
<file path=[Content_Types].xml><?xml version="1.0" encoding="utf-8"?>
<Types xmlns="http://schemas.openxmlformats.org/package/2006/content-types">
  <Default Extension="xml" ContentType="application/xml"/>
  <Default Extension="jpeg" ContentType="image/jpeg"/>
  <Default Extension="mp3" ContentType="audio/mpeg"/>
  <Default Extension="rels" ContentType="application/vnd.openxmlformats-package.relationships+xml"/>
  <Default Extension="xlsx" ContentType="application/vnd.openxmlformats-officedocument.spreadsheetml.sheet"/>
  <Default Extension="m4a" ContentType="audio/mp4"/>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theme/themeOverride1.xml" ContentType="application/vnd.openxmlformats-officedocument.themeOverride+xml"/>
  <Override PartName="/ppt/drawings/drawing2.xml" ContentType="application/vnd.openxmlformats-officedocument.drawingml.chartshape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50" r:id="rId2"/>
    <p:sldMasterId id="2147483673" r:id="rId3"/>
  </p:sldMasterIdLst>
  <p:notesMasterIdLst>
    <p:notesMasterId r:id="rId42"/>
  </p:notesMasterIdLst>
  <p:sldIdLst>
    <p:sldId id="256" r:id="rId4"/>
    <p:sldId id="257" r:id="rId5"/>
    <p:sldId id="271" r:id="rId6"/>
    <p:sldId id="286" r:id="rId7"/>
    <p:sldId id="322" r:id="rId8"/>
    <p:sldId id="288" r:id="rId9"/>
    <p:sldId id="289" r:id="rId10"/>
    <p:sldId id="323" r:id="rId11"/>
    <p:sldId id="319" r:id="rId12"/>
    <p:sldId id="320" r:id="rId13"/>
    <p:sldId id="292" r:id="rId14"/>
    <p:sldId id="294" r:id="rId15"/>
    <p:sldId id="321" r:id="rId16"/>
    <p:sldId id="291" r:id="rId17"/>
    <p:sldId id="315" r:id="rId18"/>
    <p:sldId id="299" r:id="rId19"/>
    <p:sldId id="341" r:id="rId20"/>
    <p:sldId id="343" r:id="rId21"/>
    <p:sldId id="345" r:id="rId22"/>
    <p:sldId id="344" r:id="rId23"/>
    <p:sldId id="340" r:id="rId24"/>
    <p:sldId id="336" r:id="rId25"/>
    <p:sldId id="350" r:id="rId26"/>
    <p:sldId id="300" r:id="rId27"/>
    <p:sldId id="326" r:id="rId28"/>
    <p:sldId id="327" r:id="rId29"/>
    <p:sldId id="328" r:id="rId30"/>
    <p:sldId id="325" r:id="rId31"/>
    <p:sldId id="329" r:id="rId32"/>
    <p:sldId id="332" r:id="rId33"/>
    <p:sldId id="331" r:id="rId34"/>
    <p:sldId id="334" r:id="rId35"/>
    <p:sldId id="338" r:id="rId36"/>
    <p:sldId id="339" r:id="rId37"/>
    <p:sldId id="337" r:id="rId38"/>
    <p:sldId id="301" r:id="rId39"/>
    <p:sldId id="312" r:id="rId40"/>
    <p:sldId id="313" r:id="rId41"/>
  </p:sldIdLst>
  <p:sldSz cx="9144000" cy="5143500" type="screen16x9"/>
  <p:notesSz cx="6858000" cy="9144000"/>
  <p:defaultTex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1764">
          <p15:clr>
            <a:srgbClr val="A4A3A4"/>
          </p15:clr>
        </p15:guide>
        <p15:guide id="2" pos="28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782A7"/>
    <a:srgbClr val="2789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97"/>
    <p:restoredTop sz="87731" autoAdjust="0"/>
  </p:normalViewPr>
  <p:slideViewPr>
    <p:cSldViewPr>
      <p:cViewPr>
        <p:scale>
          <a:sx n="135" d="100"/>
          <a:sy n="135" d="100"/>
        </p:scale>
        <p:origin x="800" y="40"/>
      </p:cViewPr>
      <p:guideLst>
        <p:guide orient="horz" pos="1764"/>
        <p:guide pos="2856"/>
      </p:guideLst>
    </p:cSldViewPr>
  </p:slideViewPr>
  <p:notesTextViewPr>
    <p:cViewPr>
      <p:scale>
        <a:sx n="1" d="1"/>
        <a:sy n="1" d="1"/>
      </p:scale>
      <p:origin x="0" y="0"/>
    </p:cViewPr>
  </p:notesTextViewPr>
  <p:sorterViewPr>
    <p:cViewPr>
      <p:scale>
        <a:sx n="66" d="100"/>
        <a:sy n="66" d="100"/>
      </p:scale>
      <p:origin x="0" y="0"/>
    </p:cViewPr>
  </p:sorterViewPr>
  <p:gridSpacing cx="71999" cy="71999"/>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notesMaster" Target="notesMasters/notesMaster1.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 Id="rId2"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___2.xlsx"/><Relationship Id="rId3"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1127569684608"/>
          <c:y val="0.0547808118808595"/>
          <c:w val="0.767144375906975"/>
          <c:h val="0.71397198853633"/>
        </c:manualLayout>
      </c:layout>
      <c:barChart>
        <c:barDir val="col"/>
        <c:grouping val="stacked"/>
        <c:varyColors val="0"/>
        <c:dLbls>
          <c:showLegendKey val="0"/>
          <c:showVal val="0"/>
          <c:showCatName val="0"/>
          <c:showSerName val="0"/>
          <c:showPercent val="0"/>
          <c:showBubbleSize val="0"/>
        </c:dLbls>
        <c:gapWidth val="150"/>
        <c:overlap val="100"/>
        <c:axId val="1475101904"/>
        <c:axId val="1474799168"/>
      </c:barChart>
      <c:catAx>
        <c:axId val="1475101904"/>
        <c:scaling>
          <c:orientation val="minMax"/>
        </c:scaling>
        <c:delete val="0"/>
        <c:axPos val="b"/>
        <c:numFmt formatCode="General" sourceLinked="0"/>
        <c:majorTickMark val="out"/>
        <c:minorTickMark val="none"/>
        <c:tickLblPos val="nextTo"/>
        <c:spPr>
          <a:ln w="6350" cap="flat" cmpd="sng" algn="ctr">
            <a:solidFill>
              <a:schemeClr val="bg1">
                <a:lumMod val="65000"/>
              </a:schemeClr>
            </a:solidFill>
            <a:prstDash val="solid"/>
            <a:round/>
          </a:ln>
        </c:spPr>
        <c:txPr>
          <a:bodyPr rot="-60000000" spcFirstLastPara="0" vertOverflow="ellipsis" vert="horz" wrap="square" anchor="ctr" anchorCtr="1"/>
          <a:lstStyle/>
          <a:p>
            <a:pPr>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endParaRPr lang="zh-CN"/>
          </a:p>
        </c:txPr>
        <c:crossAx val="1474799168"/>
        <c:crosses val="autoZero"/>
        <c:auto val="1"/>
        <c:lblAlgn val="ctr"/>
        <c:lblOffset val="100"/>
        <c:noMultiLvlLbl val="0"/>
      </c:catAx>
      <c:valAx>
        <c:axId val="1474799168"/>
        <c:scaling>
          <c:orientation val="minMax"/>
        </c:scaling>
        <c:delete val="0"/>
        <c:axPos val="l"/>
        <c:majorGridlines>
          <c:spPr>
            <a:ln w="6350" cap="flat" cmpd="sng" algn="ctr">
              <a:noFill/>
              <a:prstDash val="solid"/>
              <a:round/>
            </a:ln>
          </c:spPr>
        </c:majorGridlines>
        <c:numFmt formatCode="General" sourceLinked="1"/>
        <c:majorTickMark val="out"/>
        <c:minorTickMark val="none"/>
        <c:tickLblPos val="nextTo"/>
        <c:spPr>
          <a:ln w="6350" cap="flat" cmpd="sng" algn="ctr">
            <a:solidFill>
              <a:schemeClr val="bg1">
                <a:lumMod val="65000"/>
              </a:schemeClr>
            </a:solidFill>
            <a:prstDash val="solid"/>
            <a:round/>
          </a:ln>
        </c:spPr>
        <c:txPr>
          <a:bodyPr rot="-60000000" spcFirstLastPara="0" vertOverflow="ellipsis" vert="horz" wrap="square" anchor="ctr" anchorCtr="1"/>
          <a:lstStyle/>
          <a:p>
            <a:pPr>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endParaRPr lang="zh-CN"/>
          </a:p>
        </c:txPr>
        <c:crossAx val="1475101904"/>
        <c:crosses val="autoZero"/>
        <c:crossBetween val="between"/>
      </c:valAx>
      <c:spPr>
        <a:noFill/>
        <a:ln w="25400">
          <a:noFill/>
        </a:ln>
      </c:spPr>
    </c:plotArea>
    <c:plotVisOnly val="1"/>
    <c:dispBlanksAs val="gap"/>
    <c:showDLblsOverMax val="0"/>
  </c:chart>
  <c:txPr>
    <a:bodyPr/>
    <a:lstStyle/>
    <a:p>
      <a:pPr>
        <a:defRPr lang="zh-CN" sz="1800"/>
      </a:pPr>
      <a:endParaRPr lang="zh-CN"/>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dLbls>
          <c:showLegendKey val="0"/>
          <c:showVal val="0"/>
          <c:showCatName val="0"/>
          <c:showSerName val="0"/>
          <c:showPercent val="0"/>
          <c:showBubbleSize val="0"/>
        </c:dLbls>
        <c:gapWidth val="150"/>
        <c:overlap val="100"/>
        <c:axId val="1473518240"/>
        <c:axId val="1472921024"/>
      </c:barChart>
      <c:catAx>
        <c:axId val="1473518240"/>
        <c:scaling>
          <c:orientation val="minMax"/>
        </c:scaling>
        <c:delete val="0"/>
        <c:axPos val="b"/>
        <c:numFmt formatCode="General" sourceLinked="0"/>
        <c:majorTickMark val="out"/>
        <c:minorTickMark val="none"/>
        <c:tickLblPos val="nextTo"/>
        <c:spPr>
          <a:ln w="9525" cap="flat" cmpd="sng" algn="ctr">
            <a:solidFill>
              <a:schemeClr val="bg1">
                <a:lumMod val="65000"/>
              </a:schemeClr>
            </a:solidFill>
            <a:prstDash val="solid"/>
            <a:round/>
          </a:ln>
        </c:spPr>
        <c:txPr>
          <a:bodyPr rot="-60000000" spcFirstLastPara="0" vertOverflow="ellipsis" vert="horz" wrap="square" anchor="ctr" anchorCtr="1"/>
          <a:lstStyle/>
          <a:p>
            <a:pPr>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endParaRPr lang="zh-CN"/>
          </a:p>
        </c:txPr>
        <c:crossAx val="1472921024"/>
        <c:crosses val="autoZero"/>
        <c:auto val="1"/>
        <c:lblAlgn val="ctr"/>
        <c:lblOffset val="100"/>
        <c:noMultiLvlLbl val="0"/>
      </c:catAx>
      <c:valAx>
        <c:axId val="1472921024"/>
        <c:scaling>
          <c:orientation val="minMax"/>
        </c:scaling>
        <c:delete val="0"/>
        <c:axPos val="l"/>
        <c:majorGridlines>
          <c:spPr>
            <a:ln w="9525" cap="flat" cmpd="sng" algn="ctr">
              <a:noFill/>
              <a:prstDash val="solid"/>
              <a:round/>
            </a:ln>
          </c:spPr>
        </c:majorGridlines>
        <c:numFmt formatCode="General" sourceLinked="1"/>
        <c:majorTickMark val="out"/>
        <c:minorTickMark val="none"/>
        <c:tickLblPos val="nextTo"/>
        <c:spPr>
          <a:ln w="9525" cap="flat" cmpd="sng" algn="ctr">
            <a:solidFill>
              <a:schemeClr val="bg1">
                <a:lumMod val="65000"/>
              </a:schemeClr>
            </a:solidFill>
            <a:prstDash val="solid"/>
            <a:round/>
          </a:ln>
        </c:spPr>
        <c:txPr>
          <a:bodyPr rot="-60000000" spcFirstLastPara="0" vertOverflow="ellipsis" vert="horz" wrap="square" anchor="ctr" anchorCtr="1"/>
          <a:lstStyle/>
          <a:p>
            <a:pPr>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endParaRPr lang="zh-CN"/>
          </a:p>
        </c:txPr>
        <c:crossAx val="1473518240"/>
        <c:crosses val="autoZero"/>
        <c:crossBetween val="between"/>
      </c:valAx>
    </c:plotArea>
    <c:plotVisOnly val="1"/>
    <c:dispBlanksAs val="gap"/>
    <c:showDLblsOverMax val="0"/>
  </c:chart>
  <c:txPr>
    <a:bodyPr/>
    <a:lstStyle/>
    <a:p>
      <a:pPr>
        <a:defRPr lang="zh-CN" sz="1800"/>
      </a:pPr>
      <a:endParaRPr lang="zh-CN"/>
    </a:p>
  </c:txPr>
  <c:externalData r:id="rId2">
    <c:autoUpdate val="0"/>
  </c:externalData>
  <c:userShapes r:id="rId3"/>
</c:chartSpace>
</file>

<file path=ppt/drawings/_rels/drawing1.xml.rels><?xml version="1.0" encoding="UTF-8" standalone="yes"?>
<Relationships xmlns="http://schemas.openxmlformats.org/package/2006/relationships"><Relationship Id="rId1" Type="http://schemas.openxmlformats.org/officeDocument/2006/relationships/image" Target="../media/image9.png"/></Relationships>
</file>

<file path=ppt/drawings/_rels/drawing2.xml.rels><?xml version="1.0" encoding="UTF-8" standalone="yes"?>
<Relationships xmlns="http://schemas.openxmlformats.org/package/2006/relationships"><Relationship Id="rId1" Type="http://schemas.openxmlformats.org/officeDocument/2006/relationships/image" Target="../media/image10.png"/></Relationships>
</file>

<file path=ppt/drawings/drawing1.xml><?xml version="1.0" encoding="utf-8"?>
<c:userShapes xmlns:c="http://schemas.openxmlformats.org/drawingml/2006/chart">
  <cdr:relSizeAnchor xmlns:cdr="http://schemas.openxmlformats.org/drawingml/2006/chartDrawing">
    <cdr:from>
      <cdr:x>0</cdr:x>
      <cdr:y>0</cdr:y>
    </cdr:from>
    <cdr:to>
      <cdr:x>1</cdr:x>
      <cdr:y>1</cdr:y>
    </cdr:to>
    <cdr:pic>
      <cdr:nvPicPr>
        <cdr:cNvPr id="2" name="chart"/>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2409811" cy="2137074"/>
        </a:xfrm>
        <a:prstGeom xmlns:a="http://schemas.openxmlformats.org/drawingml/2006/main" prst="rect">
          <a:avLst/>
        </a:prstGeom>
      </cdr:spPr>
    </cdr:pic>
  </cdr:relSizeAnchor>
</c:userShapes>
</file>

<file path=ppt/drawings/drawing2.xml><?xml version="1.0" encoding="utf-8"?>
<c:userShapes xmlns:c="http://schemas.openxmlformats.org/drawingml/2006/chart">
  <cdr:relSizeAnchor xmlns:cdr="http://schemas.openxmlformats.org/drawingml/2006/chartDrawing">
    <cdr:from>
      <cdr:x>0</cdr:x>
      <cdr:y>0</cdr:y>
    </cdr:from>
    <cdr:to>
      <cdr:x>1</cdr:x>
      <cdr:y>1</cdr:y>
    </cdr:to>
    <cdr:pic>
      <cdr:nvPicPr>
        <cdr:cNvPr id="2" name="chart"/>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6409735" y="0"/>
          <a:ext cx="2734265" cy="1988543"/>
        </a:xfrm>
        <a:prstGeom xmlns:a="http://schemas.openxmlformats.org/drawingml/2006/main" prst="rect">
          <a:avLst/>
        </a:prstGeom>
      </cdr:spPr>
    </cdr:pic>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Header Placeholder 1"/>
          <p:cNvSpPr>
            <a:spLocks noGrp="1" noChangeArrowheads="1"/>
          </p:cNvSpPr>
          <p:nvPr>
            <p:ph type="hdr" sz="quarter" idx="4294967295"/>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a:lvl1pPr>
          </a:lstStyle>
          <a:p>
            <a:endParaRPr lang="zh-CN" altLang="zh-CN"/>
          </a:p>
        </p:txBody>
      </p:sp>
      <p:sp>
        <p:nvSpPr>
          <p:cNvPr id="3075" name="Date Placeholder 2"/>
          <p:cNvSpPr>
            <a:spLocks noGrp="1" noChangeArrowheads="1"/>
          </p:cNvSpPr>
          <p:nvPr>
            <p:ph type="dt"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a:lvl1pPr>
          </a:lstStyle>
          <a:p>
            <a:fld id="{205482E2-9D75-4E72-84E0-A5679D81897C}" type="datetime1">
              <a:rPr lang="en-US" altLang="zh-CN"/>
              <a:pPr/>
              <a:t>7/13/18</a:t>
            </a:fld>
            <a:endParaRPr lang="zh-CN" altLang="zh-CN" sz="1200"/>
          </a:p>
        </p:txBody>
      </p:sp>
      <p:sp>
        <p:nvSpPr>
          <p:cNvPr id="3076" name="Slide Image Placeholder 3"/>
          <p:cNvSpPr>
            <a:spLocks noGrp="1" noRot="1" noChangeAspect="1" noChangeArrowheads="1"/>
          </p:cNvSpPr>
          <p:nvPr>
            <p:ph type="sldImg" idx="2"/>
          </p:nvPr>
        </p:nvSpPr>
        <p:spPr bwMode="auto">
          <a:xfrm>
            <a:off x="381000" y="685800"/>
            <a:ext cx="6096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3077" name="Notes Placeholder 4"/>
          <p:cNvSpPr>
            <a:spLocks noGrp="1" noRot="1" noChangeAspect="1"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defTabSz="0" eaLnBrk="0" hangingPunct="0">
              <a:spcBef>
                <a:spcPct val="30000"/>
              </a:spcBef>
              <a:buFontTx/>
              <a:buNone/>
            </a:pPr>
            <a:r>
              <a:rPr lang="zh-CN" altLang="en-US" sz="1200"/>
              <a:t>Click to edit Master text styles</a:t>
            </a:r>
          </a:p>
          <a:p>
            <a:pPr defTabSz="0" eaLnBrk="0" hangingPunct="0">
              <a:spcBef>
                <a:spcPct val="30000"/>
              </a:spcBef>
              <a:buFontTx/>
              <a:buNone/>
            </a:pPr>
            <a:r>
              <a:rPr lang="zh-CN" altLang="en-US" sz="1200"/>
              <a:t>Second level</a:t>
            </a:r>
          </a:p>
          <a:p>
            <a:pPr defTabSz="0" eaLnBrk="0" hangingPunct="0">
              <a:spcBef>
                <a:spcPct val="30000"/>
              </a:spcBef>
              <a:buFontTx/>
              <a:buNone/>
            </a:pPr>
            <a:r>
              <a:rPr lang="zh-CN" altLang="en-US" sz="1200"/>
              <a:t>Third level</a:t>
            </a:r>
          </a:p>
          <a:p>
            <a:pPr defTabSz="0" eaLnBrk="0" hangingPunct="0">
              <a:spcBef>
                <a:spcPct val="30000"/>
              </a:spcBef>
              <a:buFontTx/>
              <a:buNone/>
            </a:pPr>
            <a:r>
              <a:rPr lang="zh-CN" altLang="en-US" sz="1200"/>
              <a:t>Fourth level</a:t>
            </a:r>
          </a:p>
          <a:p>
            <a:pPr defTabSz="0" eaLnBrk="0" hangingPunct="0">
              <a:spcBef>
                <a:spcPct val="30000"/>
              </a:spcBef>
              <a:buFontTx/>
              <a:buNone/>
            </a:pPr>
            <a:r>
              <a:rPr lang="en-US" sz="1200"/>
              <a:t>Fifth level</a:t>
            </a:r>
            <a:endParaRPr lang="zh-CN" altLang="en-US" sz="1200"/>
          </a:p>
        </p:txBody>
      </p:sp>
      <p:sp>
        <p:nvSpPr>
          <p:cNvPr id="3078" name="Footer Placeholder 5"/>
          <p:cNvSpPr>
            <a:spLocks noGrp="1" noChangeArrowheads="1"/>
          </p:cNvSpPr>
          <p:nvPr>
            <p:ph type="ftr" sz="quarter" idx="4"/>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1200"/>
            </a:lvl1pPr>
          </a:lstStyle>
          <a:p>
            <a:endParaRPr lang="zh-CN" altLang="zh-CN"/>
          </a:p>
        </p:txBody>
      </p:sp>
      <p:sp>
        <p:nvSpPr>
          <p:cNvPr id="3079" name="Slide Number Placeholder 6"/>
          <p:cNvSpPr>
            <a:spLocks noGrp="1" noChangeArrowheads="1"/>
          </p:cNvSpPr>
          <p:nvPr>
            <p:ph type="sldNum" sz="quarter" idx="5"/>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a:lvl1pPr>
          </a:lstStyle>
          <a:p>
            <a:fld id="{7B5AD36B-E938-4857-BB48-E821BDFF2287}" type="slidenum">
              <a:rPr lang="zh-CN" altLang="zh-CN"/>
              <a:pPr/>
              <a:t>‹#›</a:t>
            </a:fld>
            <a:endParaRPr lang="zh-CN" altLang="zh-CN" sz="1200"/>
          </a:p>
        </p:txBody>
      </p:sp>
    </p:spTree>
    <p:extLst>
      <p:ext uri="{BB962C8B-B14F-4D97-AF65-F5344CB8AC3E}">
        <p14:creationId xmlns:p14="http://schemas.microsoft.com/office/powerpoint/2010/main" val="2757849729"/>
      </p:ext>
    </p:extLst>
  </p:cSld>
  <p:clrMap bg1="lt1" tx1="dk1" bg2="lt2" tx2="dk2" accent1="accent1" accent2="accent2" accent3="accent3" accent4="accent4" accent5="accent5" accent6="accent6" hlink="hlink" folHlink="folHlink"/>
  <p:hf hdr="0" ftr="0"/>
  <p:notesStyle>
    <a:lvl1pPr algn="l" defTabSz="0" rtl="0" eaLnBrk="0" fontAlgn="base" hangingPunct="0">
      <a:spcBef>
        <a:spcPct val="30000"/>
      </a:spcBef>
      <a:spcAft>
        <a:spcPct val="0"/>
      </a:spcAft>
      <a:defRPr sz="1200" kern="1200">
        <a:solidFill>
          <a:schemeClr val="tx1"/>
        </a:solidFill>
        <a:latin typeface="Arial" pitchFamily="34" charset="0"/>
        <a:ea typeface="+mn-ea"/>
        <a:cs typeface="+mn-cs"/>
      </a:defRPr>
    </a:lvl1pPr>
    <a:lvl2pPr algn="l" defTabSz="0" rtl="0" eaLnBrk="0" fontAlgn="base" hangingPunct="0">
      <a:spcBef>
        <a:spcPct val="30000"/>
      </a:spcBef>
      <a:spcAft>
        <a:spcPct val="0"/>
      </a:spcAft>
      <a:defRPr sz="1200" kern="1200">
        <a:solidFill>
          <a:schemeClr val="tx1"/>
        </a:solidFill>
        <a:latin typeface="Arial" pitchFamily="34" charset="0"/>
        <a:ea typeface="+mn-ea"/>
        <a:cs typeface="+mn-cs"/>
      </a:defRPr>
    </a:lvl2pPr>
    <a:lvl3pPr algn="l" defTabSz="0" rtl="0" eaLnBrk="0" fontAlgn="base" hangingPunct="0">
      <a:spcBef>
        <a:spcPct val="30000"/>
      </a:spcBef>
      <a:spcAft>
        <a:spcPct val="0"/>
      </a:spcAft>
      <a:defRPr sz="1200" kern="1200">
        <a:solidFill>
          <a:schemeClr val="tx1"/>
        </a:solidFill>
        <a:latin typeface="Arial" pitchFamily="34" charset="0"/>
        <a:ea typeface="+mn-ea"/>
        <a:cs typeface="+mn-cs"/>
      </a:defRPr>
    </a:lvl3pPr>
    <a:lvl4pPr algn="l" defTabSz="0" rtl="0" eaLnBrk="0" fontAlgn="base" hangingPunct="0">
      <a:spcBef>
        <a:spcPct val="30000"/>
      </a:spcBef>
      <a:spcAft>
        <a:spcPct val="0"/>
      </a:spcAft>
      <a:defRPr sz="1200" kern="1200">
        <a:solidFill>
          <a:schemeClr val="tx1"/>
        </a:solidFill>
        <a:latin typeface="Arial" pitchFamily="34" charset="0"/>
        <a:ea typeface="+mn-ea"/>
        <a:cs typeface="+mn-cs"/>
      </a:defRPr>
    </a:lvl4pPr>
    <a:lvl5pPr algn="l" defTabSz="0"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754063"/>
            <a:ext cx="5854700" cy="3294062"/>
          </a:xfrm>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solidFill>
                  <a:prstClr val="black"/>
                </a:solidFill>
              </a:rPr>
              <a:pPr/>
              <a:t>4</a:t>
            </a:fld>
            <a:endParaRPr lang="zh-CN" altLang="en-US">
              <a:solidFill>
                <a:prstClr val="black"/>
              </a:solidFill>
            </a:endParaRPr>
          </a:p>
        </p:txBody>
      </p:sp>
    </p:spTree>
    <p:extLst>
      <p:ext uri="{BB962C8B-B14F-4D97-AF65-F5344CB8AC3E}">
        <p14:creationId xmlns:p14="http://schemas.microsoft.com/office/powerpoint/2010/main" val="3406162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754063"/>
            <a:ext cx="5854700" cy="3294062"/>
          </a:xfrm>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12</a:t>
            </a:fld>
            <a:endParaRPr lang="zh-CN" altLang="en-US"/>
          </a:p>
        </p:txBody>
      </p:sp>
    </p:spTree>
    <p:extLst>
      <p:ext uri="{BB962C8B-B14F-4D97-AF65-F5344CB8AC3E}">
        <p14:creationId xmlns:p14="http://schemas.microsoft.com/office/powerpoint/2010/main" val="740937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sz="1200" b="0" i="0" kern="1200" dirty="0" smtClean="0">
                <a:solidFill>
                  <a:schemeClr val="tx1"/>
                </a:solidFill>
                <a:effectLst/>
                <a:latin typeface="Arial" pitchFamily="34" charset="0"/>
                <a:ea typeface="+mn-ea"/>
                <a:cs typeface="+mn-cs"/>
              </a:rPr>
              <a:t>爬虫的目的就是大规模地、长时间地获取数据，跟我们正常浏览器获取数据相比，虽然机理相差不大，但总是一个</a:t>
            </a:r>
            <a:r>
              <a:rPr lang="en-US" altLang="zh-CN" sz="1200" b="0" i="0" kern="1200" dirty="0" smtClean="0">
                <a:solidFill>
                  <a:schemeClr val="tx1"/>
                </a:solidFill>
                <a:effectLst/>
                <a:latin typeface="Arial" pitchFamily="34" charset="0"/>
                <a:ea typeface="+mn-ea"/>
                <a:cs typeface="+mn-cs"/>
              </a:rPr>
              <a:t>IP</a:t>
            </a:r>
            <a:r>
              <a:rPr lang="zh-CN" altLang="en-US" sz="1200" b="0" i="0" kern="1200" dirty="0" smtClean="0">
                <a:solidFill>
                  <a:schemeClr val="tx1"/>
                </a:solidFill>
                <a:effectLst/>
                <a:latin typeface="Arial" pitchFamily="34" charset="0"/>
                <a:ea typeface="+mn-ea"/>
                <a:cs typeface="+mn-cs"/>
              </a:rPr>
              <a:t>去爬网站，大规模集中对服务器访问，时间一长就有可能被拒绝。关于爬虫长时间爬取数据，可能会要求验证码，即便是多个账号轮流爬取仍然会出现要求输入验证码的情况。</a:t>
            </a:r>
          </a:p>
          <a:p>
            <a:r>
              <a:rPr lang="zh-CN" altLang="en-US" dirty="0" smtClean="0"/>
              <a:t/>
            </a:r>
            <a:br>
              <a:rPr lang="zh-CN" altLang="en-US" dirty="0" smtClean="0"/>
            </a:br>
            <a:endParaRPr kumimoji="1" lang="zh-CN" altLang="en-US" dirty="0"/>
          </a:p>
        </p:txBody>
      </p:sp>
      <p:sp>
        <p:nvSpPr>
          <p:cNvPr id="4" name="日期占位符 3"/>
          <p:cNvSpPr>
            <a:spLocks noGrp="1"/>
          </p:cNvSpPr>
          <p:nvPr>
            <p:ph type="dt" idx="10"/>
          </p:nvPr>
        </p:nvSpPr>
        <p:spPr/>
        <p:txBody>
          <a:bodyPr/>
          <a:lstStyle/>
          <a:p>
            <a:fld id="{205482E2-9D75-4E72-84E0-A5679D81897C}" type="datetime1">
              <a:rPr lang="en-US" altLang="zh-CN" smtClean="0"/>
              <a:pPr/>
              <a:t>7/13/18</a:t>
            </a:fld>
            <a:endParaRPr lang="zh-CN" altLang="zh-CN" sz="1200"/>
          </a:p>
        </p:txBody>
      </p:sp>
      <p:sp>
        <p:nvSpPr>
          <p:cNvPr id="5" name="幻灯片编号占位符 4"/>
          <p:cNvSpPr>
            <a:spLocks noGrp="1"/>
          </p:cNvSpPr>
          <p:nvPr>
            <p:ph type="sldNum" sz="quarter" idx="11"/>
          </p:nvPr>
        </p:nvSpPr>
        <p:spPr/>
        <p:txBody>
          <a:bodyPr/>
          <a:lstStyle/>
          <a:p>
            <a:fld id="{7B5AD36B-E938-4857-BB48-E821BDFF2287}" type="slidenum">
              <a:rPr lang="zh-CN" altLang="zh-CN" smtClean="0"/>
              <a:pPr/>
              <a:t>28</a:t>
            </a:fld>
            <a:endParaRPr lang="zh-CN" altLang="zh-CN" sz="1200"/>
          </a:p>
        </p:txBody>
      </p:sp>
    </p:spTree>
    <p:extLst>
      <p:ext uri="{BB962C8B-B14F-4D97-AF65-F5344CB8AC3E}">
        <p14:creationId xmlns:p14="http://schemas.microsoft.com/office/powerpoint/2010/main" val="1132393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kumimoji="1" lang="zh-CN" altLang="en-US" dirty="0"/>
          </a:p>
        </p:txBody>
      </p:sp>
      <p:sp>
        <p:nvSpPr>
          <p:cNvPr id="4" name="日期占位符 3"/>
          <p:cNvSpPr>
            <a:spLocks noGrp="1"/>
          </p:cNvSpPr>
          <p:nvPr>
            <p:ph type="dt" idx="10"/>
          </p:nvPr>
        </p:nvSpPr>
        <p:spPr/>
        <p:txBody>
          <a:bodyPr/>
          <a:lstStyle/>
          <a:p>
            <a:fld id="{205482E2-9D75-4E72-84E0-A5679D81897C}" type="datetime1">
              <a:rPr lang="en-US" altLang="zh-CN" smtClean="0"/>
              <a:pPr/>
              <a:t>7/13/18</a:t>
            </a:fld>
            <a:endParaRPr lang="zh-CN" altLang="zh-CN" sz="1200"/>
          </a:p>
        </p:txBody>
      </p:sp>
      <p:sp>
        <p:nvSpPr>
          <p:cNvPr id="5" name="幻灯片编号占位符 4"/>
          <p:cNvSpPr>
            <a:spLocks noGrp="1"/>
          </p:cNvSpPr>
          <p:nvPr>
            <p:ph type="sldNum" sz="quarter" idx="11"/>
          </p:nvPr>
        </p:nvSpPr>
        <p:spPr/>
        <p:txBody>
          <a:bodyPr/>
          <a:lstStyle/>
          <a:p>
            <a:fld id="{7B5AD36B-E938-4857-BB48-E821BDFF2287}" type="slidenum">
              <a:rPr lang="zh-CN" altLang="zh-CN" smtClean="0"/>
              <a:pPr/>
              <a:t>31</a:t>
            </a:fld>
            <a:endParaRPr lang="zh-CN" altLang="zh-CN" sz="1200"/>
          </a:p>
        </p:txBody>
      </p:sp>
    </p:spTree>
    <p:extLst>
      <p:ext uri="{BB962C8B-B14F-4D97-AF65-F5344CB8AC3E}">
        <p14:creationId xmlns:p14="http://schemas.microsoft.com/office/powerpoint/2010/main" val="55728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sz="1200" b="1" i="0" kern="1200" dirty="0" smtClean="0">
                <a:solidFill>
                  <a:schemeClr val="tx1"/>
                </a:solidFill>
                <a:effectLst/>
                <a:latin typeface="Arial" pitchFamily="34" charset="0"/>
                <a:ea typeface="+mn-ea"/>
                <a:cs typeface="+mn-cs"/>
              </a:rPr>
              <a:t>最直观的做法 </a:t>
            </a:r>
            <a:r>
              <a:rPr lang="en-US" altLang="zh-CN" sz="1200" b="1" i="0" kern="1200" dirty="0" smtClean="0">
                <a:solidFill>
                  <a:schemeClr val="tx1"/>
                </a:solidFill>
                <a:effectLst/>
                <a:latin typeface="Arial" pitchFamily="34" charset="0"/>
                <a:ea typeface="+mn-ea"/>
                <a:cs typeface="+mn-cs"/>
              </a:rPr>
              <a:t>– hash</a:t>
            </a:r>
            <a:r>
              <a:rPr lang="zh-CN" altLang="en-US" sz="1200" b="1" i="0" kern="1200" dirty="0" smtClean="0">
                <a:solidFill>
                  <a:schemeClr val="tx1"/>
                </a:solidFill>
                <a:effectLst/>
                <a:latin typeface="Arial" pitchFamily="34" charset="0"/>
                <a:ea typeface="+mn-ea"/>
                <a:cs typeface="+mn-cs"/>
              </a:rPr>
              <a:t>表</a:t>
            </a:r>
            <a:r>
              <a:rPr lang="zh-CN" altLang="en-US" sz="1200" b="0" i="0" kern="1200" dirty="0" smtClean="0">
                <a:solidFill>
                  <a:schemeClr val="tx1"/>
                </a:solidFill>
                <a:effectLst/>
                <a:latin typeface="Arial" pitchFamily="34" charset="0"/>
                <a:ea typeface="+mn-ea"/>
                <a:cs typeface="+mn-cs"/>
              </a:rPr>
              <a:t/>
            </a:r>
            <a:br>
              <a:rPr lang="zh-CN" altLang="en-US" sz="1200" b="0" i="0" kern="1200" dirty="0" smtClean="0">
                <a:solidFill>
                  <a:schemeClr val="tx1"/>
                </a:solidFill>
                <a:effectLst/>
                <a:latin typeface="Arial" pitchFamily="34" charset="0"/>
                <a:ea typeface="+mn-ea"/>
                <a:cs typeface="+mn-cs"/>
              </a:rPr>
            </a:br>
            <a:endParaRPr lang="zh-CN" altLang="en-US" sz="1200" b="0" i="0" kern="1200" dirty="0" smtClean="0">
              <a:solidFill>
                <a:schemeClr val="tx1"/>
              </a:solidFill>
              <a:effectLst/>
              <a:latin typeface="Arial" pitchFamily="34" charset="0"/>
              <a:ea typeface="+mn-ea"/>
              <a:cs typeface="+mn-cs"/>
            </a:endParaRPr>
          </a:p>
          <a:p>
            <a:r>
              <a:rPr lang="zh-CN" altLang="en-US" sz="1200" b="0" i="0" kern="1200" dirty="0" smtClean="0">
                <a:solidFill>
                  <a:schemeClr val="tx1"/>
                </a:solidFill>
                <a:effectLst/>
                <a:latin typeface="Arial" pitchFamily="34" charset="0"/>
                <a:ea typeface="+mn-ea"/>
                <a:cs typeface="+mn-cs"/>
              </a:rPr>
              <a:t>为了尽快把整个爬虫搭建起来，最开始的</a:t>
            </a:r>
            <a:r>
              <a:rPr lang="en-US" altLang="zh-CN" sz="1200" b="0" i="0" kern="1200" dirty="0" smtClean="0">
                <a:solidFill>
                  <a:schemeClr val="tx1"/>
                </a:solidFill>
                <a:effectLst/>
                <a:latin typeface="Arial" pitchFamily="34" charset="0"/>
                <a:ea typeface="+mn-ea"/>
                <a:cs typeface="+mn-cs"/>
              </a:rPr>
              <a:t>URL</a:t>
            </a:r>
            <a:r>
              <a:rPr lang="zh-CN" altLang="en-US" sz="1200" b="0" i="0" kern="1200" dirty="0" smtClean="0">
                <a:solidFill>
                  <a:schemeClr val="tx1"/>
                </a:solidFill>
                <a:effectLst/>
                <a:latin typeface="Arial" pitchFamily="34" charset="0"/>
                <a:ea typeface="+mn-ea"/>
                <a:cs typeface="+mn-cs"/>
              </a:rPr>
              <a:t>去重采用方案是一个内存中的</a:t>
            </a:r>
            <a:r>
              <a:rPr lang="en-US" altLang="zh-CN" sz="1200" b="0" i="0" kern="1200" dirty="0" err="1" smtClean="0">
                <a:solidFill>
                  <a:schemeClr val="tx1"/>
                </a:solidFill>
                <a:effectLst/>
                <a:latin typeface="Arial" pitchFamily="34" charset="0"/>
                <a:ea typeface="+mn-ea"/>
                <a:cs typeface="+mn-cs"/>
              </a:rPr>
              <a:t>HashSet</a:t>
            </a:r>
            <a:r>
              <a:rPr lang="zh-CN" altLang="en-US" sz="1200" b="0" i="0" kern="1200" dirty="0" smtClean="0">
                <a:solidFill>
                  <a:schemeClr val="tx1"/>
                </a:solidFill>
                <a:effectLst/>
                <a:latin typeface="Arial" pitchFamily="34" charset="0"/>
                <a:ea typeface="+mn-ea"/>
                <a:cs typeface="+mn-cs"/>
              </a:rPr>
              <a:t>，这是最直观的方法，所有人都能想得到。</a:t>
            </a:r>
            <a:r>
              <a:rPr lang="en-US" altLang="zh-CN" sz="1200" b="0" i="0" kern="1200" dirty="0" err="1" smtClean="0">
                <a:solidFill>
                  <a:schemeClr val="tx1"/>
                </a:solidFill>
                <a:effectLst/>
                <a:latin typeface="Arial" pitchFamily="34" charset="0"/>
                <a:ea typeface="+mn-ea"/>
                <a:cs typeface="+mn-cs"/>
              </a:rPr>
              <a:t>HashSet</a:t>
            </a:r>
            <a:r>
              <a:rPr lang="zh-CN" altLang="en-US" sz="1200" b="0" i="0" kern="1200" dirty="0" smtClean="0">
                <a:solidFill>
                  <a:schemeClr val="tx1"/>
                </a:solidFill>
                <a:effectLst/>
                <a:latin typeface="Arial" pitchFamily="34" charset="0"/>
                <a:ea typeface="+mn-ea"/>
                <a:cs typeface="+mn-cs"/>
              </a:rPr>
              <a:t>中放置的就是</a:t>
            </a:r>
            <a:r>
              <a:rPr lang="en-US" altLang="zh-CN" sz="1200" b="0" i="0" kern="1200" dirty="0" smtClean="0">
                <a:solidFill>
                  <a:schemeClr val="tx1"/>
                </a:solidFill>
                <a:effectLst/>
                <a:latin typeface="Arial" pitchFamily="34" charset="0"/>
                <a:ea typeface="+mn-ea"/>
                <a:cs typeface="+mn-cs"/>
              </a:rPr>
              <a:t>URL</a:t>
            </a:r>
            <a:r>
              <a:rPr lang="zh-CN" altLang="en-US" sz="1200" b="0" i="0" kern="1200" dirty="0" smtClean="0">
                <a:solidFill>
                  <a:schemeClr val="tx1"/>
                </a:solidFill>
                <a:effectLst/>
                <a:latin typeface="Arial" pitchFamily="34" charset="0"/>
                <a:ea typeface="+mn-ea"/>
                <a:cs typeface="+mn-cs"/>
              </a:rPr>
              <a:t>的字符串，任何一个新的</a:t>
            </a:r>
            <a:r>
              <a:rPr lang="en-US" altLang="zh-CN" sz="1200" b="0" i="0" kern="1200" dirty="0" smtClean="0">
                <a:solidFill>
                  <a:schemeClr val="tx1"/>
                </a:solidFill>
                <a:effectLst/>
                <a:latin typeface="Arial" pitchFamily="34" charset="0"/>
                <a:ea typeface="+mn-ea"/>
                <a:cs typeface="+mn-cs"/>
              </a:rPr>
              <a:t>URL</a:t>
            </a:r>
            <a:r>
              <a:rPr lang="zh-CN" altLang="en-US" sz="1200" b="0" i="0" kern="1200" dirty="0" smtClean="0">
                <a:solidFill>
                  <a:schemeClr val="tx1"/>
                </a:solidFill>
                <a:effectLst/>
                <a:latin typeface="Arial" pitchFamily="34" charset="0"/>
                <a:ea typeface="+mn-ea"/>
                <a:cs typeface="+mn-cs"/>
              </a:rPr>
              <a:t>首先在</a:t>
            </a:r>
            <a:r>
              <a:rPr lang="en-US" altLang="zh-CN" sz="1200" b="0" i="0" kern="1200" dirty="0" err="1" smtClean="0">
                <a:solidFill>
                  <a:schemeClr val="tx1"/>
                </a:solidFill>
                <a:effectLst/>
                <a:latin typeface="Arial" pitchFamily="34" charset="0"/>
                <a:ea typeface="+mn-ea"/>
                <a:cs typeface="+mn-cs"/>
              </a:rPr>
              <a:t>HashSet</a:t>
            </a:r>
            <a:r>
              <a:rPr lang="zh-CN" altLang="en-US" sz="1200" b="0" i="0" kern="1200" dirty="0" smtClean="0">
                <a:solidFill>
                  <a:schemeClr val="tx1"/>
                </a:solidFill>
                <a:effectLst/>
                <a:latin typeface="Arial" pitchFamily="34" charset="0"/>
                <a:ea typeface="+mn-ea"/>
                <a:cs typeface="+mn-cs"/>
              </a:rPr>
              <a:t>中进行查找，如果</a:t>
            </a:r>
            <a:r>
              <a:rPr lang="en-US" altLang="zh-CN" sz="1200" b="0" i="0" kern="1200" dirty="0" err="1" smtClean="0">
                <a:solidFill>
                  <a:schemeClr val="tx1"/>
                </a:solidFill>
                <a:effectLst/>
                <a:latin typeface="Arial" pitchFamily="34" charset="0"/>
                <a:ea typeface="+mn-ea"/>
                <a:cs typeface="+mn-cs"/>
              </a:rPr>
              <a:t>HashSet</a:t>
            </a:r>
            <a:r>
              <a:rPr lang="zh-CN" altLang="en-US" sz="1200" b="0" i="0" kern="1200" dirty="0" smtClean="0">
                <a:solidFill>
                  <a:schemeClr val="tx1"/>
                </a:solidFill>
                <a:effectLst/>
                <a:latin typeface="Arial" pitchFamily="34" charset="0"/>
                <a:ea typeface="+mn-ea"/>
                <a:cs typeface="+mn-cs"/>
              </a:rPr>
              <a:t>中没有，就将新的</a:t>
            </a:r>
            <a:r>
              <a:rPr lang="en-US" altLang="zh-CN" sz="1200" b="0" i="0" kern="1200" dirty="0" smtClean="0">
                <a:solidFill>
                  <a:schemeClr val="tx1"/>
                </a:solidFill>
                <a:effectLst/>
                <a:latin typeface="Arial" pitchFamily="34" charset="0"/>
                <a:ea typeface="+mn-ea"/>
                <a:cs typeface="+mn-cs"/>
              </a:rPr>
              <a:t>URL</a:t>
            </a:r>
            <a:r>
              <a:rPr lang="zh-CN" altLang="en-US" sz="1200" b="0" i="0" kern="1200" dirty="0" smtClean="0">
                <a:solidFill>
                  <a:schemeClr val="tx1"/>
                </a:solidFill>
                <a:effectLst/>
                <a:latin typeface="Arial" pitchFamily="34" charset="0"/>
                <a:ea typeface="+mn-ea"/>
                <a:cs typeface="+mn-cs"/>
              </a:rPr>
              <a:t>插入</a:t>
            </a:r>
            <a:r>
              <a:rPr lang="en-US" altLang="zh-CN" sz="1200" b="0" i="0" kern="1200" dirty="0" err="1" smtClean="0">
                <a:solidFill>
                  <a:schemeClr val="tx1"/>
                </a:solidFill>
                <a:effectLst/>
                <a:latin typeface="Arial" pitchFamily="34" charset="0"/>
                <a:ea typeface="+mn-ea"/>
                <a:cs typeface="+mn-cs"/>
              </a:rPr>
              <a:t>HashSet</a:t>
            </a:r>
            <a:r>
              <a:rPr lang="zh-CN" altLang="en-US" sz="1200" b="0" i="0" kern="1200" dirty="0" smtClean="0">
                <a:solidFill>
                  <a:schemeClr val="tx1"/>
                </a:solidFill>
                <a:effectLst/>
                <a:latin typeface="Arial" pitchFamily="34" charset="0"/>
                <a:ea typeface="+mn-ea"/>
                <a:cs typeface="+mn-cs"/>
              </a:rPr>
              <a:t>，并将</a:t>
            </a:r>
            <a:r>
              <a:rPr lang="en-US" altLang="zh-CN" sz="1200" b="0" i="0" kern="1200" dirty="0" smtClean="0">
                <a:solidFill>
                  <a:schemeClr val="tx1"/>
                </a:solidFill>
                <a:effectLst/>
                <a:latin typeface="Arial" pitchFamily="34" charset="0"/>
                <a:ea typeface="+mn-ea"/>
                <a:cs typeface="+mn-cs"/>
              </a:rPr>
              <a:t>URL</a:t>
            </a:r>
            <a:r>
              <a:rPr lang="zh-CN" altLang="en-US" sz="1200" b="0" i="0" kern="1200" dirty="0" smtClean="0">
                <a:solidFill>
                  <a:schemeClr val="tx1"/>
                </a:solidFill>
                <a:effectLst/>
                <a:latin typeface="Arial" pitchFamily="34" charset="0"/>
                <a:ea typeface="+mn-ea"/>
                <a:cs typeface="+mn-cs"/>
              </a:rPr>
              <a:t>放入待抓取队列。</a:t>
            </a:r>
            <a:br>
              <a:rPr lang="zh-CN" altLang="en-US" sz="1200" b="0" i="0" kern="1200" dirty="0" smtClean="0">
                <a:solidFill>
                  <a:schemeClr val="tx1"/>
                </a:solidFill>
                <a:effectLst/>
                <a:latin typeface="Arial" pitchFamily="34" charset="0"/>
                <a:ea typeface="+mn-ea"/>
                <a:cs typeface="+mn-cs"/>
              </a:rPr>
            </a:br>
            <a:r>
              <a:rPr lang="zh-CN" altLang="en-US" sz="1200" b="0" i="0" kern="1200" dirty="0" smtClean="0">
                <a:solidFill>
                  <a:schemeClr val="tx1"/>
                </a:solidFill>
                <a:effectLst/>
                <a:latin typeface="Arial" pitchFamily="34" charset="0"/>
                <a:ea typeface="+mn-ea"/>
                <a:cs typeface="+mn-cs"/>
              </a:rPr>
              <a:t>这个方案的好处是它的去重效果精确，不会漏过一个重复的</a:t>
            </a:r>
            <a:r>
              <a:rPr lang="en-US" altLang="zh-CN" sz="1200" b="0" i="0" kern="1200" dirty="0" smtClean="0">
                <a:solidFill>
                  <a:schemeClr val="tx1"/>
                </a:solidFill>
                <a:effectLst/>
                <a:latin typeface="Arial" pitchFamily="34" charset="0"/>
                <a:ea typeface="+mn-ea"/>
                <a:cs typeface="+mn-cs"/>
              </a:rPr>
              <a:t>URL</a:t>
            </a:r>
            <a:r>
              <a:rPr lang="zh-CN" altLang="en-US" sz="1200" b="0" i="0" kern="1200" dirty="0" smtClean="0">
                <a:solidFill>
                  <a:schemeClr val="tx1"/>
                </a:solidFill>
                <a:effectLst/>
                <a:latin typeface="Arial" pitchFamily="34" charset="0"/>
                <a:ea typeface="+mn-ea"/>
                <a:cs typeface="+mn-cs"/>
              </a:rPr>
              <a:t>。它的缺点是，我的爬虫第二天早上就挂了，</a:t>
            </a:r>
            <a:r>
              <a:rPr lang="en-US" altLang="zh-CN" sz="1200" b="0" i="0" kern="1200" dirty="0" smtClean="0">
                <a:solidFill>
                  <a:schemeClr val="tx1"/>
                </a:solidFill>
                <a:effectLst/>
                <a:latin typeface="Arial" pitchFamily="34" charset="0"/>
                <a:ea typeface="+mn-ea"/>
                <a:cs typeface="+mn-cs"/>
              </a:rPr>
              <a:t>Out Of Memory</a:t>
            </a:r>
            <a:r>
              <a:rPr lang="zh-CN" altLang="en-US" sz="1200" b="0" i="0" kern="1200" dirty="0" smtClean="0">
                <a:solidFill>
                  <a:schemeClr val="tx1"/>
                </a:solidFill>
                <a:effectLst/>
                <a:latin typeface="Arial" pitchFamily="34" charset="0"/>
                <a:ea typeface="+mn-ea"/>
                <a:cs typeface="+mn-cs"/>
              </a:rPr>
              <a:t>。因为随着抓取网页的增加，</a:t>
            </a:r>
            <a:r>
              <a:rPr lang="en-US" altLang="zh-CN" sz="1200" b="0" i="0" kern="1200" dirty="0" err="1" smtClean="0">
                <a:solidFill>
                  <a:schemeClr val="tx1"/>
                </a:solidFill>
                <a:effectLst/>
                <a:latin typeface="Arial" pitchFamily="34" charset="0"/>
                <a:ea typeface="+mn-ea"/>
                <a:cs typeface="+mn-cs"/>
              </a:rPr>
              <a:t>HashSet</a:t>
            </a:r>
            <a:r>
              <a:rPr lang="zh-CN" altLang="en-US" sz="1200" b="0" i="0" kern="1200" dirty="0" smtClean="0">
                <a:solidFill>
                  <a:schemeClr val="tx1"/>
                </a:solidFill>
                <a:effectLst/>
                <a:latin typeface="Arial" pitchFamily="34" charset="0"/>
                <a:ea typeface="+mn-ea"/>
                <a:cs typeface="+mn-cs"/>
              </a:rPr>
              <a:t>会一直无限制的增长。另外，网络中的很多</a:t>
            </a:r>
            <a:r>
              <a:rPr lang="en-US" altLang="zh-CN" sz="1200" b="0" i="0" kern="1200" dirty="0" smtClean="0">
                <a:solidFill>
                  <a:schemeClr val="tx1"/>
                </a:solidFill>
                <a:effectLst/>
                <a:latin typeface="Arial" pitchFamily="34" charset="0"/>
                <a:ea typeface="+mn-ea"/>
                <a:cs typeface="+mn-cs"/>
              </a:rPr>
              <a:t>URL</a:t>
            </a:r>
            <a:r>
              <a:rPr lang="zh-CN" altLang="en-US" sz="1200" b="0" i="0" kern="1200" dirty="0" smtClean="0">
                <a:solidFill>
                  <a:schemeClr val="tx1"/>
                </a:solidFill>
                <a:effectLst/>
                <a:latin typeface="Arial" pitchFamily="34" charset="0"/>
                <a:ea typeface="+mn-ea"/>
                <a:cs typeface="+mn-cs"/>
              </a:rPr>
              <a:t>其实是很长的，有大量的</a:t>
            </a:r>
            <a:r>
              <a:rPr lang="en-US" altLang="zh-CN" sz="1200" b="0" i="0" kern="1200" dirty="0" smtClean="0">
                <a:solidFill>
                  <a:schemeClr val="tx1"/>
                </a:solidFill>
                <a:effectLst/>
                <a:latin typeface="Arial" pitchFamily="34" charset="0"/>
                <a:ea typeface="+mn-ea"/>
                <a:cs typeface="+mn-cs"/>
              </a:rPr>
              <a:t>URL</a:t>
            </a:r>
            <a:r>
              <a:rPr lang="zh-CN" altLang="en-US" sz="1200" b="0" i="0" kern="1200" dirty="0" smtClean="0">
                <a:solidFill>
                  <a:schemeClr val="tx1"/>
                </a:solidFill>
                <a:effectLst/>
                <a:latin typeface="Arial" pitchFamily="34" charset="0"/>
                <a:ea typeface="+mn-ea"/>
                <a:cs typeface="+mn-cs"/>
              </a:rPr>
              <a:t>长度达到上百个字符。当然，因为我的爬虫是跑在一个小服务器上，</a:t>
            </a:r>
            <a:r>
              <a:rPr lang="en-US" altLang="zh-CN" sz="1200" b="0" i="0" kern="1200" dirty="0" smtClean="0">
                <a:solidFill>
                  <a:schemeClr val="tx1"/>
                </a:solidFill>
                <a:effectLst/>
                <a:latin typeface="Arial" pitchFamily="34" charset="0"/>
                <a:ea typeface="+mn-ea"/>
                <a:cs typeface="+mn-cs"/>
              </a:rPr>
              <a:t>JVM</a:t>
            </a:r>
            <a:r>
              <a:rPr lang="zh-CN" altLang="en-US" sz="1200" b="0" i="0" kern="1200" dirty="0" smtClean="0">
                <a:solidFill>
                  <a:schemeClr val="tx1"/>
                </a:solidFill>
                <a:effectLst/>
                <a:latin typeface="Arial" pitchFamily="34" charset="0"/>
                <a:ea typeface="+mn-ea"/>
                <a:cs typeface="+mn-cs"/>
              </a:rPr>
              <a:t>的内存本来就不多，否则它应该能再多撑</a:t>
            </a:r>
            <a:r>
              <a:rPr lang="en-US" altLang="zh-CN" sz="1200" b="0" i="0" kern="1200" dirty="0" smtClean="0">
                <a:solidFill>
                  <a:schemeClr val="tx1"/>
                </a:solidFill>
                <a:effectLst/>
                <a:latin typeface="Arial" pitchFamily="34" charset="0"/>
                <a:ea typeface="+mn-ea"/>
                <a:cs typeface="+mn-cs"/>
              </a:rPr>
              <a:t>1-2</a:t>
            </a:r>
            <a:r>
              <a:rPr lang="zh-CN" altLang="en-US" sz="1200" b="0" i="0" kern="1200" dirty="0" smtClean="0">
                <a:solidFill>
                  <a:schemeClr val="tx1"/>
                </a:solidFill>
                <a:effectLst/>
                <a:latin typeface="Arial" pitchFamily="34" charset="0"/>
                <a:ea typeface="+mn-ea"/>
                <a:cs typeface="+mn-cs"/>
              </a:rPr>
              <a:t>天。</a:t>
            </a:r>
            <a:br>
              <a:rPr lang="zh-CN" altLang="en-US" sz="1200" b="0" i="0" kern="1200" dirty="0" smtClean="0">
                <a:solidFill>
                  <a:schemeClr val="tx1"/>
                </a:solidFill>
                <a:effectLst/>
                <a:latin typeface="Arial" pitchFamily="34" charset="0"/>
                <a:ea typeface="+mn-ea"/>
                <a:cs typeface="+mn-cs"/>
              </a:rPr>
            </a:br>
            <a:r>
              <a:rPr lang="zh-CN" altLang="en-US" sz="1200" b="0" i="0" kern="1200" dirty="0" smtClean="0">
                <a:solidFill>
                  <a:schemeClr val="tx1"/>
                </a:solidFill>
                <a:effectLst/>
                <a:latin typeface="Arial" pitchFamily="34" charset="0"/>
                <a:ea typeface="+mn-ea"/>
                <a:cs typeface="+mn-cs"/>
              </a:rPr>
              <a:t>简单估算一下，假设单个</a:t>
            </a:r>
            <a:r>
              <a:rPr lang="en-US" altLang="zh-CN" sz="1200" b="0" i="0" kern="1200" dirty="0" smtClean="0">
                <a:solidFill>
                  <a:schemeClr val="tx1"/>
                </a:solidFill>
                <a:effectLst/>
                <a:latin typeface="Arial" pitchFamily="34" charset="0"/>
                <a:ea typeface="+mn-ea"/>
                <a:cs typeface="+mn-cs"/>
              </a:rPr>
              <a:t>URL</a:t>
            </a:r>
            <a:r>
              <a:rPr lang="zh-CN" altLang="en-US" sz="1200" b="0" i="0" kern="1200" dirty="0" smtClean="0">
                <a:solidFill>
                  <a:schemeClr val="tx1"/>
                </a:solidFill>
                <a:effectLst/>
                <a:latin typeface="Arial" pitchFamily="34" charset="0"/>
                <a:ea typeface="+mn-ea"/>
                <a:cs typeface="+mn-cs"/>
              </a:rPr>
              <a:t>的平均长度是</a:t>
            </a:r>
            <a:r>
              <a:rPr lang="en-US" altLang="zh-CN" sz="1200" b="0" i="0" kern="1200" dirty="0" smtClean="0">
                <a:solidFill>
                  <a:schemeClr val="tx1"/>
                </a:solidFill>
                <a:effectLst/>
                <a:latin typeface="Arial" pitchFamily="34" charset="0"/>
                <a:ea typeface="+mn-ea"/>
                <a:cs typeface="+mn-cs"/>
              </a:rPr>
              <a:t>100 byte</a:t>
            </a:r>
            <a:r>
              <a:rPr lang="zh-CN" altLang="en-US" sz="1200" b="0" i="0" kern="1200" dirty="0" smtClean="0">
                <a:solidFill>
                  <a:schemeClr val="tx1"/>
                </a:solidFill>
                <a:effectLst/>
                <a:latin typeface="Arial" pitchFamily="34" charset="0"/>
                <a:ea typeface="+mn-ea"/>
                <a:cs typeface="+mn-cs"/>
              </a:rPr>
              <a:t>（我觉着这已经非常保守了），那么抓取</a:t>
            </a:r>
            <a:r>
              <a:rPr lang="en-US" altLang="zh-CN" sz="1200" b="0" i="0" kern="1200" dirty="0" smtClean="0">
                <a:solidFill>
                  <a:schemeClr val="tx1"/>
                </a:solidFill>
                <a:effectLst/>
                <a:latin typeface="Arial" pitchFamily="34" charset="0"/>
                <a:ea typeface="+mn-ea"/>
                <a:cs typeface="+mn-cs"/>
              </a:rPr>
              <a:t>1000</a:t>
            </a:r>
            <a:r>
              <a:rPr lang="zh-CN" altLang="en-US" sz="1200" b="0" i="0" kern="1200" dirty="0" smtClean="0">
                <a:solidFill>
                  <a:schemeClr val="tx1"/>
                </a:solidFill>
                <a:effectLst/>
                <a:latin typeface="Arial" pitchFamily="34" charset="0"/>
                <a:ea typeface="+mn-ea"/>
                <a:cs typeface="+mn-cs"/>
              </a:rPr>
              <a:t>万的</a:t>
            </a:r>
            <a:r>
              <a:rPr lang="en-US" altLang="zh-CN" sz="1200" b="0" i="0" kern="1200" dirty="0" smtClean="0">
                <a:solidFill>
                  <a:schemeClr val="tx1"/>
                </a:solidFill>
                <a:effectLst/>
                <a:latin typeface="Arial" pitchFamily="34" charset="0"/>
                <a:ea typeface="+mn-ea"/>
                <a:cs typeface="+mn-cs"/>
              </a:rPr>
              <a:t>URL</a:t>
            </a:r>
            <a:r>
              <a:rPr lang="zh-CN" altLang="en-US" sz="1200" b="0" i="0" kern="1200" dirty="0" smtClean="0">
                <a:solidFill>
                  <a:schemeClr val="tx1"/>
                </a:solidFill>
                <a:effectLst/>
                <a:latin typeface="Arial" pitchFamily="34" charset="0"/>
                <a:ea typeface="+mn-ea"/>
                <a:cs typeface="+mn-cs"/>
              </a:rPr>
              <a:t>就需要：</a:t>
            </a:r>
            <a:br>
              <a:rPr lang="zh-CN" altLang="en-US" sz="1200" b="0" i="0" kern="1200" dirty="0" smtClean="0">
                <a:solidFill>
                  <a:schemeClr val="tx1"/>
                </a:solidFill>
                <a:effectLst/>
                <a:latin typeface="Arial" pitchFamily="34" charset="0"/>
                <a:ea typeface="+mn-ea"/>
                <a:cs typeface="+mn-cs"/>
              </a:rPr>
            </a:br>
            <a:r>
              <a:rPr lang="zh-CN" altLang="en-US" sz="1200" b="0" i="0" kern="1200" dirty="0" smtClean="0">
                <a:solidFill>
                  <a:schemeClr val="tx1"/>
                </a:solidFill>
                <a:effectLst/>
                <a:latin typeface="Arial" pitchFamily="34" charset="0"/>
                <a:ea typeface="+mn-ea"/>
                <a:cs typeface="+mn-cs"/>
              </a:rPr>
              <a:t>    </a:t>
            </a:r>
            <a:r>
              <a:rPr lang="en-US" altLang="zh-CN" sz="1200" b="0" i="0" kern="1200" dirty="0" smtClean="0">
                <a:solidFill>
                  <a:schemeClr val="tx1"/>
                </a:solidFill>
                <a:effectLst/>
                <a:latin typeface="Arial" pitchFamily="34" charset="0"/>
                <a:ea typeface="+mn-ea"/>
                <a:cs typeface="+mn-cs"/>
              </a:rPr>
              <a:t>100 byte * 10 000 000 = 1 GB</a:t>
            </a:r>
            <a:br>
              <a:rPr lang="en-US" altLang="zh-CN" sz="1200" b="0" i="0" kern="1200" dirty="0" smtClean="0">
                <a:solidFill>
                  <a:schemeClr val="tx1"/>
                </a:solidFill>
                <a:effectLst/>
                <a:latin typeface="Arial" pitchFamily="34" charset="0"/>
                <a:ea typeface="+mn-ea"/>
                <a:cs typeface="+mn-cs"/>
              </a:rPr>
            </a:br>
            <a:r>
              <a:rPr lang="zh-CN" altLang="en-US" sz="1200" b="0" i="0" kern="1200" dirty="0" smtClean="0">
                <a:solidFill>
                  <a:schemeClr val="tx1"/>
                </a:solidFill>
                <a:effectLst/>
                <a:latin typeface="Arial" pitchFamily="34" charset="0"/>
                <a:ea typeface="+mn-ea"/>
                <a:cs typeface="+mn-cs"/>
              </a:rPr>
              <a:t>而</a:t>
            </a:r>
            <a:r>
              <a:rPr lang="en-US" altLang="zh-CN" sz="1200" b="0" i="0" kern="1200" dirty="0" smtClean="0">
                <a:solidFill>
                  <a:schemeClr val="tx1"/>
                </a:solidFill>
                <a:effectLst/>
                <a:latin typeface="Arial" pitchFamily="34" charset="0"/>
                <a:ea typeface="+mn-ea"/>
                <a:cs typeface="+mn-cs"/>
              </a:rPr>
              <a:t>1000</a:t>
            </a:r>
            <a:r>
              <a:rPr lang="zh-CN" altLang="en-US" sz="1200" b="0" i="0" kern="1200" dirty="0" smtClean="0">
                <a:solidFill>
                  <a:schemeClr val="tx1"/>
                </a:solidFill>
                <a:effectLst/>
                <a:latin typeface="Arial" pitchFamily="34" charset="0"/>
                <a:ea typeface="+mn-ea"/>
                <a:cs typeface="+mn-cs"/>
              </a:rPr>
              <a:t>万</a:t>
            </a:r>
            <a:r>
              <a:rPr lang="en-US" altLang="zh-CN" sz="1200" b="0" i="0" kern="1200" dirty="0" smtClean="0">
                <a:solidFill>
                  <a:schemeClr val="tx1"/>
                </a:solidFill>
                <a:effectLst/>
                <a:latin typeface="Arial" pitchFamily="34" charset="0"/>
                <a:ea typeface="+mn-ea"/>
                <a:cs typeface="+mn-cs"/>
              </a:rPr>
              <a:t>URL</a:t>
            </a:r>
            <a:r>
              <a:rPr lang="zh-CN" altLang="en-US" sz="1200" b="0" i="0" kern="1200" dirty="0" smtClean="0">
                <a:solidFill>
                  <a:schemeClr val="tx1"/>
                </a:solidFill>
                <a:effectLst/>
                <a:latin typeface="Arial" pitchFamily="34" charset="0"/>
                <a:ea typeface="+mn-ea"/>
                <a:cs typeface="+mn-cs"/>
              </a:rPr>
              <a:t>在整个互联网中实在是沧海一粟。可以了解，需要多大的内存才能装下所有</a:t>
            </a:r>
            <a:r>
              <a:rPr lang="en-US" altLang="zh-CN" sz="1200" b="0" i="0" kern="1200" dirty="0" smtClean="0">
                <a:solidFill>
                  <a:schemeClr val="tx1"/>
                </a:solidFill>
                <a:effectLst/>
                <a:latin typeface="Arial" pitchFamily="34" charset="0"/>
                <a:ea typeface="+mn-ea"/>
                <a:cs typeface="+mn-cs"/>
              </a:rPr>
              <a:t>URL</a:t>
            </a:r>
            <a:r>
              <a:rPr lang="zh-CN" altLang="en-US" sz="1200" b="0" i="0" kern="1200" dirty="0" smtClean="0">
                <a:solidFill>
                  <a:schemeClr val="tx1"/>
                </a:solidFill>
                <a:effectLst/>
                <a:latin typeface="Arial" pitchFamily="34" charset="0"/>
                <a:ea typeface="+mn-ea"/>
                <a:cs typeface="+mn-cs"/>
              </a:rPr>
              <a:t>的</a:t>
            </a:r>
            <a:r>
              <a:rPr lang="en-US" altLang="zh-CN" sz="1200" b="0" i="0" kern="1200" dirty="0" err="1" smtClean="0">
                <a:solidFill>
                  <a:schemeClr val="tx1"/>
                </a:solidFill>
                <a:effectLst/>
                <a:latin typeface="Arial" pitchFamily="34" charset="0"/>
                <a:ea typeface="+mn-ea"/>
                <a:cs typeface="+mn-cs"/>
              </a:rPr>
              <a:t>HashSet</a:t>
            </a:r>
            <a:r>
              <a:rPr lang="zh-CN" altLang="en-US" sz="1200" b="0" i="0" kern="1200" dirty="0" smtClean="0">
                <a:solidFill>
                  <a:schemeClr val="tx1"/>
                </a:solidFill>
                <a:effectLst/>
                <a:latin typeface="Arial" pitchFamily="34" charset="0"/>
                <a:ea typeface="+mn-ea"/>
                <a:cs typeface="+mn-cs"/>
              </a:rPr>
              <a:t>。</a:t>
            </a:r>
          </a:p>
          <a:p>
            <a:r>
              <a:rPr lang="zh-CN" altLang="en-US" sz="1200" b="1" i="0" kern="1200" dirty="0" smtClean="0">
                <a:solidFill>
                  <a:schemeClr val="tx1"/>
                </a:solidFill>
                <a:effectLst/>
                <a:latin typeface="Arial" pitchFamily="34" charset="0"/>
                <a:ea typeface="+mn-ea"/>
                <a:cs typeface="+mn-cs"/>
              </a:rPr>
              <a:t>压缩</a:t>
            </a:r>
            <a:r>
              <a:rPr lang="en-US" altLang="zh-CN" sz="1200" b="1" i="0" kern="1200" dirty="0" smtClean="0">
                <a:solidFill>
                  <a:schemeClr val="tx1"/>
                </a:solidFill>
                <a:effectLst/>
                <a:latin typeface="Arial" pitchFamily="34" charset="0"/>
                <a:ea typeface="+mn-ea"/>
                <a:cs typeface="+mn-cs"/>
              </a:rPr>
              <a:t>URL</a:t>
            </a:r>
            <a:r>
              <a:rPr lang="zh-CN" altLang="en-US" sz="1200" b="0" i="0" kern="1200" dirty="0" smtClean="0">
                <a:solidFill>
                  <a:schemeClr val="tx1"/>
                </a:solidFill>
                <a:effectLst/>
                <a:latin typeface="Arial" pitchFamily="34" charset="0"/>
                <a:ea typeface="+mn-ea"/>
                <a:cs typeface="+mn-cs"/>
              </a:rPr>
              <a:t/>
            </a:r>
            <a:br>
              <a:rPr lang="zh-CN" altLang="en-US" sz="1200" b="0" i="0" kern="1200" dirty="0" smtClean="0">
                <a:solidFill>
                  <a:schemeClr val="tx1"/>
                </a:solidFill>
                <a:effectLst/>
                <a:latin typeface="Arial" pitchFamily="34" charset="0"/>
                <a:ea typeface="+mn-ea"/>
                <a:cs typeface="+mn-cs"/>
              </a:rPr>
            </a:br>
            <a:endParaRPr lang="zh-CN" altLang="en-US" sz="1200" b="0" i="0" kern="1200" dirty="0" smtClean="0">
              <a:solidFill>
                <a:schemeClr val="tx1"/>
              </a:solidFill>
              <a:effectLst/>
              <a:latin typeface="Arial" pitchFamily="34" charset="0"/>
              <a:ea typeface="+mn-ea"/>
              <a:cs typeface="+mn-cs"/>
            </a:endParaRPr>
          </a:p>
          <a:p>
            <a:r>
              <a:rPr lang="zh-CN" altLang="en-US" sz="1200" b="0" i="0" kern="1200" dirty="0" smtClean="0">
                <a:solidFill>
                  <a:schemeClr val="tx1"/>
                </a:solidFill>
                <a:effectLst/>
                <a:latin typeface="Arial" pitchFamily="34" charset="0"/>
                <a:ea typeface="+mn-ea"/>
                <a:cs typeface="+mn-cs"/>
              </a:rPr>
              <a:t>为了我的爬虫能再多撑几天，同时不想改动太多的代码，第二个版本增加了一个小功能，就是</a:t>
            </a:r>
            <a:r>
              <a:rPr lang="en-US" altLang="zh-CN" sz="1200" b="0" i="0" kern="1200" dirty="0" err="1" smtClean="0">
                <a:solidFill>
                  <a:schemeClr val="tx1"/>
                </a:solidFill>
                <a:effectLst/>
                <a:latin typeface="Arial" pitchFamily="34" charset="0"/>
                <a:ea typeface="+mn-ea"/>
                <a:cs typeface="+mn-cs"/>
              </a:rPr>
              <a:t>HashSet</a:t>
            </a:r>
            <a:r>
              <a:rPr lang="zh-CN" altLang="en-US" sz="1200" b="0" i="0" kern="1200" dirty="0" smtClean="0">
                <a:solidFill>
                  <a:schemeClr val="tx1"/>
                </a:solidFill>
                <a:effectLst/>
                <a:latin typeface="Arial" pitchFamily="34" charset="0"/>
                <a:ea typeface="+mn-ea"/>
                <a:cs typeface="+mn-cs"/>
              </a:rPr>
              <a:t>中不存储原始的</a:t>
            </a:r>
            <a:r>
              <a:rPr lang="en-US" altLang="zh-CN" sz="1200" b="0" i="0" kern="1200" dirty="0" smtClean="0">
                <a:solidFill>
                  <a:schemeClr val="tx1"/>
                </a:solidFill>
                <a:effectLst/>
                <a:latin typeface="Arial" pitchFamily="34" charset="0"/>
                <a:ea typeface="+mn-ea"/>
                <a:cs typeface="+mn-cs"/>
              </a:rPr>
              <a:t>URL</a:t>
            </a:r>
            <a:r>
              <a:rPr lang="zh-CN" altLang="en-US" sz="1200" b="0" i="0" kern="1200" dirty="0" smtClean="0">
                <a:solidFill>
                  <a:schemeClr val="tx1"/>
                </a:solidFill>
                <a:effectLst/>
                <a:latin typeface="Arial" pitchFamily="34" charset="0"/>
                <a:ea typeface="+mn-ea"/>
                <a:cs typeface="+mn-cs"/>
              </a:rPr>
              <a:t>，而是将</a:t>
            </a:r>
            <a:r>
              <a:rPr lang="en-US" altLang="zh-CN" sz="1200" b="0" i="0" kern="1200" dirty="0" smtClean="0">
                <a:solidFill>
                  <a:schemeClr val="tx1"/>
                </a:solidFill>
                <a:effectLst/>
                <a:latin typeface="Arial" pitchFamily="34" charset="0"/>
                <a:ea typeface="+mn-ea"/>
                <a:cs typeface="+mn-cs"/>
              </a:rPr>
              <a:t>URL</a:t>
            </a:r>
            <a:r>
              <a:rPr lang="zh-CN" altLang="en-US" sz="1200" b="0" i="0" kern="1200" dirty="0" smtClean="0">
                <a:solidFill>
                  <a:schemeClr val="tx1"/>
                </a:solidFill>
                <a:effectLst/>
                <a:latin typeface="Arial" pitchFamily="34" charset="0"/>
                <a:ea typeface="+mn-ea"/>
                <a:cs typeface="+mn-cs"/>
              </a:rPr>
              <a:t>压缩后再放进去。貌似有不少</a:t>
            </a:r>
            <a:r>
              <a:rPr lang="en-US" altLang="zh-CN" sz="1200" b="0" i="0" kern="1200" dirty="0" smtClean="0">
                <a:solidFill>
                  <a:schemeClr val="tx1"/>
                </a:solidFill>
                <a:effectLst/>
                <a:latin typeface="Arial" pitchFamily="34" charset="0"/>
                <a:ea typeface="+mn-ea"/>
                <a:cs typeface="+mn-cs"/>
              </a:rPr>
              <a:t>paper</a:t>
            </a:r>
            <a:r>
              <a:rPr lang="zh-CN" altLang="en-US" sz="1200" b="0" i="0" kern="1200" dirty="0" smtClean="0">
                <a:solidFill>
                  <a:schemeClr val="tx1"/>
                </a:solidFill>
                <a:effectLst/>
                <a:latin typeface="Arial" pitchFamily="34" charset="0"/>
                <a:ea typeface="+mn-ea"/>
                <a:cs typeface="+mn-cs"/>
              </a:rPr>
              <a:t>中讨论过如何对</a:t>
            </a:r>
            <a:r>
              <a:rPr lang="en-US" altLang="zh-CN" sz="1200" b="0" i="0" kern="1200" dirty="0" smtClean="0">
                <a:solidFill>
                  <a:schemeClr val="tx1"/>
                </a:solidFill>
                <a:effectLst/>
                <a:latin typeface="Arial" pitchFamily="34" charset="0"/>
                <a:ea typeface="+mn-ea"/>
                <a:cs typeface="+mn-cs"/>
              </a:rPr>
              <a:t>URL</a:t>
            </a:r>
            <a:r>
              <a:rPr lang="zh-CN" altLang="en-US" sz="1200" b="0" i="0" kern="1200" dirty="0" smtClean="0">
                <a:solidFill>
                  <a:schemeClr val="tx1"/>
                </a:solidFill>
                <a:effectLst/>
                <a:latin typeface="Arial" pitchFamily="34" charset="0"/>
                <a:ea typeface="+mn-ea"/>
                <a:cs typeface="+mn-cs"/>
              </a:rPr>
              <a:t>进行压缩，包括新浪微博中的短</a:t>
            </a:r>
            <a:r>
              <a:rPr lang="en-US" altLang="zh-CN" sz="1200" b="0" i="0" kern="1200" dirty="0" smtClean="0">
                <a:solidFill>
                  <a:schemeClr val="tx1"/>
                </a:solidFill>
                <a:effectLst/>
                <a:latin typeface="Arial" pitchFamily="34" charset="0"/>
                <a:ea typeface="+mn-ea"/>
                <a:cs typeface="+mn-cs"/>
              </a:rPr>
              <a:t>URL</a:t>
            </a:r>
            <a:r>
              <a:rPr lang="zh-CN" altLang="en-US" sz="1200" b="0" i="0" kern="1200" dirty="0" smtClean="0">
                <a:solidFill>
                  <a:schemeClr val="tx1"/>
                </a:solidFill>
                <a:effectLst/>
                <a:latin typeface="Arial" pitchFamily="34" charset="0"/>
                <a:ea typeface="+mn-ea"/>
                <a:cs typeface="+mn-cs"/>
              </a:rPr>
              <a:t>其实也是个不错的方案，可惜这些方法我都不会。为了偷懒，我直接用</a:t>
            </a:r>
            <a:r>
              <a:rPr lang="en-US" altLang="zh-CN" sz="1200" b="0" i="0" kern="1200" dirty="0" smtClean="0">
                <a:solidFill>
                  <a:schemeClr val="tx1"/>
                </a:solidFill>
                <a:effectLst/>
                <a:latin typeface="Arial" pitchFamily="34" charset="0"/>
                <a:ea typeface="+mn-ea"/>
                <a:cs typeface="+mn-cs"/>
              </a:rPr>
              <a:t>MD5</a:t>
            </a:r>
            <a:r>
              <a:rPr lang="zh-CN" altLang="en-US" sz="1200" b="0" i="0" kern="1200" dirty="0" smtClean="0">
                <a:solidFill>
                  <a:schemeClr val="tx1"/>
                </a:solidFill>
                <a:effectLst/>
                <a:latin typeface="Arial" pitchFamily="34" charset="0"/>
                <a:ea typeface="+mn-ea"/>
                <a:cs typeface="+mn-cs"/>
              </a:rPr>
              <a:t>对</a:t>
            </a:r>
            <a:r>
              <a:rPr lang="en-US" altLang="zh-CN" sz="1200" b="0" i="0" kern="1200" dirty="0" smtClean="0">
                <a:solidFill>
                  <a:schemeClr val="tx1"/>
                </a:solidFill>
                <a:effectLst/>
                <a:latin typeface="Arial" pitchFamily="34" charset="0"/>
                <a:ea typeface="+mn-ea"/>
                <a:cs typeface="+mn-cs"/>
              </a:rPr>
              <a:t>URL</a:t>
            </a:r>
            <a:r>
              <a:rPr lang="zh-CN" altLang="en-US" sz="1200" b="0" i="0" kern="1200" dirty="0" smtClean="0">
                <a:solidFill>
                  <a:schemeClr val="tx1"/>
                </a:solidFill>
                <a:effectLst/>
                <a:latin typeface="Arial" pitchFamily="34" charset="0"/>
                <a:ea typeface="+mn-ea"/>
                <a:cs typeface="+mn-cs"/>
              </a:rPr>
              <a:t>做编码。</a:t>
            </a:r>
            <a:br>
              <a:rPr lang="zh-CN" altLang="en-US" sz="1200" b="0" i="0" kern="1200" dirty="0" smtClean="0">
                <a:solidFill>
                  <a:schemeClr val="tx1"/>
                </a:solidFill>
                <a:effectLst/>
                <a:latin typeface="Arial" pitchFamily="34" charset="0"/>
                <a:ea typeface="+mn-ea"/>
                <a:cs typeface="+mn-cs"/>
              </a:rPr>
            </a:br>
            <a:r>
              <a:rPr lang="en-US" altLang="zh-CN" sz="1200" b="0" i="0" kern="1200" dirty="0" smtClean="0">
                <a:solidFill>
                  <a:schemeClr val="tx1"/>
                </a:solidFill>
                <a:effectLst/>
                <a:latin typeface="Arial" pitchFamily="34" charset="0"/>
                <a:ea typeface="+mn-ea"/>
                <a:cs typeface="+mn-cs"/>
              </a:rPr>
              <a:t>MD5</a:t>
            </a:r>
            <a:r>
              <a:rPr lang="zh-CN" altLang="en-US" sz="1200" b="0" i="0" kern="1200" dirty="0" smtClean="0">
                <a:solidFill>
                  <a:schemeClr val="tx1"/>
                </a:solidFill>
                <a:effectLst/>
                <a:latin typeface="Arial" pitchFamily="34" charset="0"/>
                <a:ea typeface="+mn-ea"/>
                <a:cs typeface="+mn-cs"/>
              </a:rPr>
              <a:t>的结果是</a:t>
            </a:r>
            <a:r>
              <a:rPr lang="en-US" altLang="zh-CN" sz="1200" b="0" i="0" kern="1200" dirty="0" smtClean="0">
                <a:solidFill>
                  <a:schemeClr val="tx1"/>
                </a:solidFill>
                <a:effectLst/>
                <a:latin typeface="Arial" pitchFamily="34" charset="0"/>
                <a:ea typeface="+mn-ea"/>
                <a:cs typeface="+mn-cs"/>
              </a:rPr>
              <a:t>128 bit</a:t>
            </a:r>
            <a:r>
              <a:rPr lang="zh-CN" altLang="en-US" sz="1200" b="0" i="0" kern="1200" dirty="0" smtClean="0">
                <a:solidFill>
                  <a:schemeClr val="tx1"/>
                </a:solidFill>
                <a:effectLst/>
                <a:latin typeface="Arial" pitchFamily="34" charset="0"/>
                <a:ea typeface="+mn-ea"/>
                <a:cs typeface="+mn-cs"/>
              </a:rPr>
              <a:t>也就是</a:t>
            </a:r>
            <a:r>
              <a:rPr lang="en-US" altLang="zh-CN" sz="1200" b="0" i="0" kern="1200" dirty="0" smtClean="0">
                <a:solidFill>
                  <a:schemeClr val="tx1"/>
                </a:solidFill>
                <a:effectLst/>
                <a:latin typeface="Arial" pitchFamily="34" charset="0"/>
                <a:ea typeface="+mn-ea"/>
                <a:cs typeface="+mn-cs"/>
              </a:rPr>
              <a:t>16 byte</a:t>
            </a:r>
            <a:r>
              <a:rPr lang="zh-CN" altLang="en-US" sz="1200" b="0" i="0" kern="1200" dirty="0" smtClean="0">
                <a:solidFill>
                  <a:schemeClr val="tx1"/>
                </a:solidFill>
                <a:effectLst/>
                <a:latin typeface="Arial" pitchFamily="34" charset="0"/>
                <a:ea typeface="+mn-ea"/>
                <a:cs typeface="+mn-cs"/>
              </a:rPr>
              <a:t>的长度。相比于之间估计的</a:t>
            </a:r>
            <a:r>
              <a:rPr lang="en-US" altLang="zh-CN" sz="1200" b="0" i="0" kern="1200" dirty="0" smtClean="0">
                <a:solidFill>
                  <a:schemeClr val="tx1"/>
                </a:solidFill>
                <a:effectLst/>
                <a:latin typeface="Arial" pitchFamily="34" charset="0"/>
                <a:ea typeface="+mn-ea"/>
                <a:cs typeface="+mn-cs"/>
              </a:rPr>
              <a:t>URL</a:t>
            </a:r>
            <a:r>
              <a:rPr lang="zh-CN" altLang="en-US" sz="1200" b="0" i="0" kern="1200" dirty="0" smtClean="0">
                <a:solidFill>
                  <a:schemeClr val="tx1"/>
                </a:solidFill>
                <a:effectLst/>
                <a:latin typeface="Arial" pitchFamily="34" charset="0"/>
                <a:ea typeface="+mn-ea"/>
                <a:cs typeface="+mn-cs"/>
              </a:rPr>
              <a:t>平均长度</a:t>
            </a:r>
            <a:r>
              <a:rPr lang="en-US" altLang="zh-CN" sz="1200" b="0" i="0" kern="1200" dirty="0" smtClean="0">
                <a:solidFill>
                  <a:schemeClr val="tx1"/>
                </a:solidFill>
                <a:effectLst/>
                <a:latin typeface="Arial" pitchFamily="34" charset="0"/>
                <a:ea typeface="+mn-ea"/>
                <a:cs typeface="+mn-cs"/>
              </a:rPr>
              <a:t>100byte</a:t>
            </a:r>
            <a:r>
              <a:rPr lang="zh-CN" altLang="en-US" sz="1200" b="0" i="0" kern="1200" dirty="0" smtClean="0">
                <a:solidFill>
                  <a:schemeClr val="tx1"/>
                </a:solidFill>
                <a:effectLst/>
                <a:latin typeface="Arial" pitchFamily="34" charset="0"/>
                <a:ea typeface="+mn-ea"/>
                <a:cs typeface="+mn-cs"/>
              </a:rPr>
              <a:t>已经缩小了好几倍，可以多撑好多天了。</a:t>
            </a:r>
            <a:br>
              <a:rPr lang="zh-CN" altLang="en-US" sz="1200" b="0" i="0" kern="1200" dirty="0" smtClean="0">
                <a:solidFill>
                  <a:schemeClr val="tx1"/>
                </a:solidFill>
                <a:effectLst/>
                <a:latin typeface="Arial" pitchFamily="34" charset="0"/>
                <a:ea typeface="+mn-ea"/>
                <a:cs typeface="+mn-cs"/>
              </a:rPr>
            </a:br>
            <a:r>
              <a:rPr lang="zh-CN" altLang="en-US" sz="1200" b="0" i="0" kern="1200" dirty="0" smtClean="0">
                <a:solidFill>
                  <a:schemeClr val="tx1"/>
                </a:solidFill>
                <a:effectLst/>
                <a:latin typeface="Arial" pitchFamily="34" charset="0"/>
                <a:ea typeface="+mn-ea"/>
                <a:cs typeface="+mn-cs"/>
              </a:rPr>
              <a:t>当然，哪怕找个一个可以压缩到极致的算法，随着</a:t>
            </a:r>
            <a:r>
              <a:rPr lang="en-US" altLang="zh-CN" sz="1200" b="0" i="0" kern="1200" dirty="0" smtClean="0">
                <a:solidFill>
                  <a:schemeClr val="tx1"/>
                </a:solidFill>
                <a:effectLst/>
                <a:latin typeface="Arial" pitchFamily="34" charset="0"/>
                <a:ea typeface="+mn-ea"/>
                <a:cs typeface="+mn-cs"/>
              </a:rPr>
              <a:t>URL</a:t>
            </a:r>
            <a:r>
              <a:rPr lang="zh-CN" altLang="en-US" sz="1200" b="0" i="0" kern="1200" dirty="0" smtClean="0">
                <a:solidFill>
                  <a:schemeClr val="tx1"/>
                </a:solidFill>
                <a:effectLst/>
                <a:latin typeface="Arial" pitchFamily="34" charset="0"/>
                <a:ea typeface="+mn-ea"/>
                <a:cs typeface="+mn-cs"/>
              </a:rPr>
              <a:t>越来越多，终有一天会</a:t>
            </a:r>
            <a:r>
              <a:rPr lang="en-US" altLang="zh-CN" sz="1200" b="0" i="0" kern="1200" dirty="0" smtClean="0">
                <a:solidFill>
                  <a:schemeClr val="tx1"/>
                </a:solidFill>
                <a:effectLst/>
                <a:latin typeface="Arial" pitchFamily="34" charset="0"/>
                <a:ea typeface="+mn-ea"/>
                <a:cs typeface="+mn-cs"/>
              </a:rPr>
              <a:t>Out Of Memory</a:t>
            </a:r>
            <a:r>
              <a:rPr lang="zh-CN" altLang="en-US" sz="1200" b="0" i="0" kern="1200" dirty="0" smtClean="0">
                <a:solidFill>
                  <a:schemeClr val="tx1"/>
                </a:solidFill>
                <a:effectLst/>
                <a:latin typeface="Arial" pitchFamily="34" charset="0"/>
                <a:ea typeface="+mn-ea"/>
                <a:cs typeface="+mn-cs"/>
              </a:rPr>
              <a:t>。所以，这个方案不解决本质问题。</a:t>
            </a:r>
            <a:br>
              <a:rPr lang="zh-CN" altLang="en-US" sz="1200" b="0" i="0" kern="1200" dirty="0" smtClean="0">
                <a:solidFill>
                  <a:schemeClr val="tx1"/>
                </a:solidFill>
                <a:effectLst/>
                <a:latin typeface="Arial" pitchFamily="34" charset="0"/>
                <a:ea typeface="+mn-ea"/>
                <a:cs typeface="+mn-cs"/>
              </a:rPr>
            </a:br>
            <a:r>
              <a:rPr lang="en-US" altLang="zh-CN" sz="1200" b="0" i="0" kern="1200" dirty="0" smtClean="0">
                <a:solidFill>
                  <a:schemeClr val="tx1"/>
                </a:solidFill>
                <a:effectLst/>
                <a:latin typeface="Arial" pitchFamily="34" charset="0"/>
                <a:ea typeface="+mn-ea"/>
                <a:cs typeface="+mn-cs"/>
              </a:rPr>
              <a:t>MD5</a:t>
            </a:r>
            <a:r>
              <a:rPr lang="zh-CN" altLang="en-US" sz="1200" b="0" i="0" kern="1200" dirty="0" smtClean="0">
                <a:solidFill>
                  <a:schemeClr val="tx1"/>
                </a:solidFill>
                <a:effectLst/>
                <a:latin typeface="Arial" pitchFamily="34" charset="0"/>
                <a:ea typeface="+mn-ea"/>
                <a:cs typeface="+mn-cs"/>
              </a:rPr>
              <a:t>另外一个问题是，有可能两个相同的</a:t>
            </a:r>
            <a:r>
              <a:rPr lang="en-US" altLang="zh-CN" sz="1200" b="0" i="0" kern="1200" dirty="0" smtClean="0">
                <a:solidFill>
                  <a:schemeClr val="tx1"/>
                </a:solidFill>
                <a:effectLst/>
                <a:latin typeface="Arial" pitchFamily="34" charset="0"/>
                <a:ea typeface="+mn-ea"/>
                <a:cs typeface="+mn-cs"/>
              </a:rPr>
              <a:t>URL</a:t>
            </a:r>
            <a:r>
              <a:rPr lang="zh-CN" altLang="en-US" sz="1200" b="0" i="0" kern="1200" dirty="0" smtClean="0">
                <a:solidFill>
                  <a:schemeClr val="tx1"/>
                </a:solidFill>
                <a:effectLst/>
                <a:latin typeface="Arial" pitchFamily="34" charset="0"/>
                <a:ea typeface="+mn-ea"/>
                <a:cs typeface="+mn-cs"/>
              </a:rPr>
              <a:t>被映射成同一个</a:t>
            </a:r>
            <a:r>
              <a:rPr lang="en-US" altLang="zh-CN" sz="1200" b="0" i="0" kern="1200" dirty="0" smtClean="0">
                <a:solidFill>
                  <a:schemeClr val="tx1"/>
                </a:solidFill>
                <a:effectLst/>
                <a:latin typeface="Arial" pitchFamily="34" charset="0"/>
                <a:ea typeface="+mn-ea"/>
                <a:cs typeface="+mn-cs"/>
              </a:rPr>
              <a:t>MD5</a:t>
            </a:r>
            <a:r>
              <a:rPr lang="zh-CN" altLang="en-US" sz="1200" b="0" i="0" kern="1200" dirty="0" smtClean="0">
                <a:solidFill>
                  <a:schemeClr val="tx1"/>
                </a:solidFill>
                <a:effectLst/>
                <a:latin typeface="Arial" pitchFamily="34" charset="0"/>
                <a:ea typeface="+mn-ea"/>
                <a:cs typeface="+mn-cs"/>
              </a:rPr>
              <a:t>值，这样的话，它们中有一个就永远不会被抓取了。我不太确定的是，这个概率会有多大。如果非常小的话，这微小的误差倒也不会有太大影响。</a:t>
            </a:r>
          </a:p>
          <a:p>
            <a:endParaRPr kumimoji="1" lang="zh-CN" altLang="en-US" dirty="0"/>
          </a:p>
        </p:txBody>
      </p:sp>
      <p:sp>
        <p:nvSpPr>
          <p:cNvPr id="4" name="日期占位符 3"/>
          <p:cNvSpPr>
            <a:spLocks noGrp="1"/>
          </p:cNvSpPr>
          <p:nvPr>
            <p:ph type="dt" idx="10"/>
          </p:nvPr>
        </p:nvSpPr>
        <p:spPr/>
        <p:txBody>
          <a:bodyPr/>
          <a:lstStyle/>
          <a:p>
            <a:fld id="{205482E2-9D75-4E72-84E0-A5679D81897C}" type="datetime1">
              <a:rPr lang="en-US" altLang="zh-CN" smtClean="0"/>
              <a:pPr/>
              <a:t>7/13/18</a:t>
            </a:fld>
            <a:endParaRPr lang="zh-CN" altLang="zh-CN" sz="1200"/>
          </a:p>
        </p:txBody>
      </p:sp>
      <p:sp>
        <p:nvSpPr>
          <p:cNvPr id="5" name="幻灯片编号占位符 4"/>
          <p:cNvSpPr>
            <a:spLocks noGrp="1"/>
          </p:cNvSpPr>
          <p:nvPr>
            <p:ph type="sldNum" sz="quarter" idx="11"/>
          </p:nvPr>
        </p:nvSpPr>
        <p:spPr/>
        <p:txBody>
          <a:bodyPr/>
          <a:lstStyle/>
          <a:p>
            <a:fld id="{7B5AD36B-E938-4857-BB48-E821BDFF2287}" type="slidenum">
              <a:rPr lang="zh-CN" altLang="zh-CN" smtClean="0"/>
              <a:pPr/>
              <a:t>33</a:t>
            </a:fld>
            <a:endParaRPr lang="zh-CN" altLang="zh-CN" sz="1200"/>
          </a:p>
        </p:txBody>
      </p:sp>
    </p:spTree>
    <p:extLst>
      <p:ext uri="{BB962C8B-B14F-4D97-AF65-F5344CB8AC3E}">
        <p14:creationId xmlns:p14="http://schemas.microsoft.com/office/powerpoint/2010/main" val="1644910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sz="1200" b="0" i="0" kern="1200" dirty="0" smtClean="0">
                <a:solidFill>
                  <a:schemeClr val="tx1"/>
                </a:solidFill>
                <a:effectLst/>
                <a:latin typeface="Arial" pitchFamily="34" charset="0"/>
                <a:ea typeface="+mn-ea"/>
                <a:cs typeface="+mn-cs"/>
              </a:rPr>
              <a:t>在进行</a:t>
            </a:r>
            <a:r>
              <a:rPr lang="en-US" altLang="zh-CN" sz="1200" b="0" i="0" kern="1200" dirty="0" smtClean="0">
                <a:solidFill>
                  <a:schemeClr val="tx1"/>
                </a:solidFill>
                <a:effectLst/>
                <a:latin typeface="Arial" pitchFamily="34" charset="0"/>
                <a:ea typeface="+mn-ea"/>
                <a:cs typeface="+mn-cs"/>
              </a:rPr>
              <a:t>URL</a:t>
            </a:r>
            <a:r>
              <a:rPr lang="zh-CN" altLang="en-US" sz="1200" b="0" i="0" kern="1200" dirty="0" smtClean="0">
                <a:solidFill>
                  <a:schemeClr val="tx1"/>
                </a:solidFill>
                <a:effectLst/>
                <a:latin typeface="Arial" pitchFamily="34" charset="0"/>
                <a:ea typeface="+mn-ea"/>
                <a:cs typeface="+mn-cs"/>
              </a:rPr>
              <a:t>去重的时候，我们的基本思路是将拿到的</a:t>
            </a:r>
            <a:r>
              <a:rPr lang="en-US" altLang="zh-CN" sz="1200" b="0" i="0" kern="1200" dirty="0" smtClean="0">
                <a:solidFill>
                  <a:schemeClr val="tx1"/>
                </a:solidFill>
                <a:effectLst/>
                <a:latin typeface="Arial" pitchFamily="34" charset="0"/>
                <a:ea typeface="+mn-ea"/>
                <a:cs typeface="+mn-cs"/>
              </a:rPr>
              <a:t>URL</a:t>
            </a:r>
            <a:r>
              <a:rPr lang="zh-CN" altLang="en-US" sz="1200" b="0" i="0" kern="1200" dirty="0" smtClean="0">
                <a:solidFill>
                  <a:schemeClr val="tx1"/>
                </a:solidFill>
                <a:effectLst/>
                <a:latin typeface="Arial" pitchFamily="34" charset="0"/>
                <a:ea typeface="+mn-ea"/>
                <a:cs typeface="+mn-cs"/>
              </a:rPr>
              <a:t>与已经抓取过的</a:t>
            </a:r>
            <a:r>
              <a:rPr lang="en-US" altLang="zh-CN" sz="1200" b="0" i="0" kern="1200" dirty="0" smtClean="0">
                <a:solidFill>
                  <a:schemeClr val="tx1"/>
                </a:solidFill>
                <a:effectLst/>
                <a:latin typeface="Arial" pitchFamily="34" charset="0"/>
                <a:ea typeface="+mn-ea"/>
                <a:cs typeface="+mn-cs"/>
              </a:rPr>
              <a:t>URL</a:t>
            </a:r>
            <a:r>
              <a:rPr lang="zh-CN" altLang="en-US" sz="1200" b="0" i="0" kern="1200" dirty="0" smtClean="0">
                <a:solidFill>
                  <a:schemeClr val="tx1"/>
                </a:solidFill>
                <a:effectLst/>
                <a:latin typeface="Arial" pitchFamily="34" charset="0"/>
                <a:ea typeface="+mn-ea"/>
                <a:cs typeface="+mn-cs"/>
              </a:rPr>
              <a:t>队列进行比对，看当前</a:t>
            </a:r>
            <a:r>
              <a:rPr lang="en-US" altLang="zh-CN" sz="1200" b="0" i="0" kern="1200" dirty="0" smtClean="0">
                <a:solidFill>
                  <a:schemeClr val="tx1"/>
                </a:solidFill>
                <a:effectLst/>
                <a:latin typeface="Arial" pitchFamily="34" charset="0"/>
                <a:ea typeface="+mn-ea"/>
                <a:cs typeface="+mn-cs"/>
              </a:rPr>
              <a:t>URL</a:t>
            </a:r>
            <a:r>
              <a:rPr lang="zh-CN" altLang="en-US" sz="1200" b="0" i="0" kern="1200" dirty="0" smtClean="0">
                <a:solidFill>
                  <a:schemeClr val="tx1"/>
                </a:solidFill>
                <a:effectLst/>
                <a:latin typeface="Arial" pitchFamily="34" charset="0"/>
                <a:ea typeface="+mn-ea"/>
                <a:cs typeface="+mn-cs"/>
              </a:rPr>
              <a:t>是否在此队列中，如果在已抓取过的队列中，则将此</a:t>
            </a:r>
            <a:r>
              <a:rPr lang="en-US" altLang="zh-CN" sz="1200" b="0" i="0" kern="1200" dirty="0" smtClean="0">
                <a:solidFill>
                  <a:schemeClr val="tx1"/>
                </a:solidFill>
                <a:effectLst/>
                <a:latin typeface="Arial" pitchFamily="34" charset="0"/>
                <a:ea typeface="+mn-ea"/>
                <a:cs typeface="+mn-cs"/>
              </a:rPr>
              <a:t>URL</a:t>
            </a:r>
            <a:r>
              <a:rPr lang="zh-CN" altLang="en-US" sz="1200" b="0" i="0" kern="1200" dirty="0" smtClean="0">
                <a:solidFill>
                  <a:schemeClr val="tx1"/>
                </a:solidFill>
                <a:effectLst/>
                <a:latin typeface="Arial" pitchFamily="34" charset="0"/>
                <a:ea typeface="+mn-ea"/>
                <a:cs typeface="+mn-cs"/>
              </a:rPr>
              <a:t>进行舍弃，如果没有在，则对此</a:t>
            </a:r>
            <a:r>
              <a:rPr lang="en-US" altLang="zh-CN" sz="1200" b="0" i="0" kern="1200" dirty="0" smtClean="0">
                <a:solidFill>
                  <a:schemeClr val="tx1"/>
                </a:solidFill>
                <a:effectLst/>
                <a:latin typeface="Arial" pitchFamily="34" charset="0"/>
                <a:ea typeface="+mn-ea"/>
                <a:cs typeface="+mn-cs"/>
              </a:rPr>
              <a:t>URL</a:t>
            </a:r>
            <a:r>
              <a:rPr lang="zh-CN" altLang="en-US" sz="1200" b="0" i="0" kern="1200" dirty="0" smtClean="0">
                <a:solidFill>
                  <a:schemeClr val="tx1"/>
                </a:solidFill>
                <a:effectLst/>
                <a:latin typeface="Arial" pitchFamily="34" charset="0"/>
                <a:ea typeface="+mn-ea"/>
                <a:cs typeface="+mn-cs"/>
              </a:rPr>
              <a:t>进行抓取。</a:t>
            </a:r>
            <a:endParaRPr kumimoji="1" lang="zh-CN" altLang="en-US" dirty="0"/>
          </a:p>
        </p:txBody>
      </p:sp>
      <p:sp>
        <p:nvSpPr>
          <p:cNvPr id="4" name="日期占位符 3"/>
          <p:cNvSpPr>
            <a:spLocks noGrp="1"/>
          </p:cNvSpPr>
          <p:nvPr>
            <p:ph type="dt" idx="10"/>
          </p:nvPr>
        </p:nvSpPr>
        <p:spPr/>
        <p:txBody>
          <a:bodyPr/>
          <a:lstStyle/>
          <a:p>
            <a:fld id="{205482E2-9D75-4E72-84E0-A5679D81897C}" type="datetime1">
              <a:rPr lang="en-US" altLang="zh-CN" smtClean="0"/>
              <a:pPr/>
              <a:t>7/13/18</a:t>
            </a:fld>
            <a:endParaRPr lang="zh-CN" altLang="zh-CN" sz="1200"/>
          </a:p>
        </p:txBody>
      </p:sp>
      <p:sp>
        <p:nvSpPr>
          <p:cNvPr id="5" name="幻灯片编号占位符 4"/>
          <p:cNvSpPr>
            <a:spLocks noGrp="1"/>
          </p:cNvSpPr>
          <p:nvPr>
            <p:ph type="sldNum" sz="quarter" idx="11"/>
          </p:nvPr>
        </p:nvSpPr>
        <p:spPr/>
        <p:txBody>
          <a:bodyPr/>
          <a:lstStyle/>
          <a:p>
            <a:fld id="{7B5AD36B-E938-4857-BB48-E821BDFF2287}" type="slidenum">
              <a:rPr lang="zh-CN" altLang="zh-CN" smtClean="0"/>
              <a:pPr/>
              <a:t>35</a:t>
            </a:fld>
            <a:endParaRPr lang="zh-CN" altLang="zh-CN" sz="1200"/>
          </a:p>
        </p:txBody>
      </p:sp>
    </p:spTree>
    <p:extLst>
      <p:ext uri="{BB962C8B-B14F-4D97-AF65-F5344CB8AC3E}">
        <p14:creationId xmlns:p14="http://schemas.microsoft.com/office/powerpoint/2010/main" val="1632274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17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1232291094"/>
      </p:ext>
    </p:extLst>
  </p:cSld>
  <p:clrMapOvr>
    <a:masterClrMapping/>
  </p:clrMapOvr>
  <p:transition spd="slow" advClick="0" advTm="0">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00150"/>
            <a:ext cx="8229600" cy="339407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705126642"/>
      </p:ext>
    </p:extLst>
  </p:cSld>
  <p:clrMapOvr>
    <a:masterClrMapping/>
  </p:clrMapOvr>
  <p:transition spd="slow" advClick="0" advTm="0">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375"/>
            <a:ext cx="2057400" cy="4387850"/>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6375"/>
            <a:ext cx="6019800" cy="4387850"/>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50142705"/>
      </p:ext>
    </p:extLst>
  </p:cSld>
  <p:clrMapOvr>
    <a:masterClrMapping/>
  </p:clrMapOvr>
  <p:transition spd="slow" advClick="0" advTm="0">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17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3029797682"/>
      </p:ext>
    </p:extLst>
  </p:cSld>
  <p:clrMapOvr>
    <a:masterClrMapping/>
  </p:clrMapOvr>
  <p:transition spd="slow" advClick="0" advTm="0">
    <p:pull/>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200150"/>
            <a:ext cx="8229600" cy="33940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430654252"/>
      </p:ext>
    </p:extLst>
  </p:cSld>
  <p:clrMapOvr>
    <a:masterClrMapping/>
  </p:clrMapOvr>
  <p:transition spd="slow" advClick="0" advTm="0">
    <p:pull/>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2350"/>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79638"/>
            <a:ext cx="7772400" cy="112553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1633543864"/>
      </p:ext>
    </p:extLst>
  </p:cSld>
  <p:clrMapOvr>
    <a:masterClrMapping/>
  </p:clrMapOvr>
  <p:transition spd="slow" advClick="0" advTm="0">
    <p:pull/>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0"/>
            <a:ext cx="4038600" cy="33940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0"/>
            <a:ext cx="4038600" cy="33940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111688866"/>
      </p:ext>
    </p:extLst>
  </p:cSld>
  <p:clrMapOvr>
    <a:masterClrMapping/>
  </p:clrMapOvr>
  <p:transition spd="slow" advClick="0" advTm="0">
    <p:pull/>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0938"/>
            <a:ext cx="4040188" cy="4810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950"/>
            <a:ext cx="4040188" cy="296227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150938"/>
            <a:ext cx="4041775" cy="4810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1631950"/>
            <a:ext cx="4041775" cy="296227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599757564"/>
      </p:ext>
    </p:extLst>
  </p:cSld>
  <p:clrMapOvr>
    <a:masterClrMapping/>
  </p:clrMapOvr>
  <p:transition spd="slow" advClick="0" advTm="0">
    <p:pull/>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7103510"/>
      </p:ext>
    </p:extLst>
  </p:cSld>
  <p:clrMapOvr>
    <a:masterClrMapping/>
  </p:clrMapOvr>
  <p:transition spd="slow" advClick="0" advTm="0">
    <p:pull/>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9364555"/>
      </p:ext>
    </p:extLst>
  </p:cSld>
  <p:clrMapOvr>
    <a:masterClrMapping/>
  </p:clrMapOvr>
  <p:transition spd="slow" advClick="0" advTm="0">
    <p:pull/>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3008313" cy="871537"/>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437"/>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076325"/>
            <a:ext cx="3008313" cy="35179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2528988716"/>
      </p:ext>
    </p:extLst>
  </p:cSld>
  <p:clrMapOvr>
    <a:masterClrMapping/>
  </p:clrMapOvr>
  <p:transition spd="slow" advClick="0" advTm="0">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200150"/>
            <a:ext cx="8229600" cy="33940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75390856"/>
      </p:ext>
    </p:extLst>
  </p:cSld>
  <p:clrMapOvr>
    <a:masterClrMapping/>
  </p:clrMapOvr>
  <p:transition spd="slow" advClick="0" advTm="0">
    <p:pull/>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4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60375"/>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900"/>
            <a:ext cx="5486400" cy="60325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865768940"/>
      </p:ext>
    </p:extLst>
  </p:cSld>
  <p:clrMapOvr>
    <a:masterClrMapping/>
  </p:clrMapOvr>
  <p:transition spd="slow" advClick="0" advTm="0">
    <p:pull/>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00150"/>
            <a:ext cx="8229600" cy="339407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927160178"/>
      </p:ext>
    </p:extLst>
  </p:cSld>
  <p:clrMapOvr>
    <a:masterClrMapping/>
  </p:clrMapOvr>
  <p:transition spd="slow" advClick="0" advTm="0">
    <p:pull/>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375"/>
            <a:ext cx="2057400" cy="4387850"/>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6375"/>
            <a:ext cx="6019800" cy="4387850"/>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560401042"/>
      </p:ext>
    </p:extLst>
  </p:cSld>
  <p:clrMapOvr>
    <a:masterClrMapping/>
  </p:clrMapOvr>
  <p:transition spd="slow" advClick="0" advTm="0">
    <p:pull/>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13238387"/>
      </p:ext>
    </p:extLst>
  </p:cSld>
  <p:clrMapOvr>
    <a:masterClrMapping/>
  </p:clrMapOvr>
  <p:transition spd="slow" advClick="0" advTm="0">
    <p:pull/>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6_标题幻灯片">
    <p:spTree>
      <p:nvGrpSpPr>
        <p:cNvPr id="1" name=""/>
        <p:cNvGrpSpPr/>
        <p:nvPr/>
      </p:nvGrpSpPr>
      <p:grpSpPr>
        <a:xfrm>
          <a:off x="0" y="0"/>
          <a:ext cx="0" cy="0"/>
          <a:chOff x="0" y="0"/>
          <a:chExt cx="0" cy="0"/>
        </a:xfrm>
      </p:grpSpPr>
      <p:sp>
        <p:nvSpPr>
          <p:cNvPr id="3" name="矩形 2"/>
          <p:cNvSpPr/>
          <p:nvPr userDrawn="1"/>
        </p:nvSpPr>
        <p:spPr>
          <a:xfrm>
            <a:off x="0" y="-28290"/>
            <a:ext cx="9144000" cy="5171789"/>
          </a:xfrm>
          <a:prstGeom prst="rect">
            <a:avLst/>
          </a:prstGeom>
          <a:solidFill>
            <a:srgbClr val="0F5F6E"/>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fontAlgn="auto">
              <a:spcBef>
                <a:spcPts val="0"/>
              </a:spcBef>
              <a:spcAft>
                <a:spcPts val="0"/>
              </a:spcAft>
              <a:buFontTx/>
              <a:buNone/>
            </a:pPr>
            <a:endParaRPr lang="zh-CN" altLang="en-US" sz="1400">
              <a:solidFill>
                <a:prstClr val="white"/>
              </a:solidFill>
            </a:endParaRPr>
          </a:p>
        </p:txBody>
      </p:sp>
    </p:spTree>
    <p:extLst>
      <p:ext uri="{BB962C8B-B14F-4D97-AF65-F5344CB8AC3E}">
        <p14:creationId xmlns:p14="http://schemas.microsoft.com/office/powerpoint/2010/main" val="4095832874"/>
      </p:ext>
    </p:extLst>
  </p:cSld>
  <p:clrMapOvr>
    <a:masterClrMapping/>
  </p:clrMapOvr>
  <p:transition spd="slow" advClick="0" advTm="0">
    <p:pull/>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矩形 5"/>
          <p:cNvSpPr/>
          <p:nvPr userDrawn="1"/>
        </p:nvSpPr>
        <p:spPr>
          <a:xfrm>
            <a:off x="0" y="0"/>
            <a:ext cx="118903" cy="1298448"/>
          </a:xfrm>
          <a:prstGeom prst="rect">
            <a:avLst/>
          </a:prstGeom>
          <a:solidFill>
            <a:srgbClr val="62C4BC"/>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fontAlgn="auto">
              <a:spcBef>
                <a:spcPts val="0"/>
              </a:spcBef>
              <a:spcAft>
                <a:spcPts val="0"/>
              </a:spcAft>
              <a:buFontTx/>
              <a:buNone/>
            </a:pPr>
            <a:endParaRPr lang="zh-CN" altLang="en-US" sz="1400">
              <a:solidFill>
                <a:prstClr val="white"/>
              </a:solidFill>
            </a:endParaRPr>
          </a:p>
        </p:txBody>
      </p:sp>
      <p:sp>
        <p:nvSpPr>
          <p:cNvPr id="12" name="矩形 11"/>
          <p:cNvSpPr/>
          <p:nvPr userDrawn="1"/>
        </p:nvSpPr>
        <p:spPr>
          <a:xfrm>
            <a:off x="0" y="1298448"/>
            <a:ext cx="118903" cy="1273302"/>
          </a:xfrm>
          <a:prstGeom prst="rect">
            <a:avLst/>
          </a:prstGeom>
          <a:solidFill>
            <a:srgbClr val="F6921E"/>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fontAlgn="auto">
              <a:spcBef>
                <a:spcPts val="0"/>
              </a:spcBef>
              <a:spcAft>
                <a:spcPts val="0"/>
              </a:spcAft>
              <a:buFontTx/>
              <a:buNone/>
            </a:pPr>
            <a:endParaRPr lang="zh-CN" altLang="en-US" sz="1400">
              <a:solidFill>
                <a:prstClr val="white"/>
              </a:solidFill>
            </a:endParaRPr>
          </a:p>
        </p:txBody>
      </p:sp>
      <p:sp>
        <p:nvSpPr>
          <p:cNvPr id="13" name="矩形 12"/>
          <p:cNvSpPr/>
          <p:nvPr userDrawn="1"/>
        </p:nvSpPr>
        <p:spPr>
          <a:xfrm>
            <a:off x="0" y="2571750"/>
            <a:ext cx="118903" cy="1298448"/>
          </a:xfrm>
          <a:prstGeom prst="rect">
            <a:avLst/>
          </a:prstGeom>
          <a:solidFill>
            <a:srgbClr val="00914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fontAlgn="auto">
              <a:spcBef>
                <a:spcPts val="0"/>
              </a:spcBef>
              <a:spcAft>
                <a:spcPts val="0"/>
              </a:spcAft>
              <a:buFontTx/>
              <a:buNone/>
            </a:pPr>
            <a:endParaRPr lang="zh-CN" altLang="en-US" sz="1400">
              <a:solidFill>
                <a:prstClr val="white"/>
              </a:solidFill>
            </a:endParaRPr>
          </a:p>
        </p:txBody>
      </p:sp>
      <p:sp>
        <p:nvSpPr>
          <p:cNvPr id="14" name="矩形 13"/>
          <p:cNvSpPr/>
          <p:nvPr userDrawn="1"/>
        </p:nvSpPr>
        <p:spPr>
          <a:xfrm>
            <a:off x="0" y="3870198"/>
            <a:ext cx="118903" cy="1273302"/>
          </a:xfrm>
          <a:prstGeom prst="rect">
            <a:avLst/>
          </a:prstGeom>
          <a:solidFill>
            <a:srgbClr val="F05A2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fontAlgn="auto">
              <a:spcBef>
                <a:spcPts val="0"/>
              </a:spcBef>
              <a:spcAft>
                <a:spcPts val="0"/>
              </a:spcAft>
              <a:buFontTx/>
              <a:buNone/>
            </a:pPr>
            <a:endParaRPr lang="zh-CN" altLang="en-US" sz="1400">
              <a:solidFill>
                <a:prstClr val="white"/>
              </a:solidFill>
            </a:endParaRPr>
          </a:p>
        </p:txBody>
      </p:sp>
      <p:sp>
        <p:nvSpPr>
          <p:cNvPr id="15" name="矩形 14"/>
          <p:cNvSpPr/>
          <p:nvPr userDrawn="1"/>
        </p:nvSpPr>
        <p:spPr>
          <a:xfrm>
            <a:off x="9025098" y="0"/>
            <a:ext cx="118903" cy="1298448"/>
          </a:xfrm>
          <a:prstGeom prst="rect">
            <a:avLst/>
          </a:prstGeom>
          <a:solidFill>
            <a:srgbClr val="67A1A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fontAlgn="auto">
              <a:spcBef>
                <a:spcPts val="0"/>
              </a:spcBef>
              <a:spcAft>
                <a:spcPts val="0"/>
              </a:spcAft>
              <a:buFontTx/>
              <a:buNone/>
            </a:pPr>
            <a:endParaRPr lang="zh-CN" altLang="en-US" sz="1400">
              <a:solidFill>
                <a:prstClr val="white"/>
              </a:solidFill>
            </a:endParaRPr>
          </a:p>
        </p:txBody>
      </p:sp>
      <p:sp>
        <p:nvSpPr>
          <p:cNvPr id="16" name="矩形 15"/>
          <p:cNvSpPr/>
          <p:nvPr userDrawn="1"/>
        </p:nvSpPr>
        <p:spPr>
          <a:xfrm>
            <a:off x="9025098" y="1298448"/>
            <a:ext cx="118903" cy="1273302"/>
          </a:xfrm>
          <a:prstGeom prst="rect">
            <a:avLst/>
          </a:prstGeom>
          <a:solidFill>
            <a:srgbClr val="FAAF3B"/>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fontAlgn="auto">
              <a:spcBef>
                <a:spcPts val="0"/>
              </a:spcBef>
              <a:spcAft>
                <a:spcPts val="0"/>
              </a:spcAft>
              <a:buFontTx/>
              <a:buNone/>
            </a:pPr>
            <a:endParaRPr lang="zh-CN" altLang="en-US" sz="1400">
              <a:solidFill>
                <a:prstClr val="white"/>
              </a:solidFill>
            </a:endParaRPr>
          </a:p>
        </p:txBody>
      </p:sp>
      <p:sp>
        <p:nvSpPr>
          <p:cNvPr id="17" name="矩形 16"/>
          <p:cNvSpPr/>
          <p:nvPr userDrawn="1"/>
        </p:nvSpPr>
        <p:spPr>
          <a:xfrm>
            <a:off x="9025098" y="2571750"/>
            <a:ext cx="118903" cy="1298448"/>
          </a:xfrm>
          <a:prstGeom prst="rect">
            <a:avLst/>
          </a:prstGeom>
          <a:solidFill>
            <a:srgbClr val="8BC53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fontAlgn="auto">
              <a:spcBef>
                <a:spcPts val="0"/>
              </a:spcBef>
              <a:spcAft>
                <a:spcPts val="0"/>
              </a:spcAft>
              <a:buFontTx/>
              <a:buNone/>
            </a:pPr>
            <a:endParaRPr lang="zh-CN" altLang="en-US" sz="1400">
              <a:solidFill>
                <a:prstClr val="white"/>
              </a:solidFill>
            </a:endParaRPr>
          </a:p>
        </p:txBody>
      </p:sp>
      <p:sp>
        <p:nvSpPr>
          <p:cNvPr id="18" name="矩形 17"/>
          <p:cNvSpPr/>
          <p:nvPr userDrawn="1"/>
        </p:nvSpPr>
        <p:spPr>
          <a:xfrm>
            <a:off x="9025098" y="3870198"/>
            <a:ext cx="118903" cy="1273302"/>
          </a:xfrm>
          <a:prstGeom prst="rect">
            <a:avLst/>
          </a:prstGeom>
          <a:solidFill>
            <a:srgbClr val="C0272D"/>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fontAlgn="auto">
              <a:spcBef>
                <a:spcPts val="0"/>
              </a:spcBef>
              <a:spcAft>
                <a:spcPts val="0"/>
              </a:spcAft>
              <a:buFontTx/>
              <a:buNone/>
            </a:pPr>
            <a:endParaRPr lang="zh-CN" altLang="en-US" sz="1400">
              <a:solidFill>
                <a:prstClr val="white"/>
              </a:solidFill>
            </a:endParaRPr>
          </a:p>
        </p:txBody>
      </p:sp>
      <p:sp>
        <p:nvSpPr>
          <p:cNvPr id="21" name="矩形 20"/>
          <p:cNvSpPr/>
          <p:nvPr userDrawn="1"/>
        </p:nvSpPr>
        <p:spPr>
          <a:xfrm>
            <a:off x="118903" y="0"/>
            <a:ext cx="1746382" cy="109728"/>
          </a:xfrm>
          <a:prstGeom prst="rect">
            <a:avLst/>
          </a:prstGeom>
          <a:solidFill>
            <a:srgbClr val="A362C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fontAlgn="auto">
              <a:spcBef>
                <a:spcPts val="0"/>
              </a:spcBef>
              <a:spcAft>
                <a:spcPts val="0"/>
              </a:spcAft>
              <a:buFontTx/>
              <a:buNone/>
            </a:pPr>
            <a:endParaRPr lang="zh-CN" altLang="en-US" sz="1400">
              <a:solidFill>
                <a:prstClr val="white"/>
              </a:solidFill>
            </a:endParaRPr>
          </a:p>
        </p:txBody>
      </p:sp>
      <p:sp>
        <p:nvSpPr>
          <p:cNvPr id="22" name="矩形 21"/>
          <p:cNvSpPr/>
          <p:nvPr userDrawn="1"/>
        </p:nvSpPr>
        <p:spPr>
          <a:xfrm>
            <a:off x="1865376" y="0"/>
            <a:ext cx="1819716" cy="109728"/>
          </a:xfrm>
          <a:prstGeom prst="rect">
            <a:avLst/>
          </a:prstGeom>
          <a:solidFill>
            <a:srgbClr val="FAAF3B"/>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fontAlgn="auto">
              <a:spcBef>
                <a:spcPts val="0"/>
              </a:spcBef>
              <a:spcAft>
                <a:spcPts val="0"/>
              </a:spcAft>
              <a:buFontTx/>
              <a:buNone/>
            </a:pPr>
            <a:endParaRPr lang="zh-CN" altLang="en-US" sz="1400">
              <a:solidFill>
                <a:prstClr val="white"/>
              </a:solidFill>
            </a:endParaRPr>
          </a:p>
        </p:txBody>
      </p:sp>
      <p:sp>
        <p:nvSpPr>
          <p:cNvPr id="23" name="矩形 22"/>
          <p:cNvSpPr/>
          <p:nvPr userDrawn="1"/>
        </p:nvSpPr>
        <p:spPr>
          <a:xfrm>
            <a:off x="3611850" y="0"/>
            <a:ext cx="1810390" cy="109728"/>
          </a:xfrm>
          <a:prstGeom prst="rect">
            <a:avLst/>
          </a:prstGeom>
          <a:solidFill>
            <a:srgbClr val="8BC53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fontAlgn="auto">
              <a:spcBef>
                <a:spcPts val="0"/>
              </a:spcBef>
              <a:spcAft>
                <a:spcPts val="0"/>
              </a:spcAft>
              <a:buFontTx/>
              <a:buNone/>
            </a:pPr>
            <a:endParaRPr lang="zh-CN" altLang="en-US" sz="1400">
              <a:solidFill>
                <a:prstClr val="white"/>
              </a:solidFill>
            </a:endParaRPr>
          </a:p>
        </p:txBody>
      </p:sp>
      <p:sp>
        <p:nvSpPr>
          <p:cNvPr id="24" name="矩形 23"/>
          <p:cNvSpPr/>
          <p:nvPr userDrawn="1"/>
        </p:nvSpPr>
        <p:spPr>
          <a:xfrm>
            <a:off x="5422331" y="0"/>
            <a:ext cx="1737331" cy="109728"/>
          </a:xfrm>
          <a:prstGeom prst="rect">
            <a:avLst/>
          </a:prstGeom>
          <a:solidFill>
            <a:srgbClr val="62C4BC"/>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fontAlgn="auto">
              <a:spcBef>
                <a:spcPts val="0"/>
              </a:spcBef>
              <a:spcAft>
                <a:spcPts val="0"/>
              </a:spcAft>
              <a:buFontTx/>
              <a:buNone/>
            </a:pPr>
            <a:endParaRPr lang="zh-CN" altLang="en-US" sz="1400">
              <a:solidFill>
                <a:prstClr val="white"/>
              </a:solidFill>
            </a:endParaRPr>
          </a:p>
        </p:txBody>
      </p:sp>
      <p:sp>
        <p:nvSpPr>
          <p:cNvPr id="25" name="矩形 24"/>
          <p:cNvSpPr/>
          <p:nvPr userDrawn="1"/>
        </p:nvSpPr>
        <p:spPr>
          <a:xfrm>
            <a:off x="7159753" y="0"/>
            <a:ext cx="1865253" cy="109728"/>
          </a:xfrm>
          <a:prstGeom prst="rect">
            <a:avLst/>
          </a:prstGeom>
          <a:solidFill>
            <a:srgbClr val="F05A2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fontAlgn="auto">
              <a:spcBef>
                <a:spcPts val="0"/>
              </a:spcBef>
              <a:spcAft>
                <a:spcPts val="0"/>
              </a:spcAft>
              <a:buFontTx/>
              <a:buNone/>
            </a:pPr>
            <a:endParaRPr lang="zh-CN" altLang="en-US" sz="1400">
              <a:solidFill>
                <a:prstClr val="white"/>
              </a:solidFill>
            </a:endParaRPr>
          </a:p>
        </p:txBody>
      </p:sp>
      <p:sp>
        <p:nvSpPr>
          <p:cNvPr id="26" name="矩形 25"/>
          <p:cNvSpPr/>
          <p:nvPr userDrawn="1"/>
        </p:nvSpPr>
        <p:spPr>
          <a:xfrm>
            <a:off x="109668" y="5033772"/>
            <a:ext cx="1746382" cy="109728"/>
          </a:xfrm>
          <a:prstGeom prst="rect">
            <a:avLst/>
          </a:prstGeom>
          <a:solidFill>
            <a:srgbClr val="A362C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fontAlgn="auto">
              <a:spcBef>
                <a:spcPts val="0"/>
              </a:spcBef>
              <a:spcAft>
                <a:spcPts val="0"/>
              </a:spcAft>
              <a:buFontTx/>
              <a:buNone/>
            </a:pPr>
            <a:endParaRPr lang="zh-CN" altLang="en-US" sz="1400">
              <a:solidFill>
                <a:prstClr val="white"/>
              </a:solidFill>
            </a:endParaRPr>
          </a:p>
        </p:txBody>
      </p:sp>
      <p:sp>
        <p:nvSpPr>
          <p:cNvPr id="27" name="矩形 26"/>
          <p:cNvSpPr/>
          <p:nvPr userDrawn="1"/>
        </p:nvSpPr>
        <p:spPr>
          <a:xfrm>
            <a:off x="1856140" y="5033772"/>
            <a:ext cx="1819716" cy="109728"/>
          </a:xfrm>
          <a:prstGeom prst="rect">
            <a:avLst/>
          </a:prstGeom>
          <a:solidFill>
            <a:srgbClr val="FAAF3B"/>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fontAlgn="auto">
              <a:spcBef>
                <a:spcPts val="0"/>
              </a:spcBef>
              <a:spcAft>
                <a:spcPts val="0"/>
              </a:spcAft>
              <a:buFontTx/>
              <a:buNone/>
            </a:pPr>
            <a:endParaRPr lang="zh-CN" altLang="en-US" sz="1400">
              <a:solidFill>
                <a:prstClr val="white"/>
              </a:solidFill>
            </a:endParaRPr>
          </a:p>
        </p:txBody>
      </p:sp>
      <p:sp>
        <p:nvSpPr>
          <p:cNvPr id="28" name="矩形 27"/>
          <p:cNvSpPr/>
          <p:nvPr userDrawn="1"/>
        </p:nvSpPr>
        <p:spPr>
          <a:xfrm>
            <a:off x="3602614" y="5033772"/>
            <a:ext cx="1810390" cy="109728"/>
          </a:xfrm>
          <a:prstGeom prst="rect">
            <a:avLst/>
          </a:prstGeom>
          <a:solidFill>
            <a:srgbClr val="8BC53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fontAlgn="auto">
              <a:spcBef>
                <a:spcPts val="0"/>
              </a:spcBef>
              <a:spcAft>
                <a:spcPts val="0"/>
              </a:spcAft>
              <a:buFontTx/>
              <a:buNone/>
            </a:pPr>
            <a:endParaRPr lang="zh-CN" altLang="en-US" sz="1400">
              <a:solidFill>
                <a:prstClr val="white"/>
              </a:solidFill>
            </a:endParaRPr>
          </a:p>
        </p:txBody>
      </p:sp>
      <p:sp>
        <p:nvSpPr>
          <p:cNvPr id="29" name="矩形 28"/>
          <p:cNvSpPr/>
          <p:nvPr userDrawn="1"/>
        </p:nvSpPr>
        <p:spPr>
          <a:xfrm>
            <a:off x="5413095" y="5033772"/>
            <a:ext cx="1737331" cy="109728"/>
          </a:xfrm>
          <a:prstGeom prst="rect">
            <a:avLst/>
          </a:prstGeom>
          <a:solidFill>
            <a:srgbClr val="62C4BC"/>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fontAlgn="auto">
              <a:spcBef>
                <a:spcPts val="0"/>
              </a:spcBef>
              <a:spcAft>
                <a:spcPts val="0"/>
              </a:spcAft>
              <a:buFontTx/>
              <a:buNone/>
            </a:pPr>
            <a:endParaRPr lang="zh-CN" altLang="en-US" sz="1400">
              <a:solidFill>
                <a:prstClr val="white"/>
              </a:solidFill>
            </a:endParaRPr>
          </a:p>
        </p:txBody>
      </p:sp>
      <p:sp>
        <p:nvSpPr>
          <p:cNvPr id="30" name="矩形 29"/>
          <p:cNvSpPr/>
          <p:nvPr userDrawn="1"/>
        </p:nvSpPr>
        <p:spPr>
          <a:xfrm>
            <a:off x="7150517" y="5033772"/>
            <a:ext cx="1874489" cy="109728"/>
          </a:xfrm>
          <a:prstGeom prst="rect">
            <a:avLst/>
          </a:prstGeom>
          <a:solidFill>
            <a:srgbClr val="F05A2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fontAlgn="auto">
              <a:spcBef>
                <a:spcPts val="0"/>
              </a:spcBef>
              <a:spcAft>
                <a:spcPts val="0"/>
              </a:spcAft>
              <a:buFontTx/>
              <a:buNone/>
            </a:pPr>
            <a:endParaRPr lang="zh-CN" altLang="en-US" sz="1400">
              <a:solidFill>
                <a:prstClr val="white"/>
              </a:solidFill>
            </a:endParaRPr>
          </a:p>
        </p:txBody>
      </p:sp>
    </p:spTree>
    <p:extLst>
      <p:ext uri="{BB962C8B-B14F-4D97-AF65-F5344CB8AC3E}">
        <p14:creationId xmlns:p14="http://schemas.microsoft.com/office/powerpoint/2010/main" val="3493318191"/>
      </p:ext>
    </p:extLst>
  </p:cSld>
  <p:clrMapOvr>
    <a:masterClrMapping/>
  </p:clrMapOvr>
  <p:transition spd="slow" advClick="0" advTm="0">
    <p:pull/>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697B0E09-2E7B-4F5D-A8F7-E879B8B094DD}" type="datetimeFigureOut">
              <a:rPr lang="zh-CN" altLang="en-US" smtClean="0">
                <a:solidFill>
                  <a:prstClr val="black">
                    <a:tint val="75000"/>
                  </a:prstClr>
                </a:solidFill>
              </a:rPr>
              <a:pPr/>
              <a:t>2018/7/13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0BC64F0-F3B9-487A-A643-CAA1EA7B31E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9953986"/>
      </p:ext>
    </p:extLst>
  </p:cSld>
  <p:clrMapOvr>
    <a:masterClrMapping/>
  </p:clrMapOvr>
  <p:transition spd="slow" advClick="0" advTm="0">
    <p:pull/>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97B0E09-2E7B-4F5D-A8F7-E879B8B094DD}" type="datetimeFigureOut">
              <a:rPr lang="zh-CN" altLang="en-US" smtClean="0">
                <a:solidFill>
                  <a:prstClr val="black">
                    <a:tint val="75000"/>
                  </a:prstClr>
                </a:solidFill>
              </a:rPr>
              <a:pPr/>
              <a:t>2018/7/13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0BC64F0-F3B9-487A-A643-CAA1EA7B31E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10015882"/>
      </p:ext>
    </p:extLst>
  </p:cSld>
  <p:clrMapOvr>
    <a:masterClrMapping/>
  </p:clrMapOvr>
  <p:transition spd="slow" advClick="0" advTm="0">
    <p:pull/>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628650" y="4767263"/>
            <a:ext cx="2057400" cy="273844"/>
          </a:xfrm>
          <a:prstGeom prst="rect">
            <a:avLst/>
          </a:prstGeom>
        </p:spPr>
        <p:txBody>
          <a:bodyPr/>
          <a:lstStyle/>
          <a:p>
            <a:fld id="{AC6B99C9-17B6-498B-BABE-28A1458EA875}" type="datetimeFigureOut">
              <a:rPr lang="zh-CN" altLang="en-US" smtClean="0">
                <a:solidFill>
                  <a:prstClr val="black">
                    <a:tint val="75000"/>
                  </a:prstClr>
                </a:solidFill>
              </a:rPr>
              <a:pPr/>
              <a:t>2018/7/13</a:t>
            </a:fld>
            <a:endParaRPr lang="zh-CN" altLang="en-US">
              <a:solidFill>
                <a:prstClr val="black">
                  <a:tint val="75000"/>
                </a:prstClr>
              </a:solidFill>
            </a:endParaRPr>
          </a:p>
        </p:txBody>
      </p:sp>
      <p:sp>
        <p:nvSpPr>
          <p:cNvPr id="5" name="页脚占位符 4"/>
          <p:cNvSpPr>
            <a:spLocks noGrp="1"/>
          </p:cNvSpPr>
          <p:nvPr>
            <p:ph type="ftr" sz="quarter" idx="11"/>
          </p:nvPr>
        </p:nvSpPr>
        <p:spPr>
          <a:xfrm>
            <a:off x="3028950" y="4767263"/>
            <a:ext cx="3086100" cy="273844"/>
          </a:xfrm>
          <a:prstGeom prst="rect">
            <a:avLst/>
          </a:prstGeom>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a:xfrm>
            <a:off x="6457950" y="4767263"/>
            <a:ext cx="2057400" cy="273844"/>
          </a:xfrm>
          <a:prstGeom prst="rect">
            <a:avLst/>
          </a:prstGeom>
        </p:spPr>
        <p:txBody>
          <a:bodyPr/>
          <a:lstStyle/>
          <a:p>
            <a:fld id="{AC6A768C-B029-425F-A628-716839A7030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90718214"/>
      </p:ext>
    </p:extLst>
  </p:cSld>
  <p:clrMapOvr>
    <a:masterClrMapping/>
  </p:clrMapOvr>
  <p:transition spd="slow" advClick="0" advTm="0">
    <p:pull/>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2350"/>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79638"/>
            <a:ext cx="7772400" cy="112553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1090503754"/>
      </p:ext>
    </p:extLst>
  </p:cSld>
  <p:clrMapOvr>
    <a:masterClrMapping/>
  </p:clrMapOvr>
  <p:transition spd="slow" advClick="0" advTm="0">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0"/>
            <a:ext cx="4038600" cy="33940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0"/>
            <a:ext cx="4038600" cy="33940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718350590"/>
      </p:ext>
    </p:extLst>
  </p:cSld>
  <p:clrMapOvr>
    <a:masterClrMapping/>
  </p:clrMapOvr>
  <p:transition spd="slow" advClick="0" advTm="0">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0938"/>
            <a:ext cx="4040188" cy="4810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950"/>
            <a:ext cx="4040188" cy="296227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150938"/>
            <a:ext cx="4041775" cy="4810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1631950"/>
            <a:ext cx="4041775" cy="296227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579918504"/>
      </p:ext>
    </p:extLst>
  </p:cSld>
  <p:clrMapOvr>
    <a:masterClrMapping/>
  </p:clrMapOvr>
  <p:transition spd="slow" advClick="0" advTm="0">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752282977"/>
      </p:ext>
    </p:extLst>
  </p:cSld>
  <p:clrMapOvr>
    <a:masterClrMapping/>
  </p:clrMapOvr>
  <p:transition spd="slow" advClick="0" advTm="0">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6244265"/>
      </p:ext>
    </p:extLst>
  </p:cSld>
  <p:clrMapOvr>
    <a:masterClrMapping/>
  </p:clrMapOvr>
  <p:transition spd="slow" advClick="0" advTm="0">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3008313" cy="871537"/>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437"/>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076325"/>
            <a:ext cx="3008313" cy="35179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652060375"/>
      </p:ext>
    </p:extLst>
  </p:cSld>
  <p:clrMapOvr>
    <a:masterClrMapping/>
  </p:clrMapOvr>
  <p:transition spd="slow" advClick="0" advTm="0">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4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60375"/>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900"/>
            <a:ext cx="5486400" cy="60325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495245535"/>
      </p:ext>
    </p:extLst>
  </p:cSld>
  <p:clrMapOvr>
    <a:masterClrMapping/>
  </p:clrMapOvr>
  <p:transition spd="slow" advClick="0" advTm="0">
    <p:pull/>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lumMod val="95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transition spd="slow" advClick="0" advTm="0">
    <p:pull/>
  </p:transition>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itchFamily="34" charset="0"/>
          <a:ea typeface="宋体" pitchFamily="2" charset="-122"/>
        </a:defRPr>
      </a:lvl2pPr>
      <a:lvl3pPr algn="ctr" rtl="0" fontAlgn="base">
        <a:spcBef>
          <a:spcPct val="0"/>
        </a:spcBef>
        <a:spcAft>
          <a:spcPct val="0"/>
        </a:spcAft>
        <a:defRPr sz="4400">
          <a:solidFill>
            <a:schemeClr val="tx2"/>
          </a:solidFill>
          <a:latin typeface="Arial" pitchFamily="34" charset="0"/>
          <a:ea typeface="宋体" pitchFamily="2" charset="-122"/>
        </a:defRPr>
      </a:lvl3pPr>
      <a:lvl4pPr algn="ctr" rtl="0" fontAlgn="base">
        <a:spcBef>
          <a:spcPct val="0"/>
        </a:spcBef>
        <a:spcAft>
          <a:spcPct val="0"/>
        </a:spcAft>
        <a:defRPr sz="4400">
          <a:solidFill>
            <a:schemeClr val="tx2"/>
          </a:solidFill>
          <a:latin typeface="Arial" pitchFamily="34" charset="0"/>
          <a:ea typeface="宋体" pitchFamily="2" charset="-122"/>
        </a:defRPr>
      </a:lvl4pPr>
      <a:lvl5pPr algn="ctr" rtl="0" fontAlgn="base">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spd="slow" advClick="0" advTm="0">
    <p:pull/>
  </p:transition>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itchFamily="34" charset="0"/>
          <a:ea typeface="宋体" pitchFamily="2" charset="-122"/>
        </a:defRPr>
      </a:lvl2pPr>
      <a:lvl3pPr algn="ctr" rtl="0" fontAlgn="base">
        <a:spcBef>
          <a:spcPct val="0"/>
        </a:spcBef>
        <a:spcAft>
          <a:spcPct val="0"/>
        </a:spcAft>
        <a:defRPr sz="4400">
          <a:solidFill>
            <a:schemeClr val="tx2"/>
          </a:solidFill>
          <a:latin typeface="Arial" pitchFamily="34" charset="0"/>
          <a:ea typeface="宋体" pitchFamily="2" charset="-122"/>
        </a:defRPr>
      </a:lvl3pPr>
      <a:lvl4pPr algn="ctr" rtl="0" fontAlgn="base">
        <a:spcBef>
          <a:spcPct val="0"/>
        </a:spcBef>
        <a:spcAft>
          <a:spcPct val="0"/>
        </a:spcAft>
        <a:defRPr sz="4400">
          <a:solidFill>
            <a:schemeClr val="tx2"/>
          </a:solidFill>
          <a:latin typeface="Arial" pitchFamily="34" charset="0"/>
          <a:ea typeface="宋体" pitchFamily="2" charset="-122"/>
        </a:defRPr>
      </a:lvl4pPr>
      <a:lvl5pPr algn="ctr" rtl="0" fontAlgn="base">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68580" tIns="34290" rIns="68580" bIns="3429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369218"/>
            <a:ext cx="7886700" cy="3263504"/>
          </a:xfrm>
          <a:prstGeom prst="rect">
            <a:avLst/>
          </a:prstGeom>
        </p:spPr>
        <p:txBody>
          <a:bodyPr vert="horz" lIns="68580" tIns="34290" rIns="68580" bIns="3429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4767263"/>
            <a:ext cx="2057400" cy="273844"/>
          </a:xfrm>
          <a:prstGeom prst="rect">
            <a:avLst/>
          </a:prstGeom>
        </p:spPr>
        <p:txBody>
          <a:bodyPr vert="horz" lIns="68580" tIns="34290" rIns="68580" bIns="34290" rtlCol="0" anchor="ctr"/>
          <a:lstStyle>
            <a:lvl1pPr algn="l">
              <a:defRPr sz="900">
                <a:solidFill>
                  <a:schemeClr val="tx1">
                    <a:tint val="75000"/>
                  </a:schemeClr>
                </a:solidFill>
              </a:defRPr>
            </a:lvl1pPr>
          </a:lstStyle>
          <a:p>
            <a:pPr defTabSz="685800" fontAlgn="auto">
              <a:spcBef>
                <a:spcPts val="0"/>
              </a:spcBef>
              <a:spcAft>
                <a:spcPts val="0"/>
              </a:spcAft>
              <a:buFontTx/>
              <a:buNone/>
            </a:pPr>
            <a:fld id="{7EC40D9B-40DE-40F2-B1F7-10F71B5D2BB1}" type="datetimeFigureOut">
              <a:rPr lang="zh-CN" altLang="en-US" smtClean="0">
                <a:solidFill>
                  <a:prstClr val="black">
                    <a:tint val="75000"/>
                  </a:prstClr>
                </a:solidFill>
                <a:latin typeface="Calibri"/>
                <a:ea typeface="宋体"/>
              </a:rPr>
              <a:pPr defTabSz="685800" fontAlgn="auto">
                <a:spcBef>
                  <a:spcPts val="0"/>
                </a:spcBef>
                <a:spcAft>
                  <a:spcPts val="0"/>
                </a:spcAft>
                <a:buFontTx/>
                <a:buNone/>
              </a:pPr>
              <a:t>2018/7/13</a:t>
            </a:fld>
            <a:endParaRPr lang="zh-CN" altLang="en-US">
              <a:solidFill>
                <a:prstClr val="black">
                  <a:tint val="75000"/>
                </a:prstClr>
              </a:solidFill>
              <a:latin typeface="Calibri"/>
              <a:ea typeface="宋体"/>
            </a:endParaRPr>
          </a:p>
        </p:txBody>
      </p:sp>
      <p:sp>
        <p:nvSpPr>
          <p:cNvPr id="5" name="页脚占位符 4"/>
          <p:cNvSpPr>
            <a:spLocks noGrp="1"/>
          </p:cNvSpPr>
          <p:nvPr>
            <p:ph type="ftr" sz="quarter" idx="3"/>
          </p:nvPr>
        </p:nvSpPr>
        <p:spPr>
          <a:xfrm>
            <a:off x="3028950" y="4767263"/>
            <a:ext cx="3086100" cy="273844"/>
          </a:xfrm>
          <a:prstGeom prst="rect">
            <a:avLst/>
          </a:prstGeom>
        </p:spPr>
        <p:txBody>
          <a:bodyPr vert="horz" lIns="68580" tIns="34290" rIns="68580" bIns="34290" rtlCol="0" anchor="ctr"/>
          <a:lstStyle>
            <a:lvl1pPr algn="ctr">
              <a:defRPr sz="900">
                <a:solidFill>
                  <a:schemeClr val="tx1">
                    <a:tint val="75000"/>
                  </a:schemeClr>
                </a:solidFill>
              </a:defRPr>
            </a:lvl1pPr>
          </a:lstStyle>
          <a:p>
            <a:pPr defTabSz="685800" fontAlgn="auto">
              <a:spcBef>
                <a:spcPts val="0"/>
              </a:spcBef>
              <a:spcAft>
                <a:spcPts val="0"/>
              </a:spcAft>
              <a:buFontTx/>
              <a:buNone/>
            </a:pPr>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68580" tIns="34290" rIns="68580" bIns="34290" rtlCol="0" anchor="ctr"/>
          <a:lstStyle>
            <a:lvl1pPr algn="r">
              <a:defRPr sz="900">
                <a:solidFill>
                  <a:schemeClr val="tx1">
                    <a:tint val="75000"/>
                  </a:schemeClr>
                </a:solidFill>
              </a:defRPr>
            </a:lvl1pPr>
          </a:lstStyle>
          <a:p>
            <a:pPr defTabSz="685800" fontAlgn="auto">
              <a:spcBef>
                <a:spcPts val="0"/>
              </a:spcBef>
              <a:spcAft>
                <a:spcPts val="0"/>
              </a:spcAft>
              <a:buFontTx/>
              <a:buNone/>
            </a:pPr>
            <a:fld id="{584F500A-20A7-471A-86E3-34823246EEC6}" type="slidenum">
              <a:rPr lang="zh-CN" altLang="en-US" smtClean="0">
                <a:solidFill>
                  <a:prstClr val="black">
                    <a:tint val="75000"/>
                  </a:prstClr>
                </a:solidFill>
                <a:latin typeface="Calibri"/>
                <a:ea typeface="宋体"/>
              </a:rPr>
              <a:pPr defTabSz="685800" fontAlgn="auto">
                <a:spcBef>
                  <a:spcPts val="0"/>
                </a:spcBef>
                <a:spcAft>
                  <a:spcPts val="0"/>
                </a:spcAft>
                <a:buFontTx/>
                <a:buNone/>
              </a:pPr>
              <a:t>‹#›</a:t>
            </a:fld>
            <a:endParaRPr lang="zh-CN" altLang="en-US">
              <a:solidFill>
                <a:prstClr val="black">
                  <a:tint val="75000"/>
                </a:prstClr>
              </a:solidFill>
              <a:latin typeface="Calibri"/>
              <a:ea typeface="宋体"/>
            </a:endParaRPr>
          </a:p>
        </p:txBody>
      </p:sp>
      <p:sp>
        <p:nvSpPr>
          <p:cNvPr id="7" name="矩形 6"/>
          <p:cNvSpPr/>
          <p:nvPr userDrawn="1"/>
        </p:nvSpPr>
        <p:spPr>
          <a:xfrm>
            <a:off x="0" y="-28290"/>
            <a:ext cx="9144000" cy="5171789"/>
          </a:xfrm>
          <a:prstGeom prst="rect">
            <a:avLst/>
          </a:prstGeom>
          <a:solidFill>
            <a:srgbClr val="2782A7"/>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fontAlgn="auto">
              <a:spcBef>
                <a:spcPts val="0"/>
              </a:spcBef>
              <a:spcAft>
                <a:spcPts val="0"/>
              </a:spcAft>
              <a:buFontTx/>
              <a:buNone/>
            </a:pPr>
            <a:endParaRPr lang="zh-CN" altLang="en-US" sz="1400">
              <a:solidFill>
                <a:prstClr val="white"/>
              </a:solidFill>
            </a:endParaRPr>
          </a:p>
        </p:txBody>
      </p:sp>
    </p:spTree>
    <p:extLst>
      <p:ext uri="{BB962C8B-B14F-4D97-AF65-F5344CB8AC3E}">
        <p14:creationId xmlns:p14="http://schemas.microsoft.com/office/powerpoint/2010/main" val="18485892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Lst>
  <p:transition spd="slow" advClick="0" advTm="0">
    <p:pull/>
  </p:transition>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image" Target="../media/image2.png"/><Relationship Id="rId1" Type="http://schemas.microsoft.com/office/2007/relationships/media" Target="../media/media1.mp3"/><Relationship Id="rId2" Type="http://schemas.openxmlformats.org/officeDocument/2006/relationships/audio" Target="../media/media1.mp3"/></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26.xml"/><Relationship Id="rId3" Type="http://schemas.openxmlformats.org/officeDocument/2006/relationships/notesSlide" Target="../notesSlides/notesSlid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hyperlink" Target="https://baike.baidu.com/item/%E5%A4%9A%E6%A0%B7%E6%80%A7"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chart" Target="../charts/chart1.xml"/><Relationship Id="rId3" Type="http://schemas.openxmlformats.org/officeDocument/2006/relationships/chart" Target="../charts/char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xml"/><Relationship Id="rId3" Type="http://schemas.openxmlformats.org/officeDocument/2006/relationships/image" Target="../media/image11.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12.png"/></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8.xml"/><Relationship Id="rId2" Type="http://schemas.openxmlformats.org/officeDocument/2006/relationships/notesSlide" Target="../notesSlides/notesSlide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audio" Target="../media/media2.m4a"/><Relationship Id="rId4" Type="http://schemas.openxmlformats.org/officeDocument/2006/relationships/slideLayout" Target="../slideLayouts/slideLayout26.xml"/><Relationship Id="rId5" Type="http://schemas.openxmlformats.org/officeDocument/2006/relationships/notesSlide" Target="../notesSlides/notesSlide1.xml"/><Relationship Id="rId6" Type="http://schemas.openxmlformats.org/officeDocument/2006/relationships/image" Target="../media/image4.png"/><Relationship Id="rId1" Type="http://schemas.openxmlformats.org/officeDocument/2006/relationships/tags" Target="../tags/tag1.xml"/><Relationship Id="rId2" Type="http://schemas.microsoft.com/office/2007/relationships/media" Target="../media/media2.m4a"/></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1" Type="http://schemas.openxmlformats.org/officeDocument/2006/relationships/slideLayout" Target="../slideLayouts/slideLayout27.xml"/><Relationship Id="rId2" Type="http://schemas.openxmlformats.org/officeDocument/2006/relationships/image" Target="../media/image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solidFill>
          <a:schemeClr val="bg1">
            <a:lumMod val="95000"/>
          </a:schemeClr>
        </a:solidFill>
        <a:effectLst/>
      </p:bgPr>
    </p:bg>
    <p:spTree>
      <p:nvGrpSpPr>
        <p:cNvPr id="1" name=""/>
        <p:cNvGrpSpPr/>
        <p:nvPr/>
      </p:nvGrpSpPr>
      <p:grpSpPr>
        <a:xfrm>
          <a:off x="0" y="0"/>
          <a:ext cx="0" cy="0"/>
          <a:chOff x="0" y="0"/>
          <a:chExt cx="0" cy="0"/>
        </a:xfrm>
      </p:grpSpPr>
      <p:sp>
        <p:nvSpPr>
          <p:cNvPr id="4098" name="Rectangle 21"/>
          <p:cNvSpPr>
            <a:spLocks noChangeArrowheads="1"/>
          </p:cNvSpPr>
          <p:nvPr/>
        </p:nvSpPr>
        <p:spPr bwMode="auto">
          <a:xfrm>
            <a:off x="0" y="3271837"/>
            <a:ext cx="9144000" cy="1871663"/>
          </a:xfrm>
          <a:prstGeom prst="rect">
            <a:avLst/>
          </a:prstGeom>
          <a:solidFill>
            <a:srgbClr val="2782A7"/>
          </a:solidFill>
          <a:ln>
            <a:noFill/>
          </a:ln>
        </p:spPr>
        <p:txBody>
          <a:bodyPr anchor="ctr"/>
          <a:lstStyle/>
          <a:p>
            <a:pPr algn="ctr"/>
            <a:endParaRPr lang="zh-CN" altLang="zh-CN">
              <a:solidFill>
                <a:srgbClr val="FFFFFF"/>
              </a:solidFill>
            </a:endParaRPr>
          </a:p>
        </p:txBody>
      </p:sp>
      <p:sp>
        <p:nvSpPr>
          <p:cNvPr id="4100" name="TextBox 5"/>
          <p:cNvSpPr>
            <a:spLocks noChangeArrowheads="1"/>
          </p:cNvSpPr>
          <p:nvPr/>
        </p:nvSpPr>
        <p:spPr bwMode="auto">
          <a:xfrm>
            <a:off x="1439862" y="882517"/>
            <a:ext cx="62642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zh-CN" sz="4000" b="1" dirty="0" smtClean="0">
                <a:solidFill>
                  <a:srgbClr val="2782A7"/>
                </a:solidFill>
                <a:latin typeface="微软雅黑" pitchFamily="34" charset="-122"/>
                <a:ea typeface="微软雅黑" pitchFamily="34" charset="-122"/>
              </a:rPr>
              <a:t>可</a:t>
            </a:r>
            <a:r>
              <a:rPr lang="zh-CN" altLang="zh-CN" sz="4000" b="1" dirty="0">
                <a:solidFill>
                  <a:srgbClr val="2782A7"/>
                </a:solidFill>
                <a:latin typeface="微软雅黑" pitchFamily="34" charset="-122"/>
                <a:ea typeface="微软雅黑" pitchFamily="34" charset="-122"/>
              </a:rPr>
              <a:t>配置网络爬</a:t>
            </a:r>
            <a:r>
              <a:rPr lang="zh-CN" altLang="zh-CN" sz="4000" b="1" dirty="0" smtClean="0">
                <a:solidFill>
                  <a:srgbClr val="2782A7"/>
                </a:solidFill>
                <a:latin typeface="微软雅黑" pitchFamily="34" charset="-122"/>
                <a:ea typeface="微软雅黑" pitchFamily="34" charset="-122"/>
              </a:rPr>
              <a:t>虫</a:t>
            </a:r>
            <a:endParaRPr lang="zh-CN" altLang="en-US" sz="4000" b="1" dirty="0">
              <a:solidFill>
                <a:srgbClr val="2782A7"/>
              </a:solidFill>
              <a:latin typeface="微软雅黑" pitchFamily="34" charset="-122"/>
              <a:ea typeface="微软雅黑" pitchFamily="34" charset="-122"/>
              <a:sym typeface="Bebas Neue" pitchFamily="2" charset="0"/>
            </a:endParaRPr>
          </a:p>
        </p:txBody>
      </p:sp>
      <p:sp>
        <p:nvSpPr>
          <p:cNvPr id="10" name="TextBox 63"/>
          <p:cNvSpPr txBox="1">
            <a:spLocks noChangeArrowheads="1"/>
          </p:cNvSpPr>
          <p:nvPr/>
        </p:nvSpPr>
        <p:spPr bwMode="auto">
          <a:xfrm>
            <a:off x="1620838" y="2634972"/>
            <a:ext cx="3406775"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lnSpc>
                <a:spcPct val="150000"/>
              </a:lnSpc>
            </a:pPr>
            <a:r>
              <a:rPr lang="zh-CN" altLang="en-US" dirty="0">
                <a:solidFill>
                  <a:srgbClr val="2782A7"/>
                </a:solidFill>
                <a:latin typeface="微软雅黑" pitchFamily="34" charset="-122"/>
                <a:ea typeface="微软雅黑" pitchFamily="34" charset="-122"/>
              </a:rPr>
              <a:t>学院</a:t>
            </a:r>
            <a:r>
              <a:rPr lang="zh-CN" altLang="en-US" dirty="0" smtClean="0">
                <a:solidFill>
                  <a:srgbClr val="2782A7"/>
                </a:solidFill>
                <a:latin typeface="微软雅黑" pitchFamily="34" charset="-122"/>
                <a:ea typeface="微软雅黑" pitchFamily="34" charset="-122"/>
              </a:rPr>
              <a:t>：软件学院</a:t>
            </a:r>
            <a:endParaRPr lang="en-US" dirty="0">
              <a:solidFill>
                <a:srgbClr val="2782A7"/>
              </a:solidFill>
              <a:latin typeface="微软雅黑" pitchFamily="34" charset="-122"/>
              <a:ea typeface="微软雅黑" pitchFamily="34" charset="-122"/>
            </a:endParaRPr>
          </a:p>
        </p:txBody>
      </p:sp>
      <p:sp>
        <p:nvSpPr>
          <p:cNvPr id="12" name="圆角矩形 53"/>
          <p:cNvSpPr>
            <a:spLocks noChangeArrowheads="1"/>
          </p:cNvSpPr>
          <p:nvPr/>
        </p:nvSpPr>
        <p:spPr bwMode="auto">
          <a:xfrm>
            <a:off x="2414460" y="3935825"/>
            <a:ext cx="1233488" cy="360363"/>
          </a:xfrm>
          <a:prstGeom prst="roundRect">
            <a:avLst>
              <a:gd name="adj" fmla="val 16667"/>
            </a:avLst>
          </a:prstGeom>
          <a:solidFill>
            <a:schemeClr val="bg1">
              <a:lumMod val="95000"/>
            </a:schemeClr>
          </a:solidFill>
          <a:ln>
            <a:noFill/>
          </a:ln>
        </p:spPr>
        <p:txBody>
          <a:bodyPr/>
          <a:lstStyle/>
          <a:p>
            <a:endParaRPr lang="zh-CN" altLang="en-US">
              <a:solidFill>
                <a:srgbClr val="21A3D0"/>
              </a:solidFill>
            </a:endParaRPr>
          </a:p>
        </p:txBody>
      </p:sp>
      <p:sp>
        <p:nvSpPr>
          <p:cNvPr id="15" name="TextBox 58"/>
          <p:cNvSpPr txBox="1">
            <a:spLocks noChangeArrowheads="1"/>
          </p:cNvSpPr>
          <p:nvPr/>
        </p:nvSpPr>
        <p:spPr bwMode="auto">
          <a:xfrm>
            <a:off x="2379210" y="3863978"/>
            <a:ext cx="1190625"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dist" eaLnBrk="1" hangingPunct="1">
              <a:lnSpc>
                <a:spcPct val="150000"/>
              </a:lnSpc>
            </a:pPr>
            <a:r>
              <a:rPr lang="zh-CN" altLang="en-US" dirty="0">
                <a:solidFill>
                  <a:srgbClr val="2782A7"/>
                </a:solidFill>
                <a:latin typeface="微软雅黑" pitchFamily="34" charset="-122"/>
                <a:ea typeface="微软雅黑" pitchFamily="34" charset="-122"/>
              </a:rPr>
              <a:t>指导老师</a:t>
            </a:r>
            <a:endParaRPr lang="en-US" dirty="0">
              <a:solidFill>
                <a:srgbClr val="2782A7"/>
              </a:solidFill>
              <a:latin typeface="微软雅黑" pitchFamily="34" charset="-122"/>
              <a:ea typeface="微软雅黑" pitchFamily="34" charset="-122"/>
            </a:endParaRPr>
          </a:p>
        </p:txBody>
      </p:sp>
      <p:sp>
        <p:nvSpPr>
          <p:cNvPr id="16" name="圆角矩形 59"/>
          <p:cNvSpPr>
            <a:spLocks noChangeArrowheads="1"/>
          </p:cNvSpPr>
          <p:nvPr/>
        </p:nvSpPr>
        <p:spPr bwMode="auto">
          <a:xfrm>
            <a:off x="2349498" y="3364705"/>
            <a:ext cx="1233488" cy="360363"/>
          </a:xfrm>
          <a:prstGeom prst="roundRect">
            <a:avLst>
              <a:gd name="adj" fmla="val 16667"/>
            </a:avLst>
          </a:prstGeom>
          <a:solidFill>
            <a:schemeClr val="bg1">
              <a:lumMod val="95000"/>
            </a:schemeClr>
          </a:solidFill>
          <a:ln>
            <a:noFill/>
          </a:ln>
        </p:spPr>
        <p:txBody>
          <a:bodyPr/>
          <a:lstStyle/>
          <a:p>
            <a:r>
              <a:rPr lang="zh-CN" altLang="en-US" dirty="0">
                <a:solidFill>
                  <a:srgbClr val="2782A7"/>
                </a:solidFill>
                <a:latin typeface="微软雅黑" pitchFamily="34" charset="-122"/>
                <a:ea typeface="微软雅黑" pitchFamily="34" charset="-122"/>
              </a:rPr>
              <a:t>报告人</a:t>
            </a:r>
          </a:p>
        </p:txBody>
      </p:sp>
      <p:sp>
        <p:nvSpPr>
          <p:cNvPr id="17" name="TextBox 60"/>
          <p:cNvSpPr txBox="1">
            <a:spLocks noChangeArrowheads="1"/>
          </p:cNvSpPr>
          <p:nvPr/>
        </p:nvSpPr>
        <p:spPr bwMode="auto">
          <a:xfrm>
            <a:off x="3681422" y="3266813"/>
            <a:ext cx="4650375" cy="455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dist" eaLnBrk="1" hangingPunct="1">
              <a:lnSpc>
                <a:spcPct val="150000"/>
              </a:lnSpc>
            </a:pPr>
            <a:r>
              <a:rPr lang="zh-CN" altLang="en-US" b="1" dirty="0" smtClean="0">
                <a:solidFill>
                  <a:schemeClr val="bg1"/>
                </a:solidFill>
              </a:rPr>
              <a:t>王润 </a:t>
            </a:r>
            <a:r>
              <a:rPr lang="zh-CN" altLang="en-US" b="1" dirty="0">
                <a:solidFill>
                  <a:schemeClr val="bg1"/>
                </a:solidFill>
              </a:rPr>
              <a:t>唐冬鑫 吴祥龙 </a:t>
            </a:r>
            <a:r>
              <a:rPr lang="zh-CN" altLang="en-US" b="1" dirty="0" smtClean="0">
                <a:solidFill>
                  <a:schemeClr val="bg1"/>
                </a:solidFill>
              </a:rPr>
              <a:t>关玉婷</a:t>
            </a:r>
            <a:endParaRPr lang="en-US" b="1" dirty="0">
              <a:solidFill>
                <a:srgbClr val="2782A7"/>
              </a:solidFill>
              <a:latin typeface="微软雅黑" pitchFamily="34" charset="-122"/>
              <a:ea typeface="微软雅黑" pitchFamily="34" charset="-122"/>
            </a:endParaRPr>
          </a:p>
        </p:txBody>
      </p:sp>
      <p:pic>
        <p:nvPicPr>
          <p:cNvPr id="20" name="Acoustic Summer">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42950" y="272917"/>
            <a:ext cx="609600" cy="609600"/>
          </a:xfrm>
          <a:prstGeom prst="rect">
            <a:avLst/>
          </a:prstGeom>
        </p:spPr>
      </p:pic>
      <p:sp>
        <p:nvSpPr>
          <p:cNvPr id="21" name="TextBox 60"/>
          <p:cNvSpPr txBox="1">
            <a:spLocks noChangeArrowheads="1"/>
          </p:cNvSpPr>
          <p:nvPr/>
        </p:nvSpPr>
        <p:spPr bwMode="auto">
          <a:xfrm>
            <a:off x="2435892" y="4288882"/>
            <a:ext cx="1190625"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dist" eaLnBrk="1" hangingPunct="1">
              <a:lnSpc>
                <a:spcPct val="150000"/>
              </a:lnSpc>
            </a:pPr>
            <a:r>
              <a:rPr lang="zh-CN" altLang="en-US" dirty="0">
                <a:solidFill>
                  <a:srgbClr val="2782A7"/>
                </a:solidFill>
                <a:latin typeface="微软雅黑" pitchFamily="34" charset="-122"/>
                <a:ea typeface="微软雅黑" pitchFamily="34" charset="-122"/>
              </a:rPr>
              <a:t>答辩人</a:t>
            </a:r>
            <a:endParaRPr lang="en-US" dirty="0">
              <a:solidFill>
                <a:srgbClr val="2782A7"/>
              </a:solidFill>
              <a:latin typeface="微软雅黑" pitchFamily="34" charset="-122"/>
              <a:ea typeface="微软雅黑" pitchFamily="34" charset="-122"/>
            </a:endParaRPr>
          </a:p>
        </p:txBody>
      </p:sp>
      <p:sp>
        <p:nvSpPr>
          <p:cNvPr id="22" name="圆角矩形 59"/>
          <p:cNvSpPr>
            <a:spLocks noChangeArrowheads="1"/>
          </p:cNvSpPr>
          <p:nvPr/>
        </p:nvSpPr>
        <p:spPr bwMode="auto">
          <a:xfrm>
            <a:off x="2414460" y="4585281"/>
            <a:ext cx="1233488" cy="360363"/>
          </a:xfrm>
          <a:prstGeom prst="roundRect">
            <a:avLst>
              <a:gd name="adj" fmla="val 16667"/>
            </a:avLst>
          </a:prstGeom>
          <a:solidFill>
            <a:schemeClr val="bg1">
              <a:lumMod val="95000"/>
            </a:schemeClr>
          </a:solidFill>
          <a:ln>
            <a:noFill/>
          </a:ln>
        </p:spPr>
        <p:txBody>
          <a:bodyPr/>
          <a:lstStyle/>
          <a:p>
            <a:endParaRPr lang="zh-CN" altLang="en-US">
              <a:solidFill>
                <a:srgbClr val="21A3D0"/>
              </a:solidFill>
            </a:endParaRPr>
          </a:p>
        </p:txBody>
      </p:sp>
      <p:sp>
        <p:nvSpPr>
          <p:cNvPr id="23" name="TextBox 60"/>
          <p:cNvSpPr txBox="1">
            <a:spLocks noChangeArrowheads="1"/>
          </p:cNvSpPr>
          <p:nvPr/>
        </p:nvSpPr>
        <p:spPr bwMode="auto">
          <a:xfrm>
            <a:off x="3780011" y="3899953"/>
            <a:ext cx="46503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defRPr/>
            </a:pPr>
            <a:r>
              <a:rPr lang="zh-CN" altLang="en-US" b="1" dirty="0">
                <a:solidFill>
                  <a:schemeClr val="bg1"/>
                </a:solidFill>
              </a:rPr>
              <a:t>陈博</a:t>
            </a:r>
          </a:p>
        </p:txBody>
      </p:sp>
      <p:sp>
        <p:nvSpPr>
          <p:cNvPr id="24" name="TextBox 58"/>
          <p:cNvSpPr txBox="1">
            <a:spLocks noChangeArrowheads="1"/>
          </p:cNvSpPr>
          <p:nvPr/>
        </p:nvSpPr>
        <p:spPr bwMode="auto">
          <a:xfrm>
            <a:off x="2423967" y="4510365"/>
            <a:ext cx="1190625"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dist" eaLnBrk="1" hangingPunct="1">
              <a:lnSpc>
                <a:spcPct val="150000"/>
              </a:lnSpc>
            </a:pPr>
            <a:r>
              <a:rPr lang="zh-CN" altLang="en-US" dirty="0" smtClean="0">
                <a:solidFill>
                  <a:srgbClr val="2782A7"/>
                </a:solidFill>
                <a:latin typeface="微软雅黑" pitchFamily="34" charset="-122"/>
                <a:ea typeface="微软雅黑" pitchFamily="34" charset="-122"/>
              </a:rPr>
              <a:t>报告时间</a:t>
            </a:r>
            <a:endParaRPr lang="en-US" dirty="0">
              <a:solidFill>
                <a:srgbClr val="2782A7"/>
              </a:solidFill>
              <a:latin typeface="微软雅黑" pitchFamily="34" charset="-122"/>
              <a:ea typeface="微软雅黑" pitchFamily="34" charset="-122"/>
            </a:endParaRPr>
          </a:p>
        </p:txBody>
      </p:sp>
      <p:sp>
        <p:nvSpPr>
          <p:cNvPr id="25" name="TextBox 60"/>
          <p:cNvSpPr txBox="1">
            <a:spLocks noChangeArrowheads="1"/>
          </p:cNvSpPr>
          <p:nvPr/>
        </p:nvSpPr>
        <p:spPr bwMode="auto">
          <a:xfrm>
            <a:off x="3737220" y="4585281"/>
            <a:ext cx="46503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defRPr/>
            </a:pPr>
            <a:r>
              <a:rPr lang="en-US" altLang="zh-CN" dirty="0" smtClean="0">
                <a:solidFill>
                  <a:schemeClr val="bg1"/>
                </a:solidFill>
              </a:rPr>
              <a:t>2018.3.11</a:t>
            </a:r>
            <a:endParaRPr lang="zh-CN" altLang="en-US" dirty="0">
              <a:solidFill>
                <a:schemeClr val="bg1"/>
              </a:solidFill>
            </a:endParaRPr>
          </a:p>
        </p:txBody>
      </p:sp>
    </p:spTree>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mediacall" presetSubtype="0" fill="hold" nodeType="withEffect">
                                  <p:stCondLst>
                                    <p:cond delay="0"/>
                                  </p:stCondLst>
                                  <p:childTnLst>
                                    <p:cmd type="call" cmd="playFrom(0.0)">
                                      <p:cBhvr>
                                        <p:cTn id="6" dur="1" fill="hold"/>
                                        <p:tgtEl>
                                          <p:spTgt spid="20"/>
                                        </p:tgtEl>
                                      </p:cBhvr>
                                    </p:cmd>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wipe(left)">
                                      <p:cBhvr>
                                        <p:cTn id="10" dur="500"/>
                                        <p:tgtEl>
                                          <p:spTgt spid="4098"/>
                                        </p:tgtEl>
                                      </p:cBhvr>
                                    </p:animEffect>
                                  </p:childTnLst>
                                </p:cTn>
                              </p:par>
                            </p:childTnLst>
                          </p:cTn>
                        </p:par>
                        <p:par>
                          <p:cTn id="11" fill="hold">
                            <p:stCondLst>
                              <p:cond delay="500"/>
                            </p:stCondLst>
                            <p:childTnLst>
                              <p:par>
                                <p:cTn id="12" presetID="56" presetClass="entr" presetSubtype="0" fill="hold" grpId="1" nodeType="afterEffect">
                                  <p:stCondLst>
                                    <p:cond delay="0"/>
                                  </p:stCondLst>
                                  <p:iterate type="lt">
                                    <p:tmPct val="10000"/>
                                  </p:iterate>
                                  <p:childTnLst>
                                    <p:set>
                                      <p:cBhvr>
                                        <p:cTn id="13" dur="1" fill="hold">
                                          <p:stCondLst>
                                            <p:cond delay="0"/>
                                          </p:stCondLst>
                                        </p:cTn>
                                        <p:tgtEl>
                                          <p:spTgt spid="4100"/>
                                        </p:tgtEl>
                                        <p:attrNameLst>
                                          <p:attrName>style.visibility</p:attrName>
                                        </p:attrNameLst>
                                      </p:cBhvr>
                                      <p:to>
                                        <p:strVal val="visible"/>
                                      </p:to>
                                    </p:set>
                                    <p:anim by="(-#ppt_w*2)" calcmode="lin" valueType="num">
                                      <p:cBhvr rctx="PPT">
                                        <p:cTn id="14" dur="500" autoRev="1" fill="hold">
                                          <p:stCondLst>
                                            <p:cond delay="0"/>
                                          </p:stCondLst>
                                        </p:cTn>
                                        <p:tgtEl>
                                          <p:spTgt spid="4100"/>
                                        </p:tgtEl>
                                        <p:attrNameLst>
                                          <p:attrName>ppt_w</p:attrName>
                                        </p:attrNameLst>
                                      </p:cBhvr>
                                    </p:anim>
                                    <p:anim by="(#ppt_w*0.50)" calcmode="lin" valueType="num">
                                      <p:cBhvr>
                                        <p:cTn id="15" dur="500" decel="50000" autoRev="1" fill="hold">
                                          <p:stCondLst>
                                            <p:cond delay="0"/>
                                          </p:stCondLst>
                                        </p:cTn>
                                        <p:tgtEl>
                                          <p:spTgt spid="4100"/>
                                        </p:tgtEl>
                                        <p:attrNameLst>
                                          <p:attrName>ppt_x</p:attrName>
                                        </p:attrNameLst>
                                      </p:cBhvr>
                                    </p:anim>
                                    <p:anim from="(-#ppt_h/2)" to="(#ppt_y)" calcmode="lin" valueType="num">
                                      <p:cBhvr>
                                        <p:cTn id="16" dur="1000" fill="hold">
                                          <p:stCondLst>
                                            <p:cond delay="0"/>
                                          </p:stCondLst>
                                        </p:cTn>
                                        <p:tgtEl>
                                          <p:spTgt spid="4100"/>
                                        </p:tgtEl>
                                        <p:attrNameLst>
                                          <p:attrName>ppt_y</p:attrName>
                                        </p:attrNameLst>
                                      </p:cBhvr>
                                    </p:anim>
                                    <p:animRot by="21600000">
                                      <p:cBhvr>
                                        <p:cTn id="17" dur="1000" fill="hold">
                                          <p:stCondLst>
                                            <p:cond delay="0"/>
                                          </p:stCondLst>
                                        </p:cTn>
                                        <p:tgtEl>
                                          <p:spTgt spid="4100"/>
                                        </p:tgtEl>
                                        <p:attrNameLst>
                                          <p:attrName>r</p:attrName>
                                        </p:attrNameLst>
                                      </p:cBhvr>
                                    </p:animRot>
                                  </p:childTnLst>
                                </p:cTn>
                              </p:par>
                            </p:childTnLst>
                          </p:cTn>
                        </p:par>
                        <p:par>
                          <p:cTn id="18" fill="hold">
                            <p:stCondLst>
                              <p:cond delay="2100"/>
                            </p:stCondLst>
                            <p:childTnLst>
                              <p:par>
                                <p:cTn id="19" presetID="31"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fltVal val="0"/>
                                          </p:val>
                                        </p:tav>
                                        <p:tav tm="100000">
                                          <p:val>
                                            <p:strVal val="#ppt_h"/>
                                          </p:val>
                                        </p:tav>
                                      </p:tavLst>
                                    </p:anim>
                                    <p:anim calcmode="lin" valueType="num">
                                      <p:cBhvr>
                                        <p:cTn id="23" dur="500" fill="hold"/>
                                        <p:tgtEl>
                                          <p:spTgt spid="10"/>
                                        </p:tgtEl>
                                        <p:attrNameLst>
                                          <p:attrName>style.rotation</p:attrName>
                                        </p:attrNameLst>
                                      </p:cBhvr>
                                      <p:tavLst>
                                        <p:tav tm="0">
                                          <p:val>
                                            <p:fltVal val="90"/>
                                          </p:val>
                                        </p:tav>
                                        <p:tav tm="100000">
                                          <p:val>
                                            <p:fltVal val="0"/>
                                          </p:val>
                                        </p:tav>
                                      </p:tavLst>
                                    </p:anim>
                                    <p:animEffect transition="in" filter="fade">
                                      <p:cBhvr>
                                        <p:cTn id="24" dur="500"/>
                                        <p:tgtEl>
                                          <p:spTgt spid="10"/>
                                        </p:tgtEl>
                                      </p:cBhvr>
                                    </p:animEffect>
                                  </p:childTnLst>
                                </p:cTn>
                              </p:par>
                            </p:childTnLst>
                          </p:cTn>
                        </p:par>
                        <p:par>
                          <p:cTn id="25" fill="hold">
                            <p:stCondLst>
                              <p:cond delay="2600"/>
                            </p:stCondLst>
                            <p:childTnLst>
                              <p:par>
                                <p:cTn id="26" presetID="2" presetClass="entr" presetSubtype="6"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additive="base">
                                        <p:cTn id="28" dur="500" fill="hold"/>
                                        <p:tgtEl>
                                          <p:spTgt spid="16"/>
                                        </p:tgtEl>
                                        <p:attrNameLst>
                                          <p:attrName>ppt_x</p:attrName>
                                        </p:attrNameLst>
                                      </p:cBhvr>
                                      <p:tavLst>
                                        <p:tav tm="0">
                                          <p:val>
                                            <p:strVal val="1+#ppt_w/2"/>
                                          </p:val>
                                        </p:tav>
                                        <p:tav tm="100000">
                                          <p:val>
                                            <p:strVal val="#ppt_x"/>
                                          </p:val>
                                        </p:tav>
                                      </p:tavLst>
                                    </p:anim>
                                    <p:anim calcmode="lin" valueType="num">
                                      <p:cBhvr additive="base">
                                        <p:cTn id="29" dur="500" fill="hold"/>
                                        <p:tgtEl>
                                          <p:spTgt spid="16"/>
                                        </p:tgtEl>
                                        <p:attrNameLst>
                                          <p:attrName>ppt_y</p:attrName>
                                        </p:attrNameLst>
                                      </p:cBhvr>
                                      <p:tavLst>
                                        <p:tav tm="0">
                                          <p:val>
                                            <p:strVal val="1+#ppt_h/2"/>
                                          </p:val>
                                        </p:tav>
                                        <p:tav tm="100000">
                                          <p:val>
                                            <p:strVal val="#ppt_y"/>
                                          </p:val>
                                        </p:tav>
                                      </p:tavLst>
                                    </p:anim>
                                  </p:childTnLst>
                                </p:cTn>
                              </p:par>
                              <p:par>
                                <p:cTn id="30" presetID="2" presetClass="entr" presetSubtype="6"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1+#ppt_w/2"/>
                                          </p:val>
                                        </p:tav>
                                        <p:tav tm="100000">
                                          <p:val>
                                            <p:strVal val="#ppt_x"/>
                                          </p:val>
                                        </p:tav>
                                      </p:tavLst>
                                    </p:anim>
                                    <p:anim calcmode="lin" valueType="num">
                                      <p:cBhvr additive="base">
                                        <p:cTn id="33" dur="500" fill="hold"/>
                                        <p:tgtEl>
                                          <p:spTgt spid="12"/>
                                        </p:tgtEl>
                                        <p:attrNameLst>
                                          <p:attrName>ppt_y</p:attrName>
                                        </p:attrNameLst>
                                      </p:cBhvr>
                                      <p:tavLst>
                                        <p:tav tm="0">
                                          <p:val>
                                            <p:strVal val="1+#ppt_h/2"/>
                                          </p:val>
                                        </p:tav>
                                        <p:tav tm="100000">
                                          <p:val>
                                            <p:strVal val="#ppt_y"/>
                                          </p:val>
                                        </p:tav>
                                      </p:tavLst>
                                    </p:anim>
                                  </p:childTnLst>
                                </p:cTn>
                              </p:par>
                            </p:childTnLst>
                          </p:cTn>
                        </p:par>
                        <p:par>
                          <p:cTn id="34" fill="hold">
                            <p:stCondLst>
                              <p:cond delay="3100"/>
                            </p:stCondLst>
                            <p:childTnLst>
                              <p:par>
                                <p:cTn id="35" presetID="31" presetClass="entr" presetSubtype="0"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400" fill="hold"/>
                                        <p:tgtEl>
                                          <p:spTgt spid="17"/>
                                        </p:tgtEl>
                                        <p:attrNameLst>
                                          <p:attrName>ppt_w</p:attrName>
                                        </p:attrNameLst>
                                      </p:cBhvr>
                                      <p:tavLst>
                                        <p:tav tm="0">
                                          <p:val>
                                            <p:fltVal val="0"/>
                                          </p:val>
                                        </p:tav>
                                        <p:tav tm="100000">
                                          <p:val>
                                            <p:strVal val="#ppt_w"/>
                                          </p:val>
                                        </p:tav>
                                      </p:tavLst>
                                    </p:anim>
                                    <p:anim calcmode="lin" valueType="num">
                                      <p:cBhvr>
                                        <p:cTn id="38" dur="400" fill="hold"/>
                                        <p:tgtEl>
                                          <p:spTgt spid="17"/>
                                        </p:tgtEl>
                                        <p:attrNameLst>
                                          <p:attrName>ppt_h</p:attrName>
                                        </p:attrNameLst>
                                      </p:cBhvr>
                                      <p:tavLst>
                                        <p:tav tm="0">
                                          <p:val>
                                            <p:fltVal val="0"/>
                                          </p:val>
                                        </p:tav>
                                        <p:tav tm="100000">
                                          <p:val>
                                            <p:strVal val="#ppt_h"/>
                                          </p:val>
                                        </p:tav>
                                      </p:tavLst>
                                    </p:anim>
                                    <p:anim calcmode="lin" valueType="num">
                                      <p:cBhvr>
                                        <p:cTn id="39" dur="400" fill="hold"/>
                                        <p:tgtEl>
                                          <p:spTgt spid="17"/>
                                        </p:tgtEl>
                                        <p:attrNameLst>
                                          <p:attrName>style.rotation</p:attrName>
                                        </p:attrNameLst>
                                      </p:cBhvr>
                                      <p:tavLst>
                                        <p:tav tm="0">
                                          <p:val>
                                            <p:fltVal val="90"/>
                                          </p:val>
                                        </p:tav>
                                        <p:tav tm="100000">
                                          <p:val>
                                            <p:fltVal val="0"/>
                                          </p:val>
                                        </p:tav>
                                      </p:tavLst>
                                    </p:anim>
                                    <p:animEffect transition="in" filter="fade">
                                      <p:cBhvr>
                                        <p:cTn id="40" dur="400"/>
                                        <p:tgtEl>
                                          <p:spTgt spid="17"/>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p:cTn id="43" dur="400" fill="hold"/>
                                        <p:tgtEl>
                                          <p:spTgt spid="15"/>
                                        </p:tgtEl>
                                        <p:attrNameLst>
                                          <p:attrName>ppt_w</p:attrName>
                                        </p:attrNameLst>
                                      </p:cBhvr>
                                      <p:tavLst>
                                        <p:tav tm="0">
                                          <p:val>
                                            <p:fltVal val="0"/>
                                          </p:val>
                                        </p:tav>
                                        <p:tav tm="100000">
                                          <p:val>
                                            <p:strVal val="#ppt_w"/>
                                          </p:val>
                                        </p:tav>
                                      </p:tavLst>
                                    </p:anim>
                                    <p:anim calcmode="lin" valueType="num">
                                      <p:cBhvr>
                                        <p:cTn id="44" dur="400" fill="hold"/>
                                        <p:tgtEl>
                                          <p:spTgt spid="15"/>
                                        </p:tgtEl>
                                        <p:attrNameLst>
                                          <p:attrName>ppt_h</p:attrName>
                                        </p:attrNameLst>
                                      </p:cBhvr>
                                      <p:tavLst>
                                        <p:tav tm="0">
                                          <p:val>
                                            <p:fltVal val="0"/>
                                          </p:val>
                                        </p:tav>
                                        <p:tav tm="100000">
                                          <p:val>
                                            <p:strVal val="#ppt_h"/>
                                          </p:val>
                                        </p:tav>
                                      </p:tavLst>
                                    </p:anim>
                                    <p:anim calcmode="lin" valueType="num">
                                      <p:cBhvr>
                                        <p:cTn id="45" dur="400" fill="hold"/>
                                        <p:tgtEl>
                                          <p:spTgt spid="15"/>
                                        </p:tgtEl>
                                        <p:attrNameLst>
                                          <p:attrName>style.rotation</p:attrName>
                                        </p:attrNameLst>
                                      </p:cBhvr>
                                      <p:tavLst>
                                        <p:tav tm="0">
                                          <p:val>
                                            <p:fltVal val="90"/>
                                          </p:val>
                                        </p:tav>
                                        <p:tav tm="100000">
                                          <p:val>
                                            <p:fltVal val="0"/>
                                          </p:val>
                                        </p:tav>
                                      </p:tavLst>
                                    </p:anim>
                                    <p:animEffect transition="in" filter="fade">
                                      <p:cBhvr>
                                        <p:cTn id="46" dur="400"/>
                                        <p:tgtEl>
                                          <p:spTgt spid="15"/>
                                        </p:tgtEl>
                                      </p:cBhvr>
                                    </p:animEffect>
                                  </p:childTnLst>
                                </p:cTn>
                              </p:par>
                            </p:childTnLst>
                          </p:cTn>
                        </p:par>
                        <p:par>
                          <p:cTn id="47" fill="hold">
                            <p:stCondLst>
                              <p:cond delay="3500"/>
                            </p:stCondLst>
                            <p:childTnLst>
                              <p:par>
                                <p:cTn id="48" presetID="31"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 calcmode="lin" valueType="num">
                                      <p:cBhvr>
                                        <p:cTn id="50" dur="400" fill="hold"/>
                                        <p:tgtEl>
                                          <p:spTgt spid="21"/>
                                        </p:tgtEl>
                                        <p:attrNameLst>
                                          <p:attrName>ppt_w</p:attrName>
                                        </p:attrNameLst>
                                      </p:cBhvr>
                                      <p:tavLst>
                                        <p:tav tm="0">
                                          <p:val>
                                            <p:fltVal val="0"/>
                                          </p:val>
                                        </p:tav>
                                        <p:tav tm="100000">
                                          <p:val>
                                            <p:strVal val="#ppt_w"/>
                                          </p:val>
                                        </p:tav>
                                      </p:tavLst>
                                    </p:anim>
                                    <p:anim calcmode="lin" valueType="num">
                                      <p:cBhvr>
                                        <p:cTn id="51" dur="400" fill="hold"/>
                                        <p:tgtEl>
                                          <p:spTgt spid="21"/>
                                        </p:tgtEl>
                                        <p:attrNameLst>
                                          <p:attrName>ppt_h</p:attrName>
                                        </p:attrNameLst>
                                      </p:cBhvr>
                                      <p:tavLst>
                                        <p:tav tm="0">
                                          <p:val>
                                            <p:fltVal val="0"/>
                                          </p:val>
                                        </p:tav>
                                        <p:tav tm="100000">
                                          <p:val>
                                            <p:strVal val="#ppt_h"/>
                                          </p:val>
                                        </p:tav>
                                      </p:tavLst>
                                    </p:anim>
                                    <p:anim calcmode="lin" valueType="num">
                                      <p:cBhvr>
                                        <p:cTn id="52" dur="400" fill="hold"/>
                                        <p:tgtEl>
                                          <p:spTgt spid="21"/>
                                        </p:tgtEl>
                                        <p:attrNameLst>
                                          <p:attrName>style.rotation</p:attrName>
                                        </p:attrNameLst>
                                      </p:cBhvr>
                                      <p:tavLst>
                                        <p:tav tm="0">
                                          <p:val>
                                            <p:fltVal val="90"/>
                                          </p:val>
                                        </p:tav>
                                        <p:tav tm="100000">
                                          <p:val>
                                            <p:fltVal val="0"/>
                                          </p:val>
                                        </p:tav>
                                      </p:tavLst>
                                    </p:anim>
                                    <p:animEffect transition="in" filter="fade">
                                      <p:cBhvr>
                                        <p:cTn id="53" dur="400"/>
                                        <p:tgtEl>
                                          <p:spTgt spid="21"/>
                                        </p:tgtEl>
                                      </p:cBhvr>
                                    </p:animEffect>
                                  </p:childTnLst>
                                </p:cTn>
                              </p:par>
                            </p:childTnLst>
                          </p:cTn>
                        </p:par>
                        <p:par>
                          <p:cTn id="54" fill="hold">
                            <p:stCondLst>
                              <p:cond delay="3900"/>
                            </p:stCondLst>
                            <p:childTnLst>
                              <p:par>
                                <p:cTn id="55" presetID="2" presetClass="entr" presetSubtype="6" fill="hold" grpId="0" nodeType="after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additive="base">
                                        <p:cTn id="57" dur="500" fill="hold"/>
                                        <p:tgtEl>
                                          <p:spTgt spid="22"/>
                                        </p:tgtEl>
                                        <p:attrNameLst>
                                          <p:attrName>ppt_x</p:attrName>
                                        </p:attrNameLst>
                                      </p:cBhvr>
                                      <p:tavLst>
                                        <p:tav tm="0">
                                          <p:val>
                                            <p:strVal val="1+#ppt_w/2"/>
                                          </p:val>
                                        </p:tav>
                                        <p:tav tm="100000">
                                          <p:val>
                                            <p:strVal val="#ppt_x"/>
                                          </p:val>
                                        </p:tav>
                                      </p:tavLst>
                                    </p:anim>
                                    <p:anim calcmode="lin" valueType="num">
                                      <p:cBhvr additive="base">
                                        <p:cTn id="58" dur="500" fill="hold"/>
                                        <p:tgtEl>
                                          <p:spTgt spid="22"/>
                                        </p:tgtEl>
                                        <p:attrNameLst>
                                          <p:attrName>ppt_y</p:attrName>
                                        </p:attrNameLst>
                                      </p:cBhvr>
                                      <p:tavLst>
                                        <p:tav tm="0">
                                          <p:val>
                                            <p:strVal val="1+#ppt_h/2"/>
                                          </p:val>
                                        </p:tav>
                                        <p:tav tm="100000">
                                          <p:val>
                                            <p:strVal val="#ppt_y"/>
                                          </p:val>
                                        </p:tav>
                                      </p:tavLst>
                                    </p:anim>
                                  </p:childTnLst>
                                </p:cTn>
                              </p:par>
                            </p:childTnLst>
                          </p:cTn>
                        </p:par>
                        <p:par>
                          <p:cTn id="59" fill="hold">
                            <p:stCondLst>
                              <p:cond delay="4400"/>
                            </p:stCondLst>
                            <p:childTnLst>
                              <p:par>
                                <p:cTn id="60" presetID="31" presetClass="entr" presetSubtype="0" fill="hold" grpId="0" nodeType="afterEffect">
                                  <p:stCondLst>
                                    <p:cond delay="0"/>
                                  </p:stCondLst>
                                  <p:childTnLst>
                                    <p:set>
                                      <p:cBhvr>
                                        <p:cTn id="61" dur="1" fill="hold">
                                          <p:stCondLst>
                                            <p:cond delay="0"/>
                                          </p:stCondLst>
                                        </p:cTn>
                                        <p:tgtEl>
                                          <p:spTgt spid="23"/>
                                        </p:tgtEl>
                                        <p:attrNameLst>
                                          <p:attrName>style.visibility</p:attrName>
                                        </p:attrNameLst>
                                      </p:cBhvr>
                                      <p:to>
                                        <p:strVal val="visible"/>
                                      </p:to>
                                    </p:set>
                                    <p:anim calcmode="lin" valueType="num">
                                      <p:cBhvr>
                                        <p:cTn id="62" dur="400" fill="hold"/>
                                        <p:tgtEl>
                                          <p:spTgt spid="23"/>
                                        </p:tgtEl>
                                        <p:attrNameLst>
                                          <p:attrName>ppt_w</p:attrName>
                                        </p:attrNameLst>
                                      </p:cBhvr>
                                      <p:tavLst>
                                        <p:tav tm="0">
                                          <p:val>
                                            <p:fltVal val="0"/>
                                          </p:val>
                                        </p:tav>
                                        <p:tav tm="100000">
                                          <p:val>
                                            <p:strVal val="#ppt_w"/>
                                          </p:val>
                                        </p:tav>
                                      </p:tavLst>
                                    </p:anim>
                                    <p:anim calcmode="lin" valueType="num">
                                      <p:cBhvr>
                                        <p:cTn id="63" dur="400" fill="hold"/>
                                        <p:tgtEl>
                                          <p:spTgt spid="23"/>
                                        </p:tgtEl>
                                        <p:attrNameLst>
                                          <p:attrName>ppt_h</p:attrName>
                                        </p:attrNameLst>
                                      </p:cBhvr>
                                      <p:tavLst>
                                        <p:tav tm="0">
                                          <p:val>
                                            <p:fltVal val="0"/>
                                          </p:val>
                                        </p:tav>
                                        <p:tav tm="100000">
                                          <p:val>
                                            <p:strVal val="#ppt_h"/>
                                          </p:val>
                                        </p:tav>
                                      </p:tavLst>
                                    </p:anim>
                                    <p:anim calcmode="lin" valueType="num">
                                      <p:cBhvr>
                                        <p:cTn id="64" dur="400" fill="hold"/>
                                        <p:tgtEl>
                                          <p:spTgt spid="23"/>
                                        </p:tgtEl>
                                        <p:attrNameLst>
                                          <p:attrName>style.rotation</p:attrName>
                                        </p:attrNameLst>
                                      </p:cBhvr>
                                      <p:tavLst>
                                        <p:tav tm="0">
                                          <p:val>
                                            <p:fltVal val="90"/>
                                          </p:val>
                                        </p:tav>
                                        <p:tav tm="100000">
                                          <p:val>
                                            <p:fltVal val="0"/>
                                          </p:val>
                                        </p:tav>
                                      </p:tavLst>
                                    </p:anim>
                                    <p:animEffect transition="in" filter="fade">
                                      <p:cBhvr>
                                        <p:cTn id="65" dur="400"/>
                                        <p:tgtEl>
                                          <p:spTgt spid="23"/>
                                        </p:tgtEl>
                                      </p:cBhvr>
                                    </p:animEffect>
                                  </p:childTnLst>
                                </p:cTn>
                              </p:par>
                              <p:par>
                                <p:cTn id="66" presetID="31" presetClass="entr" presetSubtype="0" fill="hold" grpId="0" nodeType="withEffect">
                                  <p:stCondLst>
                                    <p:cond delay="0"/>
                                  </p:stCondLst>
                                  <p:childTnLst>
                                    <p:set>
                                      <p:cBhvr>
                                        <p:cTn id="67" dur="1" fill="hold">
                                          <p:stCondLst>
                                            <p:cond delay="0"/>
                                          </p:stCondLst>
                                        </p:cTn>
                                        <p:tgtEl>
                                          <p:spTgt spid="24"/>
                                        </p:tgtEl>
                                        <p:attrNameLst>
                                          <p:attrName>style.visibility</p:attrName>
                                        </p:attrNameLst>
                                      </p:cBhvr>
                                      <p:to>
                                        <p:strVal val="visible"/>
                                      </p:to>
                                    </p:set>
                                    <p:anim calcmode="lin" valueType="num">
                                      <p:cBhvr>
                                        <p:cTn id="68" dur="400" fill="hold"/>
                                        <p:tgtEl>
                                          <p:spTgt spid="24"/>
                                        </p:tgtEl>
                                        <p:attrNameLst>
                                          <p:attrName>ppt_w</p:attrName>
                                        </p:attrNameLst>
                                      </p:cBhvr>
                                      <p:tavLst>
                                        <p:tav tm="0">
                                          <p:val>
                                            <p:fltVal val="0"/>
                                          </p:val>
                                        </p:tav>
                                        <p:tav tm="100000">
                                          <p:val>
                                            <p:strVal val="#ppt_w"/>
                                          </p:val>
                                        </p:tav>
                                      </p:tavLst>
                                    </p:anim>
                                    <p:anim calcmode="lin" valueType="num">
                                      <p:cBhvr>
                                        <p:cTn id="69" dur="400" fill="hold"/>
                                        <p:tgtEl>
                                          <p:spTgt spid="24"/>
                                        </p:tgtEl>
                                        <p:attrNameLst>
                                          <p:attrName>ppt_h</p:attrName>
                                        </p:attrNameLst>
                                      </p:cBhvr>
                                      <p:tavLst>
                                        <p:tav tm="0">
                                          <p:val>
                                            <p:fltVal val="0"/>
                                          </p:val>
                                        </p:tav>
                                        <p:tav tm="100000">
                                          <p:val>
                                            <p:strVal val="#ppt_h"/>
                                          </p:val>
                                        </p:tav>
                                      </p:tavLst>
                                    </p:anim>
                                    <p:anim calcmode="lin" valueType="num">
                                      <p:cBhvr>
                                        <p:cTn id="70" dur="400" fill="hold"/>
                                        <p:tgtEl>
                                          <p:spTgt spid="24"/>
                                        </p:tgtEl>
                                        <p:attrNameLst>
                                          <p:attrName>style.rotation</p:attrName>
                                        </p:attrNameLst>
                                      </p:cBhvr>
                                      <p:tavLst>
                                        <p:tav tm="0">
                                          <p:val>
                                            <p:fltVal val="90"/>
                                          </p:val>
                                        </p:tav>
                                        <p:tav tm="100000">
                                          <p:val>
                                            <p:fltVal val="0"/>
                                          </p:val>
                                        </p:tav>
                                      </p:tavLst>
                                    </p:anim>
                                    <p:animEffect transition="in" filter="fade">
                                      <p:cBhvr>
                                        <p:cTn id="71" dur="400"/>
                                        <p:tgtEl>
                                          <p:spTgt spid="24"/>
                                        </p:tgtEl>
                                      </p:cBhvr>
                                    </p:animEffect>
                                  </p:childTnLst>
                                </p:cTn>
                              </p:par>
                            </p:childTnLst>
                          </p:cTn>
                        </p:par>
                        <p:par>
                          <p:cTn id="72" fill="hold">
                            <p:stCondLst>
                              <p:cond delay="4800"/>
                            </p:stCondLst>
                            <p:childTnLst>
                              <p:par>
                                <p:cTn id="73" presetID="31" presetClass="entr" presetSubtype="0" fill="hold" grpId="0" nodeType="afterEffect">
                                  <p:stCondLst>
                                    <p:cond delay="0"/>
                                  </p:stCondLst>
                                  <p:childTnLst>
                                    <p:set>
                                      <p:cBhvr>
                                        <p:cTn id="74" dur="1" fill="hold">
                                          <p:stCondLst>
                                            <p:cond delay="0"/>
                                          </p:stCondLst>
                                        </p:cTn>
                                        <p:tgtEl>
                                          <p:spTgt spid="25"/>
                                        </p:tgtEl>
                                        <p:attrNameLst>
                                          <p:attrName>style.visibility</p:attrName>
                                        </p:attrNameLst>
                                      </p:cBhvr>
                                      <p:to>
                                        <p:strVal val="visible"/>
                                      </p:to>
                                    </p:set>
                                    <p:anim calcmode="lin" valueType="num">
                                      <p:cBhvr>
                                        <p:cTn id="75" dur="400" fill="hold"/>
                                        <p:tgtEl>
                                          <p:spTgt spid="25"/>
                                        </p:tgtEl>
                                        <p:attrNameLst>
                                          <p:attrName>ppt_w</p:attrName>
                                        </p:attrNameLst>
                                      </p:cBhvr>
                                      <p:tavLst>
                                        <p:tav tm="0">
                                          <p:val>
                                            <p:fltVal val="0"/>
                                          </p:val>
                                        </p:tav>
                                        <p:tav tm="100000">
                                          <p:val>
                                            <p:strVal val="#ppt_w"/>
                                          </p:val>
                                        </p:tav>
                                      </p:tavLst>
                                    </p:anim>
                                    <p:anim calcmode="lin" valueType="num">
                                      <p:cBhvr>
                                        <p:cTn id="76" dur="400" fill="hold"/>
                                        <p:tgtEl>
                                          <p:spTgt spid="25"/>
                                        </p:tgtEl>
                                        <p:attrNameLst>
                                          <p:attrName>ppt_h</p:attrName>
                                        </p:attrNameLst>
                                      </p:cBhvr>
                                      <p:tavLst>
                                        <p:tav tm="0">
                                          <p:val>
                                            <p:fltVal val="0"/>
                                          </p:val>
                                        </p:tav>
                                        <p:tav tm="100000">
                                          <p:val>
                                            <p:strVal val="#ppt_h"/>
                                          </p:val>
                                        </p:tav>
                                      </p:tavLst>
                                    </p:anim>
                                    <p:anim calcmode="lin" valueType="num">
                                      <p:cBhvr>
                                        <p:cTn id="77" dur="400" fill="hold"/>
                                        <p:tgtEl>
                                          <p:spTgt spid="25"/>
                                        </p:tgtEl>
                                        <p:attrNameLst>
                                          <p:attrName>style.rotation</p:attrName>
                                        </p:attrNameLst>
                                      </p:cBhvr>
                                      <p:tavLst>
                                        <p:tav tm="0">
                                          <p:val>
                                            <p:fltVal val="90"/>
                                          </p:val>
                                        </p:tav>
                                        <p:tav tm="100000">
                                          <p:val>
                                            <p:fltVal val="0"/>
                                          </p:val>
                                        </p:tav>
                                      </p:tavLst>
                                    </p:anim>
                                    <p:animEffect transition="in" filter="fade">
                                      <p:cBhvr>
                                        <p:cTn id="78" dur="4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9" repeatCount="indefinite" fill="remove" display="0">
                  <p:stCondLst>
                    <p:cond delay="indefinite"/>
                  </p:stCondLst>
                  <p:endCondLst>
                    <p:cond evt="onStopAudio" delay="0">
                      <p:tgtEl>
                        <p:sldTgt/>
                      </p:tgtEl>
                    </p:cond>
                  </p:endCondLst>
                </p:cTn>
                <p:tgtEl>
                  <p:spTgt spid="20"/>
                </p:tgtEl>
              </p:cMediaNode>
            </p:audio>
          </p:childTnLst>
        </p:cTn>
      </p:par>
    </p:tnLst>
    <p:bldLst>
      <p:bldP spid="4098" grpId="0" animBg="1"/>
      <p:bldP spid="4100" grpId="1"/>
      <p:bldP spid="10" grpId="0" autoUpdateAnimBg="0"/>
      <p:bldP spid="12" grpId="0" animBg="1" autoUpdateAnimBg="0"/>
      <p:bldP spid="15" grpId="0" autoUpdateAnimBg="0"/>
      <p:bldP spid="16" grpId="0" animBg="1" autoUpdateAnimBg="0"/>
      <p:bldP spid="17" grpId="0" autoUpdateAnimBg="0"/>
      <p:bldP spid="21" grpId="0" autoUpdateAnimBg="0"/>
      <p:bldP spid="22" grpId="0" animBg="1" autoUpdateAnimBg="0"/>
      <p:bldP spid="23" grpId="0" autoUpdateAnimBg="0"/>
      <p:bldP spid="24" grpId="0" autoUpdateAnimBg="0"/>
      <p:bldP spid="25"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515258" y="624114"/>
            <a:ext cx="8113486"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646881" y="242193"/>
            <a:ext cx="274777" cy="274777"/>
          </a:xfrm>
          <a:prstGeom prst="ellipse">
            <a:avLst/>
          </a:prstGeom>
          <a:solidFill>
            <a:srgbClr val="F5F5F5"/>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solidFill>
                <a:schemeClr val="bg1"/>
              </a:solidFill>
            </a:endParaRPr>
          </a:p>
        </p:txBody>
      </p:sp>
      <p:sp>
        <p:nvSpPr>
          <p:cNvPr id="6" name="TextBox 5"/>
          <p:cNvSpPr txBox="1"/>
          <p:nvPr/>
        </p:nvSpPr>
        <p:spPr>
          <a:xfrm>
            <a:off x="908957" y="206331"/>
            <a:ext cx="1787665" cy="400108"/>
          </a:xfrm>
          <a:prstGeom prst="rect">
            <a:avLst/>
          </a:prstGeom>
          <a:noFill/>
        </p:spPr>
        <p:txBody>
          <a:bodyPr wrap="none" lIns="91438" tIns="45719" rIns="91438" bIns="45719" rtlCol="0">
            <a:spAutoFit/>
          </a:bodyPr>
          <a:lstStyle/>
          <a:p>
            <a:r>
              <a:rPr lang="en-US" altLang="zh-CN" sz="2000" dirty="0" smtClean="0">
                <a:solidFill>
                  <a:schemeClr val="bg1"/>
                </a:solidFill>
                <a:latin typeface="方正兰亭细黑_GBK" pitchFamily="2" charset="-122"/>
                <a:ea typeface="方正兰亭细黑_GBK" pitchFamily="2" charset="-122"/>
              </a:rPr>
              <a:t>2.2</a:t>
            </a:r>
            <a:r>
              <a:rPr lang="zh-CN" altLang="en-US" sz="2000" dirty="0" smtClean="0">
                <a:solidFill>
                  <a:schemeClr val="bg1"/>
                </a:solidFill>
                <a:latin typeface="方正兰亭细黑_GBK" pitchFamily="2" charset="-122"/>
                <a:ea typeface="方正兰亭细黑_GBK" pitchFamily="2" charset="-122"/>
              </a:rPr>
              <a:t>爬虫的类型</a:t>
            </a:r>
            <a:endParaRPr lang="zh-CN" altLang="en-US" sz="2000" dirty="0">
              <a:solidFill>
                <a:schemeClr val="bg1"/>
              </a:solidFill>
              <a:latin typeface="方正兰亭细黑_GBK" pitchFamily="2" charset="-122"/>
              <a:ea typeface="方正兰亭细黑_GBK" pitchFamily="2" charset="-122"/>
            </a:endParaRPr>
          </a:p>
        </p:txBody>
      </p:sp>
      <p:grpSp>
        <p:nvGrpSpPr>
          <p:cNvPr id="8" name="组合 7"/>
          <p:cNvGrpSpPr/>
          <p:nvPr/>
        </p:nvGrpSpPr>
        <p:grpSpPr>
          <a:xfrm>
            <a:off x="646881" y="713583"/>
            <a:ext cx="7165073" cy="4162135"/>
            <a:chOff x="1591195" y="3531392"/>
            <a:chExt cx="1721136" cy="774463"/>
          </a:xfrm>
          <a:effectLst>
            <a:outerShdw blurRad="444500" dist="254000" dir="8100000" algn="tr" rotWithShape="0">
              <a:prstClr val="black">
                <a:alpha val="50000"/>
              </a:prstClr>
            </a:outerShdw>
          </a:effectLst>
        </p:grpSpPr>
        <p:sp>
          <p:nvSpPr>
            <p:cNvPr id="9" name="圆角矩形 104"/>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fontAlgn="auto">
                <a:spcBef>
                  <a:spcPts val="0"/>
                </a:spcBef>
                <a:spcAft>
                  <a:spcPts val="0"/>
                </a:spcAft>
              </a:pPr>
              <a:endParaRPr lang="zh-CN" altLang="en-US">
                <a:solidFill>
                  <a:prstClr val="white"/>
                </a:solidFill>
              </a:endParaRPr>
            </a:p>
          </p:txBody>
        </p:sp>
        <p:sp>
          <p:nvSpPr>
            <p:cNvPr id="10"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fontAlgn="auto">
                <a:spcBef>
                  <a:spcPts val="0"/>
                </a:spcBef>
                <a:spcAft>
                  <a:spcPts val="0"/>
                </a:spcAft>
              </a:pPr>
              <a:endParaRPr lang="zh-CN" altLang="en-US">
                <a:solidFill>
                  <a:prstClr val="white"/>
                </a:solidFill>
              </a:endParaRPr>
            </a:p>
          </p:txBody>
        </p:sp>
      </p:grpSp>
      <p:sp>
        <p:nvSpPr>
          <p:cNvPr id="11" name="TextBox 10"/>
          <p:cNvSpPr txBox="1"/>
          <p:nvPr/>
        </p:nvSpPr>
        <p:spPr>
          <a:xfrm>
            <a:off x="1116048" y="1326062"/>
            <a:ext cx="4330934" cy="874081"/>
          </a:xfrm>
          <a:prstGeom prst="rect">
            <a:avLst/>
          </a:prstGeom>
          <a:noFill/>
        </p:spPr>
        <p:txBody>
          <a:bodyPr wrap="square" lIns="91436" tIns="45718" rIns="91436" bIns="45718" rtlCol="0">
            <a:spAutoFit/>
          </a:bodyPr>
          <a:lstStyle/>
          <a:p>
            <a:pPr eaLnBrk="1" hangingPunct="1">
              <a:lnSpc>
                <a:spcPct val="80000"/>
              </a:lnSpc>
              <a:spcAft>
                <a:spcPct val="30000"/>
              </a:spcAft>
              <a:defRPr/>
            </a:pPr>
            <a:r>
              <a:rPr lang="en-US" altLang="zh-CN" sz="2800" b="1" dirty="0">
                <a:solidFill>
                  <a:schemeClr val="tx2"/>
                </a:solidFill>
              </a:rPr>
              <a:t>4 Deep Web </a:t>
            </a:r>
            <a:r>
              <a:rPr lang="zh-CN" altLang="zh-CN" sz="2800" b="1" dirty="0">
                <a:solidFill>
                  <a:schemeClr val="tx2"/>
                </a:solidFill>
              </a:rPr>
              <a:t>爬虫 </a:t>
            </a:r>
            <a:endParaRPr lang="en-US" altLang="zh-CN" sz="2800" b="1" dirty="0">
              <a:solidFill>
                <a:schemeClr val="tx2"/>
              </a:solidFill>
            </a:endParaRPr>
          </a:p>
          <a:p>
            <a:pPr>
              <a:defRPr/>
            </a:pPr>
            <a:endParaRPr lang="en-US" altLang="zh-CN" sz="2000" b="1" dirty="0">
              <a:solidFill>
                <a:schemeClr val="tx2"/>
              </a:solidFill>
              <a:latin typeface="宋体" charset="-122"/>
            </a:endParaRPr>
          </a:p>
        </p:txBody>
      </p:sp>
      <p:cxnSp>
        <p:nvCxnSpPr>
          <p:cNvPr id="13" name="直接连接符 12"/>
          <p:cNvCxnSpPr/>
          <p:nvPr/>
        </p:nvCxnSpPr>
        <p:spPr>
          <a:xfrm flipV="1">
            <a:off x="2678808" y="1299961"/>
            <a:ext cx="0" cy="17737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10800000" flipV="1">
            <a:off x="908957" y="2323182"/>
            <a:ext cx="6543003" cy="2160587"/>
          </a:xfrm>
          <a:prstGeom prst="rect">
            <a:avLst/>
          </a:prstGeom>
          <a:noFill/>
        </p:spPr>
        <p:txBody>
          <a:bodyPr wrap="square" lIns="91436" tIns="45718" rIns="91436" bIns="45718" rtlCol="0">
            <a:spAutoFit/>
          </a:bodyPr>
          <a:lstStyle/>
          <a:p>
            <a:pPr eaLnBrk="1" hangingPunct="1">
              <a:lnSpc>
                <a:spcPct val="80000"/>
              </a:lnSpc>
              <a:spcAft>
                <a:spcPct val="30000"/>
              </a:spcAft>
              <a:defRPr/>
            </a:pPr>
            <a:r>
              <a:rPr lang="zh-CN" altLang="en-US" sz="2400" dirty="0" smtClean="0"/>
              <a:t>   </a:t>
            </a:r>
            <a:r>
              <a:rPr lang="en-US" altLang="zh-CN" sz="2400" dirty="0" smtClean="0"/>
              <a:t>Web </a:t>
            </a:r>
            <a:r>
              <a:rPr lang="zh-CN" altLang="zh-CN" sz="2400" dirty="0"/>
              <a:t>页面按存在方式可以分为表层</a:t>
            </a:r>
            <a:r>
              <a:rPr lang="zh-CN" altLang="zh-CN" sz="2400" dirty="0" smtClean="0"/>
              <a:t>网页和</a:t>
            </a:r>
            <a:r>
              <a:rPr lang="zh-CN" altLang="zh-CN" sz="2400" dirty="0"/>
              <a:t>深层</a:t>
            </a:r>
            <a:r>
              <a:rPr lang="zh-CN" altLang="zh-CN" sz="2400" dirty="0" smtClean="0"/>
              <a:t>网页。 </a:t>
            </a:r>
            <a:r>
              <a:rPr lang="zh-CN" altLang="zh-CN" sz="2400" dirty="0"/>
              <a:t>表层网页是指传统搜索引擎可以索引的页面，以超链接可以到达的静态网页为主构成的</a:t>
            </a:r>
            <a:r>
              <a:rPr lang="en-US" altLang="zh-CN" sz="2400" dirty="0"/>
              <a:t> Web </a:t>
            </a:r>
            <a:r>
              <a:rPr lang="zh-CN" altLang="zh-CN" sz="2400" dirty="0"/>
              <a:t>页面。</a:t>
            </a:r>
            <a:r>
              <a:rPr lang="en-US" altLang="zh-CN" sz="2400" dirty="0"/>
              <a:t>Deep Web </a:t>
            </a:r>
            <a:r>
              <a:rPr lang="zh-CN" altLang="zh-CN" sz="2400" dirty="0"/>
              <a:t>是那些大部分内容不能通过静态链接获取的、隐藏在搜索表单后的，只有用户提交一些关键词才能获得的</a:t>
            </a:r>
            <a:r>
              <a:rPr lang="en-US" altLang="zh-CN" sz="2400" dirty="0"/>
              <a:t> Web </a:t>
            </a:r>
            <a:r>
              <a:rPr lang="zh-CN" altLang="zh-CN" sz="2400" dirty="0"/>
              <a:t>页面。</a:t>
            </a:r>
            <a:endParaRPr lang="en-US" altLang="zh-CN" sz="2400" dirty="0"/>
          </a:p>
        </p:txBody>
      </p:sp>
      <p:sp>
        <p:nvSpPr>
          <p:cNvPr id="36" name="TextBox 35"/>
          <p:cNvSpPr txBox="1"/>
          <p:nvPr/>
        </p:nvSpPr>
        <p:spPr>
          <a:xfrm>
            <a:off x="10609991" y="6382591"/>
            <a:ext cx="877155" cy="369328"/>
          </a:xfrm>
          <a:prstGeom prst="rect">
            <a:avLst/>
          </a:prstGeom>
          <a:noFill/>
        </p:spPr>
        <p:txBody>
          <a:bodyPr wrap="none" lIns="91436" tIns="45718" rIns="91436" bIns="45718" rtlCol="0">
            <a:spAutoFit/>
          </a:bodyPr>
          <a:lstStyle/>
          <a:p>
            <a:pPr defTabSz="914355" fontAlgn="auto">
              <a:spcBef>
                <a:spcPts val="0"/>
              </a:spcBef>
              <a:spcAft>
                <a:spcPts val="0"/>
              </a:spcAft>
            </a:pPr>
            <a:r>
              <a:rPr lang="zh-CN" altLang="en-US" dirty="0" smtClean="0">
                <a:solidFill>
                  <a:prstClr val="black"/>
                </a:solidFill>
                <a:latin typeface="Calibri"/>
                <a:ea typeface="宋体"/>
              </a:rPr>
              <a:t>延时符</a:t>
            </a:r>
            <a:endParaRPr lang="zh-CN" altLang="en-US" dirty="0">
              <a:solidFill>
                <a:prstClr val="black"/>
              </a:solidFill>
              <a:latin typeface="Calibri"/>
              <a:ea typeface="宋体"/>
            </a:endParaRPr>
          </a:p>
        </p:txBody>
      </p:sp>
    </p:spTree>
    <p:extLst>
      <p:ext uri="{BB962C8B-B14F-4D97-AF65-F5344CB8AC3E}">
        <p14:creationId xmlns:p14="http://schemas.microsoft.com/office/powerpoint/2010/main" val="1522263958"/>
      </p:ext>
    </p:extLst>
  </p:cSld>
  <p:clrMapOvr>
    <a:masterClrMapping/>
  </p:clrMapOvr>
  <p:transition spd="slow" advClick="0" advTm="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
                                            <p:tgtEl>
                                              <p:spTgt spid="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300"/>
                                            <p:tgtEl>
                                              <p:spTgt spid="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p:tgtEl>
                                              <p:spTgt spid="6"/>
                                            </p:tgtEl>
                                            <p:attrNameLst>
                                              <p:attrName>ppt_x</p:attrName>
                                            </p:attrNameLst>
                                          </p:cBhvr>
                                          <p:tavLst>
                                            <p:tav tm="0">
                                              <p:val>
                                                <p:strVal val="#ppt_x-#ppt_w*1.125000"/>
                                              </p:val>
                                            </p:tav>
                                            <p:tav tm="100000">
                                              <p:val>
                                                <p:strVal val="#ppt_x"/>
                                              </p:val>
                                            </p:tav>
                                          </p:tavLst>
                                        </p:anim>
                                        <p:animEffect transition="in" filter="wipe(right)">
                                          <p:cBhvr>
                                            <p:cTn id="16" dur="500"/>
                                            <p:tgtEl>
                                              <p:spTgt spid="6"/>
                                            </p:tgtEl>
                                          </p:cBhvr>
                                        </p:animEffect>
                                      </p:childTnLst>
                                    </p:cTn>
                                  </p:par>
                                </p:childTnLst>
                              </p:cTn>
                            </p:par>
                            <p:par>
                              <p:cTn id="17" fill="hold">
                                <p:stCondLst>
                                  <p:cond delay="1100"/>
                                </p:stCondLst>
                                <p:childTnLst>
                                  <p:par>
                                    <p:cTn id="18" presetID="2" presetClass="entr" presetSubtype="4" fill="hold" nodeType="afterEffect" p14:presetBounceEnd="44000">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14:bounceEnd="44000">
                                          <p:cBhvr additive="base">
                                            <p:cTn id="20" dur="500" fill="hold"/>
                                            <p:tgtEl>
                                              <p:spTgt spid="8"/>
                                            </p:tgtEl>
                                            <p:attrNameLst>
                                              <p:attrName>ppt_x</p:attrName>
                                            </p:attrNameLst>
                                          </p:cBhvr>
                                          <p:tavLst>
                                            <p:tav tm="0">
                                              <p:val>
                                                <p:strVal val="#ppt_x"/>
                                              </p:val>
                                            </p:tav>
                                            <p:tav tm="100000">
                                              <p:val>
                                                <p:strVal val="#ppt_x"/>
                                              </p:val>
                                            </p:tav>
                                          </p:tavLst>
                                        </p:anim>
                                        <p:anim calcmode="lin" valueType="num" p14:bounceEnd="44000">
                                          <p:cBhvr additive="base">
                                            <p:cTn id="21" dur="500" fill="hold"/>
                                            <p:tgtEl>
                                              <p:spTgt spid="8"/>
                                            </p:tgtEl>
                                            <p:attrNameLst>
                                              <p:attrName>ppt_y</p:attrName>
                                            </p:attrNameLst>
                                          </p:cBhvr>
                                          <p:tavLst>
                                            <p:tav tm="0">
                                              <p:val>
                                                <p:strVal val="1+#ppt_h/2"/>
                                              </p:val>
                                            </p:tav>
                                            <p:tav tm="100000">
                                              <p:val>
                                                <p:strVal val="#ppt_y"/>
                                              </p:val>
                                            </p:tav>
                                          </p:tavLst>
                                        </p:anim>
                                      </p:childTnLst>
                                    </p:cTn>
                                  </p:par>
                                  <p:par>
                                    <p:cTn id="22" presetID="22" presetClass="entr" presetSubtype="4"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par>
                                    <p:cTn id="25" presetID="12" presetClass="entr" presetSubtype="8"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p:tgtEl>
                                              <p:spTgt spid="13"/>
                                            </p:tgtEl>
                                            <p:attrNameLst>
                                              <p:attrName>ppt_x</p:attrName>
                                            </p:attrNameLst>
                                          </p:cBhvr>
                                          <p:tavLst>
                                            <p:tav tm="0">
                                              <p:val>
                                                <p:strVal val="#ppt_x-#ppt_w*1.125000"/>
                                              </p:val>
                                            </p:tav>
                                            <p:tav tm="100000">
                                              <p:val>
                                                <p:strVal val="#ppt_x"/>
                                              </p:val>
                                            </p:tav>
                                          </p:tavLst>
                                        </p:anim>
                                        <p:animEffect transition="in" filter="wipe(right)">
                                          <p:cBhvr>
                                            <p:cTn id="28" dur="500"/>
                                            <p:tgtEl>
                                              <p:spTgt spid="13"/>
                                            </p:tgtEl>
                                          </p:cBhvr>
                                        </p:animEffect>
                                      </p:childTnLst>
                                    </p:cTn>
                                  </p:par>
                                </p:childTnLst>
                              </p:cTn>
                            </p:par>
                            <p:par>
                              <p:cTn id="29" fill="hold">
                                <p:stCondLst>
                                  <p:cond delay="1600"/>
                                </p:stCondLst>
                                <p:childTnLst>
                                  <p:par>
                                    <p:cTn id="30" presetID="42" presetClass="entr" presetSubtype="0"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anim calcmode="lin" valueType="num">
                                          <p:cBhvr>
                                            <p:cTn id="33" dur="500" fill="hold"/>
                                            <p:tgtEl>
                                              <p:spTgt spid="14"/>
                                            </p:tgtEl>
                                            <p:attrNameLst>
                                              <p:attrName>ppt_x</p:attrName>
                                            </p:attrNameLst>
                                          </p:cBhvr>
                                          <p:tavLst>
                                            <p:tav tm="0">
                                              <p:val>
                                                <p:strVal val="#ppt_x"/>
                                              </p:val>
                                            </p:tav>
                                            <p:tav tm="100000">
                                              <p:val>
                                                <p:strVal val="#ppt_x"/>
                                              </p:val>
                                            </p:tav>
                                          </p:tavLst>
                                        </p:anim>
                                        <p:anim calcmode="lin" valueType="num">
                                          <p:cBhvr>
                                            <p:cTn id="34" dur="500" fill="hold"/>
                                            <p:tgtEl>
                                              <p:spTgt spid="14"/>
                                            </p:tgtEl>
                                            <p:attrNameLst>
                                              <p:attrName>ppt_y</p:attrName>
                                            </p:attrNameLst>
                                          </p:cBhvr>
                                          <p:tavLst>
                                            <p:tav tm="0">
                                              <p:val>
                                                <p:strVal val="#ppt_y+.1"/>
                                              </p:val>
                                            </p:tav>
                                            <p:tav tm="100000">
                                              <p:val>
                                                <p:strVal val="#ppt_y"/>
                                              </p:val>
                                            </p:tav>
                                          </p:tavLst>
                                        </p:anim>
                                      </p:childTnLst>
                                    </p:cTn>
                                  </p:par>
                                </p:childTnLst>
                              </p:cTn>
                            </p:par>
                            <p:par>
                              <p:cTn id="35" fill="hold">
                                <p:stCondLst>
                                  <p:cond delay="2100"/>
                                </p:stCondLst>
                                <p:childTnLst>
                                  <p:par>
                                    <p:cTn id="36" presetID="10" presetClass="entr" presetSubtype="0" fill="hold" grpId="0" nodeType="after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2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1" grpId="0"/>
          <p:bldP spid="14" grpId="0"/>
          <p:bldP spid="3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
                                            <p:tgtEl>
                                              <p:spTgt spid="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300"/>
                                            <p:tgtEl>
                                              <p:spTgt spid="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p:tgtEl>
                                              <p:spTgt spid="6"/>
                                            </p:tgtEl>
                                            <p:attrNameLst>
                                              <p:attrName>ppt_x</p:attrName>
                                            </p:attrNameLst>
                                          </p:cBhvr>
                                          <p:tavLst>
                                            <p:tav tm="0">
                                              <p:val>
                                                <p:strVal val="#ppt_x-#ppt_w*1.125000"/>
                                              </p:val>
                                            </p:tav>
                                            <p:tav tm="100000">
                                              <p:val>
                                                <p:strVal val="#ppt_x"/>
                                              </p:val>
                                            </p:tav>
                                          </p:tavLst>
                                        </p:anim>
                                        <p:animEffect transition="in" filter="wipe(right)">
                                          <p:cBhvr>
                                            <p:cTn id="16" dur="500"/>
                                            <p:tgtEl>
                                              <p:spTgt spid="6"/>
                                            </p:tgtEl>
                                          </p:cBhvr>
                                        </p:animEffect>
                                      </p:childTnLst>
                                    </p:cTn>
                                  </p:par>
                                </p:childTnLst>
                              </p:cTn>
                            </p:par>
                            <p:par>
                              <p:cTn id="17" fill="hold">
                                <p:stCondLst>
                                  <p:cond delay="1100"/>
                                </p:stCondLst>
                                <p:childTnLst>
                                  <p:par>
                                    <p:cTn id="18" presetID="2" presetClass="entr" presetSubtype="4"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par>
                                    <p:cTn id="22" presetID="22" presetClass="entr" presetSubtype="4"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par>
                                    <p:cTn id="25" presetID="12" presetClass="entr" presetSubtype="8"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p:tgtEl>
                                              <p:spTgt spid="13"/>
                                            </p:tgtEl>
                                            <p:attrNameLst>
                                              <p:attrName>ppt_x</p:attrName>
                                            </p:attrNameLst>
                                          </p:cBhvr>
                                          <p:tavLst>
                                            <p:tav tm="0">
                                              <p:val>
                                                <p:strVal val="#ppt_x-#ppt_w*1.125000"/>
                                              </p:val>
                                            </p:tav>
                                            <p:tav tm="100000">
                                              <p:val>
                                                <p:strVal val="#ppt_x"/>
                                              </p:val>
                                            </p:tav>
                                          </p:tavLst>
                                        </p:anim>
                                        <p:animEffect transition="in" filter="wipe(right)">
                                          <p:cBhvr>
                                            <p:cTn id="28" dur="500"/>
                                            <p:tgtEl>
                                              <p:spTgt spid="13"/>
                                            </p:tgtEl>
                                          </p:cBhvr>
                                        </p:animEffect>
                                      </p:childTnLst>
                                    </p:cTn>
                                  </p:par>
                                </p:childTnLst>
                              </p:cTn>
                            </p:par>
                            <p:par>
                              <p:cTn id="29" fill="hold">
                                <p:stCondLst>
                                  <p:cond delay="1600"/>
                                </p:stCondLst>
                                <p:childTnLst>
                                  <p:par>
                                    <p:cTn id="30" presetID="42" presetClass="entr" presetSubtype="0"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anim calcmode="lin" valueType="num">
                                          <p:cBhvr>
                                            <p:cTn id="33" dur="500" fill="hold"/>
                                            <p:tgtEl>
                                              <p:spTgt spid="14"/>
                                            </p:tgtEl>
                                            <p:attrNameLst>
                                              <p:attrName>ppt_x</p:attrName>
                                            </p:attrNameLst>
                                          </p:cBhvr>
                                          <p:tavLst>
                                            <p:tav tm="0">
                                              <p:val>
                                                <p:strVal val="#ppt_x"/>
                                              </p:val>
                                            </p:tav>
                                            <p:tav tm="100000">
                                              <p:val>
                                                <p:strVal val="#ppt_x"/>
                                              </p:val>
                                            </p:tav>
                                          </p:tavLst>
                                        </p:anim>
                                        <p:anim calcmode="lin" valueType="num">
                                          <p:cBhvr>
                                            <p:cTn id="34" dur="500" fill="hold"/>
                                            <p:tgtEl>
                                              <p:spTgt spid="14"/>
                                            </p:tgtEl>
                                            <p:attrNameLst>
                                              <p:attrName>ppt_y</p:attrName>
                                            </p:attrNameLst>
                                          </p:cBhvr>
                                          <p:tavLst>
                                            <p:tav tm="0">
                                              <p:val>
                                                <p:strVal val="#ppt_y+.1"/>
                                              </p:val>
                                            </p:tav>
                                            <p:tav tm="100000">
                                              <p:val>
                                                <p:strVal val="#ppt_y"/>
                                              </p:val>
                                            </p:tav>
                                          </p:tavLst>
                                        </p:anim>
                                      </p:childTnLst>
                                    </p:cTn>
                                  </p:par>
                                </p:childTnLst>
                              </p:cTn>
                            </p:par>
                            <p:par>
                              <p:cTn id="35" fill="hold">
                                <p:stCondLst>
                                  <p:cond delay="2100"/>
                                </p:stCondLst>
                                <p:childTnLst>
                                  <p:par>
                                    <p:cTn id="36" presetID="10" presetClass="entr" presetSubtype="0" fill="hold" grpId="0" nodeType="after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2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1" grpId="0"/>
          <p:bldP spid="14" grpId="0"/>
          <p:bldP spid="36"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快盘\商务图片\png\2531170_084420255000_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9044" y="1273579"/>
            <a:ext cx="2362200"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连接符 4"/>
          <p:cNvCxnSpPr/>
          <p:nvPr/>
        </p:nvCxnSpPr>
        <p:spPr>
          <a:xfrm>
            <a:off x="515258" y="624114"/>
            <a:ext cx="8113486" cy="0"/>
          </a:xfrm>
          <a:prstGeom prst="line">
            <a:avLst/>
          </a:prstGeom>
          <a:ln w="1270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646881" y="242193"/>
            <a:ext cx="274777" cy="274777"/>
          </a:xfrm>
          <a:prstGeom prst="ellipse">
            <a:avLst/>
          </a:prstGeom>
          <a:solidFill>
            <a:srgbClr val="F5F5F5"/>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solidFill>
                <a:schemeClr val="bg1"/>
              </a:solidFill>
            </a:endParaRPr>
          </a:p>
        </p:txBody>
      </p:sp>
      <p:sp>
        <p:nvSpPr>
          <p:cNvPr id="7" name="TextBox 6"/>
          <p:cNvSpPr txBox="1"/>
          <p:nvPr/>
        </p:nvSpPr>
        <p:spPr>
          <a:xfrm>
            <a:off x="908958" y="206331"/>
            <a:ext cx="1402944" cy="400108"/>
          </a:xfrm>
          <a:prstGeom prst="rect">
            <a:avLst/>
          </a:prstGeom>
          <a:noFill/>
        </p:spPr>
        <p:txBody>
          <a:bodyPr wrap="none" lIns="91438" tIns="45719" rIns="91438" bIns="45719" rtlCol="0">
            <a:spAutoFit/>
          </a:bodyPr>
          <a:lstStyle/>
          <a:p>
            <a:r>
              <a:rPr lang="en-US" altLang="zh-CN" sz="2000" dirty="0">
                <a:solidFill>
                  <a:schemeClr val="bg1"/>
                </a:solidFill>
                <a:latin typeface="方正兰亭细黑_GBK" pitchFamily="2" charset="-122"/>
                <a:ea typeface="方正兰亭细黑_GBK" pitchFamily="2" charset="-122"/>
              </a:rPr>
              <a:t>3</a:t>
            </a:r>
            <a:r>
              <a:rPr lang="en-US" altLang="zh-CN" sz="2000" dirty="0" smtClean="0">
                <a:solidFill>
                  <a:schemeClr val="bg1"/>
                </a:solidFill>
                <a:latin typeface="方正兰亭细黑_GBK" pitchFamily="2" charset="-122"/>
                <a:ea typeface="方正兰亭细黑_GBK" pitchFamily="2" charset="-122"/>
              </a:rPr>
              <a:t> </a:t>
            </a:r>
            <a:r>
              <a:rPr lang="zh-CN" altLang="en-US" sz="2000" dirty="0">
                <a:solidFill>
                  <a:schemeClr val="bg1"/>
                </a:solidFill>
                <a:latin typeface="方正兰亭细黑_GBK" pitchFamily="2" charset="-122"/>
                <a:ea typeface="方正兰亭细黑_GBK" pitchFamily="2" charset="-122"/>
              </a:rPr>
              <a:t>参考文献</a:t>
            </a:r>
          </a:p>
        </p:txBody>
      </p:sp>
      <p:sp>
        <p:nvSpPr>
          <p:cNvPr id="8" name="等腰三角形 8"/>
          <p:cNvSpPr>
            <a:spLocks noChangeArrowheads="1"/>
          </p:cNvSpPr>
          <p:nvPr/>
        </p:nvSpPr>
        <p:spPr bwMode="auto">
          <a:xfrm rot="16200000" flipH="1">
            <a:off x="2933807" y="1199265"/>
            <a:ext cx="268287" cy="231775"/>
          </a:xfrm>
          <a:prstGeom prst="triangle">
            <a:avLst>
              <a:gd name="adj" fmla="val 50000"/>
            </a:avLst>
          </a:prstGeom>
          <a:solidFill>
            <a:schemeClr val="bg1"/>
          </a:solidFill>
          <a:ln w="15875">
            <a:gradFill flip="none" rotWithShape="1">
              <a:gsLst>
                <a:gs pos="0">
                  <a:schemeClr val="bg1"/>
                </a:gs>
                <a:gs pos="100000">
                  <a:schemeClr val="bg1">
                    <a:lumMod val="85000"/>
                  </a:schemeClr>
                </a:gs>
              </a:gsLst>
              <a:lin ang="2700000" scaled="1"/>
              <a:tileRect/>
            </a:gradFill>
          </a:ln>
          <a:effectLst>
            <a:outerShdw blurRad="38100" dist="25400" dir="2700000" algn="tl" rotWithShape="0">
              <a:prstClr val="black">
                <a:alpha val="32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fontAlgn="auto">
              <a:spcBef>
                <a:spcPts val="0"/>
              </a:spcBef>
              <a:spcAft>
                <a:spcPts val="0"/>
              </a:spcAft>
            </a:pPr>
            <a:endParaRPr lang="zh-CN" altLang="zh-CN">
              <a:solidFill>
                <a:prstClr val="white"/>
              </a:solidFill>
              <a:latin typeface="+mn-lt"/>
              <a:ea typeface="+mn-ea"/>
              <a:sym typeface="微软雅黑" panose="020B0503020204020204" pitchFamily="34" charset="-122"/>
            </a:endParaRPr>
          </a:p>
        </p:txBody>
      </p:sp>
      <p:grpSp>
        <p:nvGrpSpPr>
          <p:cNvPr id="9" name="组合 8"/>
          <p:cNvGrpSpPr/>
          <p:nvPr/>
        </p:nvGrpSpPr>
        <p:grpSpPr>
          <a:xfrm>
            <a:off x="3287485" y="1143014"/>
            <a:ext cx="4844143" cy="344275"/>
            <a:chOff x="4304043" y="1286668"/>
            <a:chExt cx="3837944" cy="2757793"/>
          </a:xfrm>
          <a:effectLst>
            <a:outerShdw blurRad="381000" dist="254000" dir="8100000" algn="tr" rotWithShape="0">
              <a:prstClr val="black">
                <a:alpha val="40000"/>
              </a:prstClr>
            </a:outerShdw>
          </a:effectLst>
        </p:grpSpPr>
        <p:sp>
          <p:nvSpPr>
            <p:cNvPr id="10" name="圆角矩形 9"/>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TextBox 7"/>
          <p:cNvSpPr txBox="1">
            <a:spLocks noChangeArrowheads="1"/>
          </p:cNvSpPr>
          <p:nvPr/>
        </p:nvSpPr>
        <p:spPr bwMode="auto">
          <a:xfrm>
            <a:off x="3310989" y="1148424"/>
            <a:ext cx="504002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en-US" altLang="zh-CN" sz="1500" b="1" dirty="0">
                <a:solidFill>
                  <a:srgbClr val="0F5F6E"/>
                </a:solidFill>
                <a:latin typeface="微软雅黑" pitchFamily="34" charset="-122"/>
                <a:ea typeface="微软雅黑" pitchFamily="34" charset="-122"/>
              </a:rPr>
              <a:t>Bruce </a:t>
            </a:r>
            <a:r>
              <a:rPr lang="en-US" altLang="zh-CN" sz="1500" b="1" dirty="0" err="1">
                <a:solidFill>
                  <a:srgbClr val="0F5F6E"/>
                </a:solidFill>
                <a:latin typeface="微软雅黑" pitchFamily="34" charset="-122"/>
                <a:ea typeface="微软雅黑" pitchFamily="34" charset="-122"/>
              </a:rPr>
              <a:t>Eckel</a:t>
            </a:r>
            <a:r>
              <a:rPr lang="en-US" altLang="zh-CN" sz="1500" b="1" dirty="0">
                <a:solidFill>
                  <a:srgbClr val="0F5F6E"/>
                </a:solidFill>
                <a:latin typeface="微软雅黑" pitchFamily="34" charset="-122"/>
                <a:ea typeface="微软雅黑" pitchFamily="34" charset="-122"/>
              </a:rPr>
              <a:t>. Thinking in java[M]. Prentice</a:t>
            </a:r>
            <a:endParaRPr lang="en-US" sz="1500" b="1" dirty="0">
              <a:solidFill>
                <a:srgbClr val="0F5F6E"/>
              </a:solidFill>
              <a:latin typeface="微软雅黑" pitchFamily="34" charset="-122"/>
              <a:ea typeface="微软雅黑" pitchFamily="34" charset="-122"/>
            </a:endParaRPr>
          </a:p>
        </p:txBody>
      </p:sp>
      <p:sp>
        <p:nvSpPr>
          <p:cNvPr id="14" name="等腰三角形 8"/>
          <p:cNvSpPr>
            <a:spLocks noChangeArrowheads="1"/>
          </p:cNvSpPr>
          <p:nvPr/>
        </p:nvSpPr>
        <p:spPr bwMode="auto">
          <a:xfrm rot="16200000" flipH="1">
            <a:off x="2904982" y="2181457"/>
            <a:ext cx="268287" cy="231775"/>
          </a:xfrm>
          <a:prstGeom prst="triangle">
            <a:avLst>
              <a:gd name="adj" fmla="val 50000"/>
            </a:avLst>
          </a:prstGeom>
          <a:solidFill>
            <a:schemeClr val="bg1"/>
          </a:solidFill>
          <a:ln w="15875">
            <a:gradFill flip="none" rotWithShape="1">
              <a:gsLst>
                <a:gs pos="0">
                  <a:schemeClr val="bg1"/>
                </a:gs>
                <a:gs pos="100000">
                  <a:schemeClr val="bg1">
                    <a:lumMod val="85000"/>
                  </a:schemeClr>
                </a:gs>
              </a:gsLst>
              <a:lin ang="2700000" scaled="1"/>
              <a:tileRect/>
            </a:gradFill>
          </a:ln>
          <a:effectLst>
            <a:outerShdw blurRad="38100" dist="25400" dir="2700000" algn="tl" rotWithShape="0">
              <a:prstClr val="black">
                <a:alpha val="32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fontAlgn="auto">
              <a:spcBef>
                <a:spcPts val="0"/>
              </a:spcBef>
              <a:spcAft>
                <a:spcPts val="0"/>
              </a:spcAft>
            </a:pPr>
            <a:endParaRPr lang="zh-CN" altLang="zh-CN">
              <a:solidFill>
                <a:prstClr val="white"/>
              </a:solidFill>
              <a:latin typeface="+mn-lt"/>
              <a:ea typeface="+mn-ea"/>
              <a:sym typeface="微软雅黑" panose="020B0503020204020204" pitchFamily="34" charset="-122"/>
            </a:endParaRPr>
          </a:p>
        </p:txBody>
      </p:sp>
      <p:grpSp>
        <p:nvGrpSpPr>
          <p:cNvPr id="15" name="组合 14"/>
          <p:cNvGrpSpPr/>
          <p:nvPr/>
        </p:nvGrpSpPr>
        <p:grpSpPr>
          <a:xfrm>
            <a:off x="3258660" y="2125206"/>
            <a:ext cx="4844143" cy="344275"/>
            <a:chOff x="4304043" y="1286668"/>
            <a:chExt cx="3837944" cy="2757793"/>
          </a:xfrm>
          <a:effectLst>
            <a:outerShdw blurRad="381000" dist="254000" dir="8100000" algn="tr" rotWithShape="0">
              <a:prstClr val="black">
                <a:alpha val="40000"/>
              </a:prstClr>
            </a:outerShdw>
          </a:effectLst>
        </p:grpSpPr>
        <p:sp>
          <p:nvSpPr>
            <p:cNvPr id="16" name="圆角矩形 15"/>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7"/>
          <p:cNvSpPr txBox="1">
            <a:spLocks noChangeArrowheads="1"/>
          </p:cNvSpPr>
          <p:nvPr/>
        </p:nvSpPr>
        <p:spPr bwMode="auto">
          <a:xfrm>
            <a:off x="3297461" y="2141076"/>
            <a:ext cx="478370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zh-CN" altLang="zh-CN" sz="1500" b="1" dirty="0">
                <a:solidFill>
                  <a:srgbClr val="0F5F6E"/>
                </a:solidFill>
                <a:latin typeface="微软雅黑" pitchFamily="34" charset="-122"/>
                <a:ea typeface="微软雅黑" pitchFamily="34" charset="-122"/>
              </a:rPr>
              <a:t>赵东</a:t>
            </a:r>
            <a:r>
              <a:rPr lang="en-US" altLang="zh-CN" sz="1500" b="1" dirty="0">
                <a:solidFill>
                  <a:srgbClr val="0F5F6E"/>
                </a:solidFill>
                <a:latin typeface="微软雅黑" pitchFamily="34" charset="-122"/>
                <a:ea typeface="微软雅黑" pitchFamily="34" charset="-122"/>
              </a:rPr>
              <a:t>. </a:t>
            </a:r>
            <a:r>
              <a:rPr lang="zh-CN" altLang="zh-CN" sz="1500" b="1" dirty="0">
                <a:solidFill>
                  <a:srgbClr val="0F5F6E"/>
                </a:solidFill>
                <a:latin typeface="微软雅黑" pitchFamily="34" charset="-122"/>
                <a:ea typeface="微软雅黑" pitchFamily="34" charset="-122"/>
              </a:rPr>
              <a:t>序列化技术的综述和展望</a:t>
            </a:r>
            <a:r>
              <a:rPr lang="en-US" altLang="zh-CN" sz="1500" b="1" dirty="0">
                <a:solidFill>
                  <a:srgbClr val="0F5F6E"/>
                </a:solidFill>
                <a:latin typeface="微软雅黑" pitchFamily="34" charset="-122"/>
                <a:ea typeface="微软雅黑" pitchFamily="34" charset="-122"/>
              </a:rPr>
              <a:t>[J]. </a:t>
            </a:r>
            <a:r>
              <a:rPr lang="zh-CN" altLang="zh-CN" sz="1500" b="1" dirty="0">
                <a:solidFill>
                  <a:srgbClr val="0F5F6E"/>
                </a:solidFill>
                <a:latin typeface="微软雅黑" pitchFamily="34" charset="-122"/>
                <a:ea typeface="微软雅黑" pitchFamily="34" charset="-122"/>
              </a:rPr>
              <a:t>电脑与电信</a:t>
            </a:r>
            <a:endParaRPr lang="en-US" sz="1500" b="1" dirty="0">
              <a:solidFill>
                <a:srgbClr val="0F5F6E"/>
              </a:solidFill>
              <a:latin typeface="微软雅黑" pitchFamily="34" charset="-122"/>
              <a:ea typeface="微软雅黑" pitchFamily="34" charset="-122"/>
            </a:endParaRPr>
          </a:p>
        </p:txBody>
      </p:sp>
      <p:sp>
        <p:nvSpPr>
          <p:cNvPr id="20" name="等腰三角形 8"/>
          <p:cNvSpPr>
            <a:spLocks noChangeArrowheads="1"/>
          </p:cNvSpPr>
          <p:nvPr/>
        </p:nvSpPr>
        <p:spPr bwMode="auto">
          <a:xfrm rot="16200000" flipH="1">
            <a:off x="2904982" y="3238978"/>
            <a:ext cx="268287" cy="231775"/>
          </a:xfrm>
          <a:prstGeom prst="triangle">
            <a:avLst>
              <a:gd name="adj" fmla="val 50000"/>
            </a:avLst>
          </a:prstGeom>
          <a:solidFill>
            <a:schemeClr val="bg1"/>
          </a:solidFill>
          <a:ln w="15875">
            <a:gradFill flip="none" rotWithShape="1">
              <a:gsLst>
                <a:gs pos="0">
                  <a:schemeClr val="bg1"/>
                </a:gs>
                <a:gs pos="100000">
                  <a:schemeClr val="bg1">
                    <a:lumMod val="85000"/>
                  </a:schemeClr>
                </a:gs>
              </a:gsLst>
              <a:lin ang="2700000" scaled="1"/>
              <a:tileRect/>
            </a:gradFill>
          </a:ln>
          <a:effectLst>
            <a:outerShdw blurRad="38100" dist="25400" dir="2700000" algn="tl" rotWithShape="0">
              <a:prstClr val="black">
                <a:alpha val="32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fontAlgn="auto">
              <a:spcBef>
                <a:spcPts val="0"/>
              </a:spcBef>
              <a:spcAft>
                <a:spcPts val="0"/>
              </a:spcAft>
            </a:pPr>
            <a:endParaRPr lang="zh-CN" altLang="zh-CN">
              <a:solidFill>
                <a:prstClr val="white"/>
              </a:solidFill>
              <a:latin typeface="+mn-lt"/>
              <a:ea typeface="+mn-ea"/>
              <a:sym typeface="微软雅黑" panose="020B0503020204020204" pitchFamily="34" charset="-122"/>
            </a:endParaRPr>
          </a:p>
        </p:txBody>
      </p:sp>
      <p:grpSp>
        <p:nvGrpSpPr>
          <p:cNvPr id="21" name="组合 20"/>
          <p:cNvGrpSpPr/>
          <p:nvPr/>
        </p:nvGrpSpPr>
        <p:grpSpPr>
          <a:xfrm>
            <a:off x="3258660" y="3182727"/>
            <a:ext cx="4844143" cy="344275"/>
            <a:chOff x="4304043" y="1286668"/>
            <a:chExt cx="3837944" cy="2757793"/>
          </a:xfrm>
          <a:effectLst>
            <a:outerShdw blurRad="381000" dist="254000" dir="8100000" algn="tr" rotWithShape="0">
              <a:prstClr val="black">
                <a:alpha val="40000"/>
              </a:prstClr>
            </a:outerShdw>
          </a:effectLst>
        </p:grpSpPr>
        <p:sp>
          <p:nvSpPr>
            <p:cNvPr id="22" name="圆角矩形 21"/>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TextBox 7"/>
          <p:cNvSpPr txBox="1">
            <a:spLocks noChangeArrowheads="1"/>
          </p:cNvSpPr>
          <p:nvPr/>
        </p:nvSpPr>
        <p:spPr bwMode="auto">
          <a:xfrm>
            <a:off x="3319101" y="3226964"/>
            <a:ext cx="434885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zh-CN" altLang="zh-CN" sz="1500" b="1" dirty="0">
                <a:solidFill>
                  <a:srgbClr val="0F5F6E"/>
                </a:solidFill>
                <a:latin typeface="微软雅黑" pitchFamily="34" charset="-122"/>
                <a:ea typeface="微软雅黑" pitchFamily="34" charset="-122"/>
              </a:rPr>
              <a:t>高龙</a:t>
            </a:r>
            <a:r>
              <a:rPr lang="en-US" altLang="zh-CN" sz="1500" b="1" dirty="0">
                <a:solidFill>
                  <a:srgbClr val="0F5F6E"/>
                </a:solidFill>
                <a:latin typeface="微软雅黑" pitchFamily="34" charset="-122"/>
                <a:ea typeface="微软雅黑" pitchFamily="34" charset="-122"/>
              </a:rPr>
              <a:t>. </a:t>
            </a:r>
            <a:r>
              <a:rPr lang="zh-CN" altLang="zh-CN" sz="1500" b="1" dirty="0">
                <a:solidFill>
                  <a:srgbClr val="0F5F6E"/>
                </a:solidFill>
                <a:latin typeface="微软雅黑" pitchFamily="34" charset="-122"/>
                <a:ea typeface="微软雅黑" pitchFamily="34" charset="-122"/>
              </a:rPr>
              <a:t>搜索引擎中通用爬虫系统的研究与设计</a:t>
            </a:r>
            <a:endParaRPr lang="en-US" sz="1500" b="1" dirty="0">
              <a:solidFill>
                <a:srgbClr val="0F5F6E"/>
              </a:solidFill>
              <a:latin typeface="微软雅黑" pitchFamily="34" charset="-122"/>
              <a:ea typeface="微软雅黑" pitchFamily="34" charset="-122"/>
            </a:endParaRPr>
          </a:p>
        </p:txBody>
      </p:sp>
      <p:sp>
        <p:nvSpPr>
          <p:cNvPr id="26" name="等腰三角形 8"/>
          <p:cNvSpPr>
            <a:spLocks noChangeArrowheads="1"/>
          </p:cNvSpPr>
          <p:nvPr/>
        </p:nvSpPr>
        <p:spPr bwMode="auto">
          <a:xfrm rot="16200000" flipH="1">
            <a:off x="2873365" y="4282580"/>
            <a:ext cx="268287" cy="231775"/>
          </a:xfrm>
          <a:prstGeom prst="triangle">
            <a:avLst>
              <a:gd name="adj" fmla="val 50000"/>
            </a:avLst>
          </a:prstGeom>
          <a:solidFill>
            <a:schemeClr val="bg1"/>
          </a:solidFill>
          <a:ln w="15875">
            <a:gradFill flip="none" rotWithShape="1">
              <a:gsLst>
                <a:gs pos="0">
                  <a:schemeClr val="bg1"/>
                </a:gs>
                <a:gs pos="100000">
                  <a:schemeClr val="bg1">
                    <a:lumMod val="85000"/>
                  </a:schemeClr>
                </a:gs>
              </a:gsLst>
              <a:lin ang="2700000" scaled="1"/>
              <a:tileRect/>
            </a:gradFill>
          </a:ln>
          <a:effectLst>
            <a:outerShdw blurRad="38100" dist="25400" dir="2700000" algn="tl" rotWithShape="0">
              <a:prstClr val="black">
                <a:alpha val="32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fontAlgn="auto">
              <a:spcBef>
                <a:spcPts val="0"/>
              </a:spcBef>
              <a:spcAft>
                <a:spcPts val="0"/>
              </a:spcAft>
            </a:pPr>
            <a:endParaRPr lang="zh-CN" altLang="zh-CN">
              <a:solidFill>
                <a:prstClr val="white"/>
              </a:solidFill>
              <a:latin typeface="+mn-lt"/>
              <a:ea typeface="+mn-ea"/>
              <a:sym typeface="微软雅黑" panose="020B0503020204020204" pitchFamily="34" charset="-122"/>
            </a:endParaRPr>
          </a:p>
        </p:txBody>
      </p:sp>
      <p:grpSp>
        <p:nvGrpSpPr>
          <p:cNvPr id="27" name="组合 14"/>
          <p:cNvGrpSpPr/>
          <p:nvPr/>
        </p:nvGrpSpPr>
        <p:grpSpPr>
          <a:xfrm>
            <a:off x="3227043" y="4226329"/>
            <a:ext cx="4844143" cy="344275"/>
            <a:chOff x="4304043" y="1286668"/>
            <a:chExt cx="3837944" cy="2757793"/>
          </a:xfrm>
          <a:effectLst>
            <a:outerShdw blurRad="381000" dist="254000" dir="8100000" algn="tr" rotWithShape="0">
              <a:prstClr val="black">
                <a:alpha val="40000"/>
              </a:prstClr>
            </a:outerShdw>
          </a:effectLst>
        </p:grpSpPr>
        <p:sp>
          <p:nvSpPr>
            <p:cNvPr id="28" name="圆角矩形 27"/>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TextBox 7"/>
          <p:cNvSpPr txBox="1">
            <a:spLocks noChangeArrowheads="1"/>
          </p:cNvSpPr>
          <p:nvPr/>
        </p:nvSpPr>
        <p:spPr bwMode="auto">
          <a:xfrm>
            <a:off x="3287485" y="4270566"/>
            <a:ext cx="4723262"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zh-CN" altLang="zh-CN" sz="1500" b="1" dirty="0">
                <a:solidFill>
                  <a:srgbClr val="0F5F6E"/>
                </a:solidFill>
                <a:latin typeface="微软雅黑" pitchFamily="34" charset="-122"/>
                <a:ea typeface="微软雅黑" pitchFamily="34" charset="-122"/>
              </a:rPr>
              <a:t>王涛</a:t>
            </a:r>
            <a:r>
              <a:rPr lang="en-US" altLang="zh-CN" sz="1500" b="1" dirty="0">
                <a:solidFill>
                  <a:srgbClr val="0F5F6E"/>
                </a:solidFill>
                <a:latin typeface="微软雅黑" pitchFamily="34" charset="-122"/>
                <a:ea typeface="微软雅黑" pitchFamily="34" charset="-122"/>
              </a:rPr>
              <a:t>. </a:t>
            </a:r>
            <a:r>
              <a:rPr lang="zh-CN" altLang="zh-CN" sz="1500" b="1" dirty="0">
                <a:solidFill>
                  <a:srgbClr val="0F5F6E"/>
                </a:solidFill>
                <a:latin typeface="微软雅黑" pitchFamily="34" charset="-122"/>
                <a:ea typeface="微软雅黑" pitchFamily="34" charset="-122"/>
              </a:rPr>
              <a:t>基于</a:t>
            </a:r>
            <a:r>
              <a:rPr lang="en-US" altLang="zh-CN" sz="1500" b="1" dirty="0">
                <a:solidFill>
                  <a:srgbClr val="0F5F6E"/>
                </a:solidFill>
                <a:latin typeface="微软雅黑" pitchFamily="34" charset="-122"/>
                <a:ea typeface="微软雅黑" pitchFamily="34" charset="-122"/>
              </a:rPr>
              <a:t>HTML</a:t>
            </a:r>
            <a:r>
              <a:rPr lang="zh-CN" altLang="zh-CN" sz="1500" b="1" dirty="0">
                <a:solidFill>
                  <a:srgbClr val="0F5F6E"/>
                </a:solidFill>
                <a:latin typeface="微软雅黑" pitchFamily="34" charset="-122"/>
                <a:ea typeface="微软雅黑" pitchFamily="34" charset="-122"/>
              </a:rPr>
              <a:t>标记的主题爬行器的设计与实现</a:t>
            </a:r>
            <a:endParaRPr lang="en-US" sz="1500" b="1" dirty="0">
              <a:solidFill>
                <a:srgbClr val="0F5F6E"/>
              </a:solidFill>
              <a:latin typeface="微软雅黑" pitchFamily="34" charset="-122"/>
              <a:ea typeface="微软雅黑" pitchFamily="34" charset="-122"/>
            </a:endParaRPr>
          </a:p>
        </p:txBody>
      </p:sp>
    </p:spTree>
    <p:extLst>
      <p:ext uri="{BB962C8B-B14F-4D97-AF65-F5344CB8AC3E}">
        <p14:creationId xmlns:p14="http://schemas.microsoft.com/office/powerpoint/2010/main" val="849084411"/>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300"/>
                                        <p:tgtEl>
                                          <p:spTgt spid="5"/>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300"/>
                                        <p:tgtEl>
                                          <p:spTgt spid="6"/>
                                        </p:tgtEl>
                                      </p:cBhvr>
                                    </p:animEffect>
                                  </p:childTnLst>
                                </p:cTn>
                              </p:par>
                            </p:childTnLst>
                          </p:cTn>
                        </p:par>
                        <p:par>
                          <p:cTn id="12" fill="hold">
                            <p:stCondLst>
                              <p:cond delay="1300"/>
                            </p:stCondLst>
                            <p:childTnLst>
                              <p:par>
                                <p:cTn id="13" presetID="1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p:tgtEl>
                                          <p:spTgt spid="7"/>
                                        </p:tgtEl>
                                        <p:attrNameLst>
                                          <p:attrName>ppt_x</p:attrName>
                                        </p:attrNameLst>
                                      </p:cBhvr>
                                      <p:tavLst>
                                        <p:tav tm="0">
                                          <p:val>
                                            <p:strVal val="#ppt_x-#ppt_w*1.125000"/>
                                          </p:val>
                                        </p:tav>
                                        <p:tav tm="100000">
                                          <p:val>
                                            <p:strVal val="#ppt_x"/>
                                          </p:val>
                                        </p:tav>
                                      </p:tavLst>
                                    </p:anim>
                                    <p:animEffect transition="in" filter="wipe(right)">
                                      <p:cBhvr>
                                        <p:cTn id="16" dur="500"/>
                                        <p:tgtEl>
                                          <p:spTgt spid="7"/>
                                        </p:tgtEl>
                                      </p:cBhvr>
                                    </p:animEffect>
                                  </p:childTnLst>
                                </p:cTn>
                              </p:par>
                            </p:childTnLst>
                          </p:cTn>
                        </p:par>
                        <p:par>
                          <p:cTn id="17" fill="hold">
                            <p:stCondLst>
                              <p:cond delay="1800"/>
                            </p:stCondLst>
                            <p:childTnLst>
                              <p:par>
                                <p:cTn id="18" presetID="42"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par>
                          <p:cTn id="23" fill="hold">
                            <p:stCondLst>
                              <p:cond delay="2800"/>
                            </p:stCondLst>
                            <p:childTnLst>
                              <p:par>
                                <p:cTn id="24" presetID="22" presetClass="entr" presetSubtype="2"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right)">
                                      <p:cBhvr>
                                        <p:cTn id="26" dur="500"/>
                                        <p:tgtEl>
                                          <p:spTgt spid="8"/>
                                        </p:tgtEl>
                                      </p:cBhvr>
                                    </p:animEffect>
                                  </p:childTnLst>
                                </p:cTn>
                              </p:par>
                              <p:par>
                                <p:cTn id="27" presetID="22" presetClass="entr" presetSubtype="8"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500"/>
                                        <p:tgtEl>
                                          <p:spTgt spid="9"/>
                                        </p:tgtEl>
                                      </p:cBhvr>
                                    </p:animEffect>
                                  </p:childTnLst>
                                </p:cTn>
                              </p:par>
                            </p:childTnLst>
                          </p:cTn>
                        </p:par>
                        <p:par>
                          <p:cTn id="30" fill="hold">
                            <p:stCondLst>
                              <p:cond delay="3300"/>
                            </p:stCondLst>
                            <p:childTnLst>
                              <p:par>
                                <p:cTn id="31" presetID="22" presetClass="entr" presetSubtype="8" fill="hold" grpId="0"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left)">
                                      <p:cBhvr>
                                        <p:cTn id="33" dur="500"/>
                                        <p:tgtEl>
                                          <p:spTgt spid="12"/>
                                        </p:tgtEl>
                                      </p:cBhvr>
                                    </p:animEffect>
                                  </p:childTnLst>
                                </p:cTn>
                              </p:par>
                            </p:childTnLst>
                          </p:cTn>
                        </p:par>
                        <p:par>
                          <p:cTn id="34" fill="hold">
                            <p:stCondLst>
                              <p:cond delay="3800"/>
                            </p:stCondLst>
                            <p:childTnLst>
                              <p:par>
                                <p:cTn id="35" presetID="22" presetClass="entr" presetSubtype="2"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right)">
                                      <p:cBhvr>
                                        <p:cTn id="37" dur="500"/>
                                        <p:tgtEl>
                                          <p:spTgt spid="14"/>
                                        </p:tgtEl>
                                      </p:cBhvr>
                                    </p:animEffect>
                                  </p:childTnLst>
                                </p:cTn>
                              </p:par>
                              <p:par>
                                <p:cTn id="38" presetID="22" presetClass="entr" presetSubtype="8"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left)">
                                      <p:cBhvr>
                                        <p:cTn id="40" dur="500"/>
                                        <p:tgtEl>
                                          <p:spTgt spid="15"/>
                                        </p:tgtEl>
                                      </p:cBhvr>
                                    </p:animEffect>
                                  </p:childTnLst>
                                </p:cTn>
                              </p:par>
                            </p:childTnLst>
                          </p:cTn>
                        </p:par>
                        <p:par>
                          <p:cTn id="41" fill="hold">
                            <p:stCondLst>
                              <p:cond delay="4300"/>
                            </p:stCondLst>
                            <p:childTnLst>
                              <p:par>
                                <p:cTn id="42" presetID="22" presetClass="entr" presetSubtype="8" fill="hold" grpId="0"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wipe(left)">
                                      <p:cBhvr>
                                        <p:cTn id="44" dur="500"/>
                                        <p:tgtEl>
                                          <p:spTgt spid="18"/>
                                        </p:tgtEl>
                                      </p:cBhvr>
                                    </p:animEffect>
                                  </p:childTnLst>
                                </p:cTn>
                              </p:par>
                            </p:childTnLst>
                          </p:cTn>
                        </p:par>
                        <p:par>
                          <p:cTn id="45" fill="hold">
                            <p:stCondLst>
                              <p:cond delay="4800"/>
                            </p:stCondLst>
                            <p:childTnLst>
                              <p:par>
                                <p:cTn id="46" presetID="22" presetClass="entr" presetSubtype="2"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wipe(right)">
                                      <p:cBhvr>
                                        <p:cTn id="48" dur="500"/>
                                        <p:tgtEl>
                                          <p:spTgt spid="20"/>
                                        </p:tgtEl>
                                      </p:cBhvr>
                                    </p:animEffect>
                                  </p:childTnLst>
                                </p:cTn>
                              </p:par>
                              <p:par>
                                <p:cTn id="49" presetID="22" presetClass="entr" presetSubtype="8"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wipe(left)">
                                      <p:cBhvr>
                                        <p:cTn id="51" dur="500"/>
                                        <p:tgtEl>
                                          <p:spTgt spid="21"/>
                                        </p:tgtEl>
                                      </p:cBhvr>
                                    </p:animEffect>
                                  </p:childTnLst>
                                </p:cTn>
                              </p:par>
                            </p:childTnLst>
                          </p:cTn>
                        </p:par>
                        <p:par>
                          <p:cTn id="52" fill="hold">
                            <p:stCondLst>
                              <p:cond delay="5300"/>
                            </p:stCondLst>
                            <p:childTnLst>
                              <p:par>
                                <p:cTn id="53" presetID="22" presetClass="entr" presetSubtype="8" fill="hold" grpId="0"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par>
                          <p:cTn id="56" fill="hold">
                            <p:stCondLst>
                              <p:cond delay="5800"/>
                            </p:stCondLst>
                            <p:childTnLst>
                              <p:par>
                                <p:cTn id="57" presetID="22" presetClass="entr" presetSubtype="2" fill="hold" grpId="0" nodeType="after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wipe(right)">
                                      <p:cBhvr>
                                        <p:cTn id="59" dur="500"/>
                                        <p:tgtEl>
                                          <p:spTgt spid="26"/>
                                        </p:tgtEl>
                                      </p:cBhvr>
                                    </p:animEffect>
                                  </p:childTnLst>
                                </p:cTn>
                              </p:par>
                              <p:par>
                                <p:cTn id="60" presetID="22" presetClass="entr" presetSubtype="8" fill="hold"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left)">
                                      <p:cBhvr>
                                        <p:cTn id="62" dur="500"/>
                                        <p:tgtEl>
                                          <p:spTgt spid="27"/>
                                        </p:tgtEl>
                                      </p:cBhvr>
                                    </p:animEffect>
                                  </p:childTnLst>
                                </p:cTn>
                              </p:par>
                            </p:childTnLst>
                          </p:cTn>
                        </p:par>
                        <p:par>
                          <p:cTn id="63" fill="hold">
                            <p:stCondLst>
                              <p:cond delay="6300"/>
                            </p:stCondLst>
                            <p:childTnLst>
                              <p:par>
                                <p:cTn id="64" presetID="22" presetClass="entr" presetSubtype="8" fill="hold" grpId="0" nodeType="after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wipe(left)">
                                      <p:cBhvr>
                                        <p:cTn id="6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12" grpId="0" autoUpdateAnimBg="0"/>
      <p:bldP spid="14" grpId="0" animBg="1"/>
      <p:bldP spid="18" grpId="0" autoUpdateAnimBg="0"/>
      <p:bldP spid="20" grpId="0" animBg="1"/>
      <p:bldP spid="24" grpId="0" autoUpdateAnimBg="0"/>
      <p:bldP spid="26" grpId="0" animBg="1"/>
      <p:bldP spid="30"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515258" y="624114"/>
            <a:ext cx="8113486" cy="0"/>
          </a:xfrm>
          <a:prstGeom prst="line">
            <a:avLst/>
          </a:prstGeom>
          <a:ln w="12700">
            <a:solidFill>
              <a:srgbClr val="F5F5F5"/>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1" y="242193"/>
            <a:ext cx="274777" cy="274777"/>
          </a:xfrm>
          <a:prstGeom prst="ellipse">
            <a:avLst/>
          </a:prstGeom>
          <a:solidFill>
            <a:srgbClr val="F5F5F5"/>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sp>
        <p:nvSpPr>
          <p:cNvPr id="26" name="TextBox 25"/>
          <p:cNvSpPr txBox="1"/>
          <p:nvPr/>
        </p:nvSpPr>
        <p:spPr>
          <a:xfrm>
            <a:off x="862411" y="206751"/>
            <a:ext cx="1659425" cy="400108"/>
          </a:xfrm>
          <a:prstGeom prst="rect">
            <a:avLst/>
          </a:prstGeom>
          <a:noFill/>
        </p:spPr>
        <p:txBody>
          <a:bodyPr wrap="none" lIns="91438" tIns="45719" rIns="91438" bIns="45719" rtlCol="0">
            <a:spAutoFit/>
          </a:bodyPr>
          <a:lstStyle/>
          <a:p>
            <a:r>
              <a:rPr lang="en-US" altLang="zh-CN" sz="2000" dirty="0" smtClean="0">
                <a:solidFill>
                  <a:srgbClr val="F5F5F5"/>
                </a:solidFill>
                <a:latin typeface="方正兰亭细黑_GBK" pitchFamily="2" charset="-122"/>
                <a:ea typeface="方正兰亭细黑_GBK" pitchFamily="2" charset="-122"/>
              </a:rPr>
              <a:t>3.</a:t>
            </a:r>
            <a:r>
              <a:rPr lang="zh-CN" altLang="en-US" sz="2000" dirty="0" smtClean="0">
                <a:solidFill>
                  <a:srgbClr val="F5F5F5"/>
                </a:solidFill>
                <a:latin typeface="方正兰亭细黑_GBK" pitchFamily="2" charset="-122"/>
                <a:ea typeface="方正兰亭细黑_GBK" pitchFamily="2" charset="-122"/>
              </a:rPr>
              <a:t>研究的意义</a:t>
            </a:r>
            <a:endParaRPr lang="zh-CN" altLang="en-US" sz="2000" dirty="0">
              <a:solidFill>
                <a:srgbClr val="F5F5F5"/>
              </a:solidFill>
              <a:latin typeface="方正兰亭细黑_GBK" pitchFamily="2" charset="-122"/>
              <a:ea typeface="方正兰亭细黑_GBK" pitchFamily="2" charset="-122"/>
            </a:endParaRPr>
          </a:p>
        </p:txBody>
      </p:sp>
      <p:sp>
        <p:nvSpPr>
          <p:cNvPr id="64" name="TextBox 63"/>
          <p:cNvSpPr txBox="1"/>
          <p:nvPr/>
        </p:nvSpPr>
        <p:spPr>
          <a:xfrm>
            <a:off x="1779334" y="1048962"/>
            <a:ext cx="1233030" cy="1200329"/>
          </a:xfrm>
          <a:prstGeom prst="rect">
            <a:avLst/>
          </a:prstGeom>
          <a:noFill/>
        </p:spPr>
        <p:txBody>
          <a:bodyPr wrap="none" lIns="91438" tIns="45719" rIns="91438" bIns="45719" rtlCol="0">
            <a:spAutoFit/>
          </a:bodyPr>
          <a:lstStyle/>
          <a:p>
            <a:r>
              <a:rPr lang="en-US" altLang="zh-CN" sz="7200" dirty="0">
                <a:solidFill>
                  <a:srgbClr val="EAE64C"/>
                </a:solidFill>
                <a:latin typeface="Kozuka Gothic Pro R" pitchFamily="34" charset="-128"/>
                <a:ea typeface="Kozuka Gothic Pro R" pitchFamily="34" charset="-128"/>
              </a:rPr>
              <a:t>T</a:t>
            </a:r>
            <a:r>
              <a:rPr lang="en-US" altLang="zh-CN" sz="2400" dirty="0">
                <a:solidFill>
                  <a:srgbClr val="EAE64C"/>
                </a:solidFill>
                <a:latin typeface="Kozuka Gothic Pro R" pitchFamily="34" charset="-128"/>
                <a:ea typeface="Kozuka Gothic Pro R" pitchFamily="34" charset="-128"/>
              </a:rPr>
              <a:t>ITLE</a:t>
            </a:r>
            <a:endParaRPr lang="zh-CN" altLang="en-US" sz="2400" dirty="0">
              <a:solidFill>
                <a:srgbClr val="EAE64C"/>
              </a:solidFill>
              <a:latin typeface="Kozuka Gothic Pro R" pitchFamily="34" charset="-128"/>
              <a:ea typeface="Kozuka Gothic Pro R" pitchFamily="34" charset="-128"/>
            </a:endParaRPr>
          </a:p>
        </p:txBody>
      </p:sp>
      <p:sp>
        <p:nvSpPr>
          <p:cNvPr id="65" name="TextBox 64"/>
          <p:cNvSpPr txBox="1"/>
          <p:nvPr/>
        </p:nvSpPr>
        <p:spPr>
          <a:xfrm>
            <a:off x="2610317" y="2283194"/>
            <a:ext cx="1233030" cy="1200329"/>
          </a:xfrm>
          <a:prstGeom prst="rect">
            <a:avLst/>
          </a:prstGeom>
          <a:noFill/>
        </p:spPr>
        <p:txBody>
          <a:bodyPr wrap="none" lIns="91438" tIns="45719" rIns="91438" bIns="45719" rtlCol="0">
            <a:spAutoFit/>
          </a:bodyPr>
          <a:lstStyle/>
          <a:p>
            <a:r>
              <a:rPr lang="en-US" altLang="zh-CN" sz="7200" dirty="0">
                <a:solidFill>
                  <a:srgbClr val="EAE64C"/>
                </a:solidFill>
                <a:latin typeface="Kozuka Gothic Pro R" pitchFamily="34" charset="-128"/>
                <a:ea typeface="Kozuka Gothic Pro R" pitchFamily="34" charset="-128"/>
              </a:rPr>
              <a:t>T</a:t>
            </a:r>
            <a:r>
              <a:rPr lang="en-US" altLang="zh-CN" sz="2400" dirty="0">
                <a:solidFill>
                  <a:srgbClr val="EAE64C"/>
                </a:solidFill>
                <a:latin typeface="Kozuka Gothic Pro R" pitchFamily="34" charset="-128"/>
                <a:ea typeface="Kozuka Gothic Pro R" pitchFamily="34" charset="-128"/>
              </a:rPr>
              <a:t>ITLE</a:t>
            </a:r>
            <a:endParaRPr lang="zh-CN" altLang="en-US" sz="2400" dirty="0">
              <a:solidFill>
                <a:srgbClr val="EAE64C"/>
              </a:solidFill>
              <a:latin typeface="Kozuka Gothic Pro R" pitchFamily="34" charset="-128"/>
              <a:ea typeface="Kozuka Gothic Pro R" pitchFamily="34" charset="-128"/>
            </a:endParaRPr>
          </a:p>
        </p:txBody>
      </p:sp>
      <p:sp>
        <p:nvSpPr>
          <p:cNvPr id="66" name="TextBox 65"/>
          <p:cNvSpPr txBox="1"/>
          <p:nvPr/>
        </p:nvSpPr>
        <p:spPr>
          <a:xfrm>
            <a:off x="3273691" y="3459575"/>
            <a:ext cx="1233030" cy="1200329"/>
          </a:xfrm>
          <a:prstGeom prst="rect">
            <a:avLst/>
          </a:prstGeom>
          <a:noFill/>
        </p:spPr>
        <p:txBody>
          <a:bodyPr wrap="none" lIns="91438" tIns="45719" rIns="91438" bIns="45719" rtlCol="0">
            <a:spAutoFit/>
          </a:bodyPr>
          <a:lstStyle/>
          <a:p>
            <a:r>
              <a:rPr lang="en-US" altLang="zh-CN" sz="7200" dirty="0">
                <a:solidFill>
                  <a:srgbClr val="EAE64C"/>
                </a:solidFill>
                <a:latin typeface="Kozuka Gothic Pro R" pitchFamily="34" charset="-128"/>
                <a:ea typeface="Kozuka Gothic Pro R" pitchFamily="34" charset="-128"/>
              </a:rPr>
              <a:t>T</a:t>
            </a:r>
            <a:r>
              <a:rPr lang="en-US" altLang="zh-CN" sz="2400" dirty="0">
                <a:solidFill>
                  <a:srgbClr val="EAE64C"/>
                </a:solidFill>
                <a:latin typeface="Kozuka Gothic Pro R" pitchFamily="34" charset="-128"/>
                <a:ea typeface="Kozuka Gothic Pro R" pitchFamily="34" charset="-128"/>
              </a:rPr>
              <a:t>ITLE</a:t>
            </a:r>
            <a:endParaRPr lang="zh-CN" altLang="en-US" sz="2400" dirty="0">
              <a:solidFill>
                <a:srgbClr val="EAE64C"/>
              </a:solidFill>
              <a:latin typeface="Kozuka Gothic Pro R" pitchFamily="34" charset="-128"/>
              <a:ea typeface="Kozuka Gothic Pro R" pitchFamily="34" charset="-128"/>
            </a:endParaRPr>
          </a:p>
        </p:txBody>
      </p:sp>
      <p:sp>
        <p:nvSpPr>
          <p:cNvPr id="68" name="TextBox 67"/>
          <p:cNvSpPr txBox="1"/>
          <p:nvPr/>
        </p:nvSpPr>
        <p:spPr>
          <a:xfrm>
            <a:off x="2936768" y="1387515"/>
            <a:ext cx="6152601" cy="584773"/>
          </a:xfrm>
          <a:prstGeom prst="rect">
            <a:avLst/>
          </a:prstGeom>
          <a:noFill/>
        </p:spPr>
        <p:txBody>
          <a:bodyPr wrap="square" lIns="91438" tIns="45719" rIns="91438" bIns="45719" rtlCol="0">
            <a:spAutoFit/>
          </a:bodyPr>
          <a:lstStyle/>
          <a:p>
            <a:r>
              <a:rPr lang="zh-CN" altLang="zh-CN" sz="1600" b="1" dirty="0">
                <a:solidFill>
                  <a:schemeClr val="bg1"/>
                </a:solidFill>
              </a:rPr>
              <a:t>网络爬虫是一个自动提取网页的程序，它为搜索引擎从</a:t>
            </a:r>
            <a:r>
              <a:rPr lang="en-US" altLang="zh-CN" sz="1600" b="1" dirty="0">
                <a:solidFill>
                  <a:schemeClr val="bg1"/>
                </a:solidFill>
              </a:rPr>
              <a:t>web</a:t>
            </a:r>
            <a:r>
              <a:rPr lang="zh-CN" altLang="zh-CN" sz="1600" b="1" dirty="0">
                <a:solidFill>
                  <a:schemeClr val="bg1"/>
                </a:solidFill>
              </a:rPr>
              <a:t>上下载网页，是搜索引擎的重要组成。</a:t>
            </a:r>
            <a:endParaRPr lang="en-US" altLang="zh-CN" sz="1600" b="1" dirty="0">
              <a:solidFill>
                <a:schemeClr val="bg1"/>
              </a:solidFill>
              <a:latin typeface="微软雅黑" pitchFamily="34" charset="-122"/>
              <a:ea typeface="微软雅黑" pitchFamily="34" charset="-122"/>
              <a:cs typeface="方正兰亭细黑_GBK_M" pitchFamily="2" charset="2"/>
            </a:endParaRPr>
          </a:p>
        </p:txBody>
      </p:sp>
      <p:sp>
        <p:nvSpPr>
          <p:cNvPr id="69" name="TextBox 68"/>
          <p:cNvSpPr txBox="1"/>
          <p:nvPr/>
        </p:nvSpPr>
        <p:spPr>
          <a:xfrm>
            <a:off x="4506722" y="3798862"/>
            <a:ext cx="4053467" cy="584773"/>
          </a:xfrm>
          <a:prstGeom prst="rect">
            <a:avLst/>
          </a:prstGeom>
          <a:noFill/>
        </p:spPr>
        <p:txBody>
          <a:bodyPr wrap="square" lIns="91438" tIns="45719" rIns="91438" bIns="45719" rtlCol="0">
            <a:spAutoFit/>
          </a:bodyPr>
          <a:lstStyle/>
          <a:p>
            <a:r>
              <a:rPr lang="zh-CN" altLang="zh-CN" sz="1600" b="1" dirty="0">
                <a:solidFill>
                  <a:schemeClr val="bg1"/>
                </a:solidFill>
              </a:rPr>
              <a:t>搜索引擎是基于传统爬虫技术建立的，但其存在着一定的局限性</a:t>
            </a:r>
            <a:r>
              <a:rPr lang="zh-CN" altLang="en-US" sz="1600" b="1" dirty="0">
                <a:solidFill>
                  <a:schemeClr val="bg1"/>
                </a:solidFill>
              </a:rPr>
              <a:t>。</a:t>
            </a:r>
            <a:endParaRPr lang="zh-CN" altLang="zh-CN" sz="1600" b="1" dirty="0">
              <a:solidFill>
                <a:schemeClr val="bg1"/>
              </a:solidFill>
            </a:endParaRPr>
          </a:p>
        </p:txBody>
      </p:sp>
      <p:sp>
        <p:nvSpPr>
          <p:cNvPr id="71" name="TextBox 70"/>
          <p:cNvSpPr txBox="1"/>
          <p:nvPr/>
        </p:nvSpPr>
        <p:spPr>
          <a:xfrm>
            <a:off x="3766764" y="2310172"/>
            <a:ext cx="4810095" cy="1077216"/>
          </a:xfrm>
          <a:prstGeom prst="rect">
            <a:avLst/>
          </a:prstGeom>
          <a:noFill/>
        </p:spPr>
        <p:txBody>
          <a:bodyPr wrap="square" lIns="91438" tIns="45719" rIns="91438" bIns="45719" rtlCol="0">
            <a:spAutoFit/>
          </a:bodyPr>
          <a:lstStyle/>
          <a:p>
            <a:r>
              <a:rPr lang="en-US" altLang="zh-CN" sz="1400" dirty="0"/>
              <a:t> </a:t>
            </a:r>
            <a:r>
              <a:rPr lang="en-US" altLang="zh-CN" sz="1600" b="1" dirty="0">
                <a:solidFill>
                  <a:schemeClr val="bg1"/>
                </a:solidFill>
              </a:rPr>
              <a:t> </a:t>
            </a:r>
            <a:r>
              <a:rPr lang="zh-CN" altLang="zh-CN" sz="1600" b="1" dirty="0">
                <a:solidFill>
                  <a:schemeClr val="bg1"/>
                </a:solidFill>
              </a:rPr>
              <a:t>传统爬虫从一个或若干初始网页的</a:t>
            </a:r>
            <a:r>
              <a:rPr lang="en-US" altLang="zh-CN" sz="1600" b="1" dirty="0">
                <a:solidFill>
                  <a:schemeClr val="bg1"/>
                </a:solidFill>
              </a:rPr>
              <a:t>URL</a:t>
            </a:r>
            <a:r>
              <a:rPr lang="zh-CN" altLang="zh-CN" sz="1600" b="1" dirty="0">
                <a:solidFill>
                  <a:schemeClr val="bg1"/>
                </a:solidFill>
              </a:rPr>
              <a:t>开始，获得初始网页上的</a:t>
            </a:r>
            <a:r>
              <a:rPr lang="en-US" altLang="zh-CN" sz="1600" b="1" dirty="0">
                <a:solidFill>
                  <a:schemeClr val="bg1"/>
                </a:solidFill>
              </a:rPr>
              <a:t>URL</a:t>
            </a:r>
            <a:r>
              <a:rPr lang="zh-CN" altLang="zh-CN" sz="1600" b="1" dirty="0">
                <a:solidFill>
                  <a:schemeClr val="bg1"/>
                </a:solidFill>
              </a:rPr>
              <a:t>，在抓取网页的过程中，不断从当前页面上抽取新的</a:t>
            </a:r>
            <a:r>
              <a:rPr lang="en-US" altLang="zh-CN" sz="1600" b="1" dirty="0">
                <a:solidFill>
                  <a:schemeClr val="bg1"/>
                </a:solidFill>
              </a:rPr>
              <a:t>URL</a:t>
            </a:r>
            <a:r>
              <a:rPr lang="zh-CN" altLang="zh-CN" sz="1600" b="1" dirty="0">
                <a:solidFill>
                  <a:schemeClr val="bg1"/>
                </a:solidFill>
              </a:rPr>
              <a:t>放入队列，直到满足系统的一定停止条件。</a:t>
            </a:r>
            <a:endParaRPr lang="en-US" altLang="zh-CN" sz="1600" b="1" dirty="0">
              <a:solidFill>
                <a:schemeClr val="bg1"/>
              </a:solidFill>
              <a:latin typeface="微软雅黑" pitchFamily="34" charset="-122"/>
              <a:ea typeface="微软雅黑" pitchFamily="34" charset="-122"/>
              <a:cs typeface="方正兰亭细黑_GBK_M" pitchFamily="2" charset="2"/>
            </a:endParaRPr>
          </a:p>
        </p:txBody>
      </p:sp>
      <p:grpSp>
        <p:nvGrpSpPr>
          <p:cNvPr id="73" name="组合 72"/>
          <p:cNvGrpSpPr/>
          <p:nvPr/>
        </p:nvGrpSpPr>
        <p:grpSpPr>
          <a:xfrm>
            <a:off x="1350990" y="2402371"/>
            <a:ext cx="922146" cy="922146"/>
            <a:chOff x="304800" y="673100"/>
            <a:chExt cx="4000500" cy="4000500"/>
          </a:xfrm>
          <a:effectLst>
            <a:outerShdw blurRad="444500" dist="254000" dir="8100000" algn="tr" rotWithShape="0">
              <a:prstClr val="black">
                <a:alpha val="50000"/>
              </a:prstClr>
            </a:outerShdw>
          </a:effectLst>
        </p:grpSpPr>
        <p:sp>
          <p:nvSpPr>
            <p:cNvPr id="74" name="同心圆 7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5" name="椭圆 74"/>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0" name="TextBox 79"/>
          <p:cNvSpPr txBox="1"/>
          <p:nvPr/>
        </p:nvSpPr>
        <p:spPr>
          <a:xfrm>
            <a:off x="10609991" y="6382590"/>
            <a:ext cx="877159" cy="369330"/>
          </a:xfrm>
          <a:prstGeom prst="rect">
            <a:avLst/>
          </a:prstGeom>
          <a:noFill/>
        </p:spPr>
        <p:txBody>
          <a:bodyPr wrap="none" lIns="91438" tIns="45719" rIns="91438" bIns="45719" rtlCol="0">
            <a:spAutoFit/>
          </a:bodyPr>
          <a:lstStyle/>
          <a:p>
            <a:r>
              <a:rPr lang="zh-CN" altLang="en-US" dirty="0" smtClean="0"/>
              <a:t>延时符</a:t>
            </a:r>
            <a:endParaRPr lang="zh-CN" altLang="en-US" dirty="0"/>
          </a:p>
        </p:txBody>
      </p:sp>
      <p:grpSp>
        <p:nvGrpSpPr>
          <p:cNvPr id="21" name="组合 20"/>
          <p:cNvGrpSpPr/>
          <p:nvPr/>
        </p:nvGrpSpPr>
        <p:grpSpPr>
          <a:xfrm>
            <a:off x="543144" y="1096676"/>
            <a:ext cx="922146" cy="922146"/>
            <a:chOff x="304800" y="673100"/>
            <a:chExt cx="4000500" cy="4000500"/>
          </a:xfrm>
          <a:effectLst>
            <a:outerShdw blurRad="444500" dist="254000" dir="8100000" algn="tr" rotWithShape="0">
              <a:prstClr val="black">
                <a:alpha val="50000"/>
              </a:prstClr>
            </a:outerShdw>
          </a:effectLst>
        </p:grpSpPr>
        <p:sp>
          <p:nvSpPr>
            <p:cNvPr id="22" name="同心圆 2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椭圆 2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28"/>
          <p:cNvSpPr txBox="1"/>
          <p:nvPr/>
        </p:nvSpPr>
        <p:spPr>
          <a:xfrm>
            <a:off x="757143" y="1265362"/>
            <a:ext cx="473206" cy="584775"/>
          </a:xfrm>
          <a:prstGeom prst="rect">
            <a:avLst/>
          </a:prstGeom>
          <a:noFill/>
        </p:spPr>
        <p:txBody>
          <a:bodyPr wrap="none" lIns="91438" tIns="45719" rIns="91438" bIns="45719" rtlCol="0">
            <a:spAutoFit/>
          </a:bodyPr>
          <a:lstStyle/>
          <a:p>
            <a:r>
              <a:rPr lang="en-US" altLang="zh-CN" sz="3200" dirty="0">
                <a:solidFill>
                  <a:srgbClr val="0091B8"/>
                </a:solidFill>
                <a:latin typeface="微软雅黑" pitchFamily="34" charset="-122"/>
                <a:ea typeface="微软雅黑" pitchFamily="34" charset="-122"/>
              </a:rPr>
              <a:t>A</a:t>
            </a:r>
            <a:endParaRPr lang="zh-CN" altLang="en-US" sz="3200" dirty="0">
              <a:solidFill>
                <a:srgbClr val="0091B8"/>
              </a:solidFill>
              <a:latin typeface="微软雅黑" pitchFamily="34" charset="-122"/>
              <a:ea typeface="微软雅黑" pitchFamily="34" charset="-122"/>
            </a:endParaRPr>
          </a:p>
        </p:txBody>
      </p:sp>
      <p:sp>
        <p:nvSpPr>
          <p:cNvPr id="30" name="TextBox 29"/>
          <p:cNvSpPr txBox="1"/>
          <p:nvPr/>
        </p:nvSpPr>
        <p:spPr>
          <a:xfrm>
            <a:off x="1585128" y="2565368"/>
            <a:ext cx="442750" cy="584775"/>
          </a:xfrm>
          <a:prstGeom prst="rect">
            <a:avLst/>
          </a:prstGeom>
          <a:noFill/>
        </p:spPr>
        <p:txBody>
          <a:bodyPr wrap="none" lIns="91438" tIns="45719" rIns="91438" bIns="45719" rtlCol="0">
            <a:spAutoFit/>
          </a:bodyPr>
          <a:lstStyle/>
          <a:p>
            <a:r>
              <a:rPr lang="en-US" altLang="zh-CN" sz="3200" dirty="0">
                <a:solidFill>
                  <a:srgbClr val="0091B8"/>
                </a:solidFill>
                <a:latin typeface="微软雅黑" pitchFamily="34" charset="-122"/>
                <a:ea typeface="微软雅黑" pitchFamily="34" charset="-122"/>
              </a:rPr>
              <a:t>B</a:t>
            </a:r>
            <a:endParaRPr lang="zh-CN" altLang="en-US" sz="3200" dirty="0">
              <a:solidFill>
                <a:srgbClr val="0091B8"/>
              </a:solidFill>
              <a:latin typeface="微软雅黑" pitchFamily="34" charset="-122"/>
              <a:ea typeface="微软雅黑" pitchFamily="34" charset="-122"/>
            </a:endParaRPr>
          </a:p>
        </p:txBody>
      </p:sp>
      <p:grpSp>
        <p:nvGrpSpPr>
          <p:cNvPr id="27" name="组合 26"/>
          <p:cNvGrpSpPr/>
          <p:nvPr/>
        </p:nvGrpSpPr>
        <p:grpSpPr>
          <a:xfrm>
            <a:off x="2034050" y="3541156"/>
            <a:ext cx="922146" cy="922146"/>
            <a:chOff x="304800" y="673100"/>
            <a:chExt cx="4000500" cy="4000500"/>
          </a:xfrm>
          <a:effectLst>
            <a:outerShdw blurRad="444500" dist="2540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椭圆 3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TextBox 30"/>
          <p:cNvSpPr txBox="1"/>
          <p:nvPr/>
        </p:nvSpPr>
        <p:spPr>
          <a:xfrm>
            <a:off x="2230885" y="3709841"/>
            <a:ext cx="458780" cy="584775"/>
          </a:xfrm>
          <a:prstGeom prst="rect">
            <a:avLst/>
          </a:prstGeom>
          <a:noFill/>
        </p:spPr>
        <p:txBody>
          <a:bodyPr wrap="none" lIns="91438" tIns="45719" rIns="91438" bIns="45719" rtlCol="0">
            <a:spAutoFit/>
          </a:bodyPr>
          <a:lstStyle/>
          <a:p>
            <a:r>
              <a:rPr lang="en-US" altLang="zh-CN" sz="3200" dirty="0">
                <a:solidFill>
                  <a:srgbClr val="0091B8"/>
                </a:solidFill>
                <a:latin typeface="微软雅黑" pitchFamily="34" charset="-122"/>
                <a:ea typeface="微软雅黑" pitchFamily="34" charset="-122"/>
              </a:rPr>
              <a:t>C</a:t>
            </a:r>
            <a:endParaRPr lang="zh-CN" altLang="en-US" sz="3200" dirty="0">
              <a:solidFill>
                <a:srgbClr val="0091B8"/>
              </a:solidFill>
              <a:latin typeface="微软雅黑" pitchFamily="34" charset="-122"/>
              <a:ea typeface="微软雅黑" pitchFamily="34" charset="-122"/>
            </a:endParaRPr>
          </a:p>
        </p:txBody>
      </p:sp>
    </p:spTree>
    <p:custDataLst>
      <p:tags r:id="rId1"/>
    </p:custDataLst>
    <p:extLst>
      <p:ext uri="{BB962C8B-B14F-4D97-AF65-F5344CB8AC3E}">
        <p14:creationId xmlns:p14="http://schemas.microsoft.com/office/powerpoint/2010/main" val="4290279664"/>
      </p:ext>
    </p:extLst>
  </p:cSld>
  <p:clrMapOvr>
    <a:masterClrMapping/>
  </p:clrMapOvr>
  <p:transition spd="slow" advClick="0" advTm="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childTnLst>
                              </p:cTn>
                            </p:par>
                            <p:par>
                              <p:cTn id="17" fill="hold">
                                <p:stCondLst>
                                  <p:cond delay="1100"/>
                                </p:stCondLst>
                                <p:childTnLst>
                                  <p:par>
                                    <p:cTn id="18" presetID="2" presetClass="entr" presetSubtype="1" fill="hold" nodeType="afterEffect" p14:presetBounceEnd="66667">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14:bounceEnd="66667">
                                          <p:cBhvr additive="base">
                                            <p:cTn id="20" dur="500" fill="hold"/>
                                            <p:tgtEl>
                                              <p:spTgt spid="21"/>
                                            </p:tgtEl>
                                            <p:attrNameLst>
                                              <p:attrName>ppt_x</p:attrName>
                                            </p:attrNameLst>
                                          </p:cBhvr>
                                          <p:tavLst>
                                            <p:tav tm="0">
                                              <p:val>
                                                <p:strVal val="#ppt_x"/>
                                              </p:val>
                                            </p:tav>
                                            <p:tav tm="100000">
                                              <p:val>
                                                <p:strVal val="#ppt_x"/>
                                              </p:val>
                                            </p:tav>
                                          </p:tavLst>
                                        </p:anim>
                                        <p:anim calcmode="lin" valueType="num" p14:bounceEnd="66667">
                                          <p:cBhvr additive="base">
                                            <p:cTn id="21" dur="500" fill="hold"/>
                                            <p:tgtEl>
                                              <p:spTgt spid="21"/>
                                            </p:tgtEl>
                                            <p:attrNameLst>
                                              <p:attrName>ppt_y</p:attrName>
                                            </p:attrNameLst>
                                          </p:cBhvr>
                                          <p:tavLst>
                                            <p:tav tm="0">
                                              <p:val>
                                                <p:strVal val="0-#ppt_h/2"/>
                                              </p:val>
                                            </p:tav>
                                            <p:tav tm="100000">
                                              <p:val>
                                                <p:strVal val="#ppt_y"/>
                                              </p:val>
                                            </p:tav>
                                          </p:tavLst>
                                        </p:anim>
                                      </p:childTnLst>
                                    </p:cTn>
                                  </p:par>
                                </p:childTnLst>
                              </p:cTn>
                            </p:par>
                            <p:par>
                              <p:cTn id="22" fill="hold">
                                <p:stCondLst>
                                  <p:cond delay="1600"/>
                                </p:stCondLst>
                                <p:childTnLst>
                                  <p:par>
                                    <p:cTn id="23" presetID="53" presetClass="entr" presetSubtype="16" fill="hold" grpId="0" nodeType="after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p:cTn id="25" dur="500" fill="hold"/>
                                            <p:tgtEl>
                                              <p:spTgt spid="29"/>
                                            </p:tgtEl>
                                            <p:attrNameLst>
                                              <p:attrName>ppt_w</p:attrName>
                                            </p:attrNameLst>
                                          </p:cBhvr>
                                          <p:tavLst>
                                            <p:tav tm="0">
                                              <p:val>
                                                <p:fltVal val="0"/>
                                              </p:val>
                                            </p:tav>
                                            <p:tav tm="100000">
                                              <p:val>
                                                <p:strVal val="#ppt_w"/>
                                              </p:val>
                                            </p:tav>
                                          </p:tavLst>
                                        </p:anim>
                                        <p:anim calcmode="lin" valueType="num">
                                          <p:cBhvr>
                                            <p:cTn id="26" dur="500" fill="hold"/>
                                            <p:tgtEl>
                                              <p:spTgt spid="29"/>
                                            </p:tgtEl>
                                            <p:attrNameLst>
                                              <p:attrName>ppt_h</p:attrName>
                                            </p:attrNameLst>
                                          </p:cBhvr>
                                          <p:tavLst>
                                            <p:tav tm="0">
                                              <p:val>
                                                <p:fltVal val="0"/>
                                              </p:val>
                                            </p:tav>
                                            <p:tav tm="100000">
                                              <p:val>
                                                <p:strVal val="#ppt_h"/>
                                              </p:val>
                                            </p:tav>
                                          </p:tavLst>
                                        </p:anim>
                                        <p:animEffect transition="in" filter="fade">
                                          <p:cBhvr>
                                            <p:cTn id="27" dur="500"/>
                                            <p:tgtEl>
                                              <p:spTgt spid="29"/>
                                            </p:tgtEl>
                                          </p:cBhvr>
                                        </p:animEffect>
                                      </p:childTnLst>
                                    </p:cTn>
                                  </p:par>
                                </p:childTnLst>
                              </p:cTn>
                            </p:par>
                            <p:par>
                              <p:cTn id="28" fill="hold">
                                <p:stCondLst>
                                  <p:cond delay="2100"/>
                                </p:stCondLst>
                                <p:childTnLst>
                                  <p:par>
                                    <p:cTn id="29" presetID="12" presetClass="entr" presetSubtype="8" fill="hold" grpId="0" nodeType="afterEffect">
                                      <p:stCondLst>
                                        <p:cond delay="0"/>
                                      </p:stCondLst>
                                      <p:childTnLst>
                                        <p:set>
                                          <p:cBhvr>
                                            <p:cTn id="30" dur="1" fill="hold">
                                              <p:stCondLst>
                                                <p:cond delay="0"/>
                                              </p:stCondLst>
                                            </p:cTn>
                                            <p:tgtEl>
                                              <p:spTgt spid="64"/>
                                            </p:tgtEl>
                                            <p:attrNameLst>
                                              <p:attrName>style.visibility</p:attrName>
                                            </p:attrNameLst>
                                          </p:cBhvr>
                                          <p:to>
                                            <p:strVal val="visible"/>
                                          </p:to>
                                        </p:set>
                                        <p:anim calcmode="lin" valueType="num">
                                          <p:cBhvr additive="base">
                                            <p:cTn id="31" dur="500"/>
                                            <p:tgtEl>
                                              <p:spTgt spid="64"/>
                                            </p:tgtEl>
                                            <p:attrNameLst>
                                              <p:attrName>ppt_x</p:attrName>
                                            </p:attrNameLst>
                                          </p:cBhvr>
                                          <p:tavLst>
                                            <p:tav tm="0">
                                              <p:val>
                                                <p:strVal val="#ppt_x-#ppt_w*1.125000"/>
                                              </p:val>
                                            </p:tav>
                                            <p:tav tm="100000">
                                              <p:val>
                                                <p:strVal val="#ppt_x"/>
                                              </p:val>
                                            </p:tav>
                                          </p:tavLst>
                                        </p:anim>
                                        <p:animEffect transition="in" filter="wipe(right)">
                                          <p:cBhvr>
                                            <p:cTn id="32" dur="500"/>
                                            <p:tgtEl>
                                              <p:spTgt spid="64"/>
                                            </p:tgtEl>
                                          </p:cBhvr>
                                        </p:animEffect>
                                      </p:childTnLst>
                                    </p:cTn>
                                  </p:par>
                                  <p:par>
                                    <p:cTn id="33" presetID="12" presetClass="entr" presetSubtype="8" fill="hold" grpId="0" nodeType="withEffect">
                                      <p:stCondLst>
                                        <p:cond delay="0"/>
                                      </p:stCondLst>
                                      <p:childTnLst>
                                        <p:set>
                                          <p:cBhvr>
                                            <p:cTn id="34" dur="1" fill="hold">
                                              <p:stCondLst>
                                                <p:cond delay="0"/>
                                              </p:stCondLst>
                                            </p:cTn>
                                            <p:tgtEl>
                                              <p:spTgt spid="68"/>
                                            </p:tgtEl>
                                            <p:attrNameLst>
                                              <p:attrName>style.visibility</p:attrName>
                                            </p:attrNameLst>
                                          </p:cBhvr>
                                          <p:to>
                                            <p:strVal val="visible"/>
                                          </p:to>
                                        </p:set>
                                        <p:anim calcmode="lin" valueType="num">
                                          <p:cBhvr additive="base">
                                            <p:cTn id="35" dur="500"/>
                                            <p:tgtEl>
                                              <p:spTgt spid="68"/>
                                            </p:tgtEl>
                                            <p:attrNameLst>
                                              <p:attrName>ppt_x</p:attrName>
                                            </p:attrNameLst>
                                          </p:cBhvr>
                                          <p:tavLst>
                                            <p:tav tm="0">
                                              <p:val>
                                                <p:strVal val="#ppt_x-#ppt_w*1.125000"/>
                                              </p:val>
                                            </p:tav>
                                            <p:tav tm="100000">
                                              <p:val>
                                                <p:strVal val="#ppt_x"/>
                                              </p:val>
                                            </p:tav>
                                          </p:tavLst>
                                        </p:anim>
                                        <p:animEffect transition="in" filter="wipe(right)">
                                          <p:cBhvr>
                                            <p:cTn id="36" dur="500"/>
                                            <p:tgtEl>
                                              <p:spTgt spid="68"/>
                                            </p:tgtEl>
                                          </p:cBhvr>
                                        </p:animEffect>
                                      </p:childTnLst>
                                    </p:cTn>
                                  </p:par>
                                </p:childTnLst>
                              </p:cTn>
                            </p:par>
                            <p:par>
                              <p:cTn id="37" fill="hold">
                                <p:stCondLst>
                                  <p:cond delay="2600"/>
                                </p:stCondLst>
                                <p:childTnLst>
                                  <p:par>
                                    <p:cTn id="38" presetID="2" presetClass="entr" presetSubtype="1" fill="hold" nodeType="afterEffect" p14:presetBounceEnd="66667">
                                      <p:stCondLst>
                                        <p:cond delay="0"/>
                                      </p:stCondLst>
                                      <p:childTnLst>
                                        <p:set>
                                          <p:cBhvr>
                                            <p:cTn id="39" dur="1" fill="hold">
                                              <p:stCondLst>
                                                <p:cond delay="0"/>
                                              </p:stCondLst>
                                            </p:cTn>
                                            <p:tgtEl>
                                              <p:spTgt spid="73"/>
                                            </p:tgtEl>
                                            <p:attrNameLst>
                                              <p:attrName>style.visibility</p:attrName>
                                            </p:attrNameLst>
                                          </p:cBhvr>
                                          <p:to>
                                            <p:strVal val="visible"/>
                                          </p:to>
                                        </p:set>
                                        <p:anim calcmode="lin" valueType="num" p14:bounceEnd="66667">
                                          <p:cBhvr additive="base">
                                            <p:cTn id="40" dur="500" fill="hold"/>
                                            <p:tgtEl>
                                              <p:spTgt spid="73"/>
                                            </p:tgtEl>
                                            <p:attrNameLst>
                                              <p:attrName>ppt_x</p:attrName>
                                            </p:attrNameLst>
                                          </p:cBhvr>
                                          <p:tavLst>
                                            <p:tav tm="0">
                                              <p:val>
                                                <p:strVal val="#ppt_x"/>
                                              </p:val>
                                            </p:tav>
                                            <p:tav tm="100000">
                                              <p:val>
                                                <p:strVal val="#ppt_x"/>
                                              </p:val>
                                            </p:tav>
                                          </p:tavLst>
                                        </p:anim>
                                        <p:anim calcmode="lin" valueType="num" p14:bounceEnd="66667">
                                          <p:cBhvr additive="base">
                                            <p:cTn id="41" dur="500" fill="hold"/>
                                            <p:tgtEl>
                                              <p:spTgt spid="73"/>
                                            </p:tgtEl>
                                            <p:attrNameLst>
                                              <p:attrName>ppt_y</p:attrName>
                                            </p:attrNameLst>
                                          </p:cBhvr>
                                          <p:tavLst>
                                            <p:tav tm="0">
                                              <p:val>
                                                <p:strVal val="0-#ppt_h/2"/>
                                              </p:val>
                                            </p:tav>
                                            <p:tav tm="100000">
                                              <p:val>
                                                <p:strVal val="#ppt_y"/>
                                              </p:val>
                                            </p:tav>
                                          </p:tavLst>
                                        </p:anim>
                                      </p:childTnLst>
                                    </p:cTn>
                                  </p:par>
                                </p:childTnLst>
                              </p:cTn>
                            </p:par>
                            <p:par>
                              <p:cTn id="42" fill="hold">
                                <p:stCondLst>
                                  <p:cond delay="3100"/>
                                </p:stCondLst>
                                <p:childTnLst>
                                  <p:par>
                                    <p:cTn id="43" presetID="53" presetClass="entr" presetSubtype="16" fill="hold" grpId="0" nodeType="afterEffect">
                                      <p:stCondLst>
                                        <p:cond delay="0"/>
                                      </p:stCondLst>
                                      <p:childTnLst>
                                        <p:set>
                                          <p:cBhvr>
                                            <p:cTn id="44" dur="1" fill="hold">
                                              <p:stCondLst>
                                                <p:cond delay="0"/>
                                              </p:stCondLst>
                                            </p:cTn>
                                            <p:tgtEl>
                                              <p:spTgt spid="30"/>
                                            </p:tgtEl>
                                            <p:attrNameLst>
                                              <p:attrName>style.visibility</p:attrName>
                                            </p:attrNameLst>
                                          </p:cBhvr>
                                          <p:to>
                                            <p:strVal val="visible"/>
                                          </p:to>
                                        </p:set>
                                        <p:anim calcmode="lin" valueType="num">
                                          <p:cBhvr>
                                            <p:cTn id="45" dur="500" fill="hold"/>
                                            <p:tgtEl>
                                              <p:spTgt spid="30"/>
                                            </p:tgtEl>
                                            <p:attrNameLst>
                                              <p:attrName>ppt_w</p:attrName>
                                            </p:attrNameLst>
                                          </p:cBhvr>
                                          <p:tavLst>
                                            <p:tav tm="0">
                                              <p:val>
                                                <p:fltVal val="0"/>
                                              </p:val>
                                            </p:tav>
                                            <p:tav tm="100000">
                                              <p:val>
                                                <p:strVal val="#ppt_w"/>
                                              </p:val>
                                            </p:tav>
                                          </p:tavLst>
                                        </p:anim>
                                        <p:anim calcmode="lin" valueType="num">
                                          <p:cBhvr>
                                            <p:cTn id="46" dur="500" fill="hold"/>
                                            <p:tgtEl>
                                              <p:spTgt spid="30"/>
                                            </p:tgtEl>
                                            <p:attrNameLst>
                                              <p:attrName>ppt_h</p:attrName>
                                            </p:attrNameLst>
                                          </p:cBhvr>
                                          <p:tavLst>
                                            <p:tav tm="0">
                                              <p:val>
                                                <p:fltVal val="0"/>
                                              </p:val>
                                            </p:tav>
                                            <p:tav tm="100000">
                                              <p:val>
                                                <p:strVal val="#ppt_h"/>
                                              </p:val>
                                            </p:tav>
                                          </p:tavLst>
                                        </p:anim>
                                        <p:animEffect transition="in" filter="fade">
                                          <p:cBhvr>
                                            <p:cTn id="47" dur="500"/>
                                            <p:tgtEl>
                                              <p:spTgt spid="30"/>
                                            </p:tgtEl>
                                          </p:cBhvr>
                                        </p:animEffect>
                                      </p:childTnLst>
                                    </p:cTn>
                                  </p:par>
                                </p:childTnLst>
                              </p:cTn>
                            </p:par>
                            <p:par>
                              <p:cTn id="48" fill="hold">
                                <p:stCondLst>
                                  <p:cond delay="3600"/>
                                </p:stCondLst>
                                <p:childTnLst>
                                  <p:par>
                                    <p:cTn id="49" presetID="12" presetClass="entr" presetSubtype="8" fill="hold" grpId="0" nodeType="afterEffect">
                                      <p:stCondLst>
                                        <p:cond delay="0"/>
                                      </p:stCondLst>
                                      <p:childTnLst>
                                        <p:set>
                                          <p:cBhvr>
                                            <p:cTn id="50" dur="1" fill="hold">
                                              <p:stCondLst>
                                                <p:cond delay="0"/>
                                              </p:stCondLst>
                                            </p:cTn>
                                            <p:tgtEl>
                                              <p:spTgt spid="65"/>
                                            </p:tgtEl>
                                            <p:attrNameLst>
                                              <p:attrName>style.visibility</p:attrName>
                                            </p:attrNameLst>
                                          </p:cBhvr>
                                          <p:to>
                                            <p:strVal val="visible"/>
                                          </p:to>
                                        </p:set>
                                        <p:anim calcmode="lin" valueType="num">
                                          <p:cBhvr additive="base">
                                            <p:cTn id="51" dur="500"/>
                                            <p:tgtEl>
                                              <p:spTgt spid="65"/>
                                            </p:tgtEl>
                                            <p:attrNameLst>
                                              <p:attrName>ppt_x</p:attrName>
                                            </p:attrNameLst>
                                          </p:cBhvr>
                                          <p:tavLst>
                                            <p:tav tm="0">
                                              <p:val>
                                                <p:strVal val="#ppt_x-#ppt_w*1.125000"/>
                                              </p:val>
                                            </p:tav>
                                            <p:tav tm="100000">
                                              <p:val>
                                                <p:strVal val="#ppt_x"/>
                                              </p:val>
                                            </p:tav>
                                          </p:tavLst>
                                        </p:anim>
                                        <p:animEffect transition="in" filter="wipe(right)">
                                          <p:cBhvr>
                                            <p:cTn id="52" dur="500"/>
                                            <p:tgtEl>
                                              <p:spTgt spid="65"/>
                                            </p:tgtEl>
                                          </p:cBhvr>
                                        </p:animEffect>
                                      </p:childTnLst>
                                    </p:cTn>
                                  </p:par>
                                  <p:par>
                                    <p:cTn id="53" presetID="12" presetClass="entr" presetSubtype="8" fill="hold" grpId="0" nodeType="withEffect">
                                      <p:stCondLst>
                                        <p:cond delay="0"/>
                                      </p:stCondLst>
                                      <p:childTnLst>
                                        <p:set>
                                          <p:cBhvr>
                                            <p:cTn id="54" dur="1" fill="hold">
                                              <p:stCondLst>
                                                <p:cond delay="0"/>
                                              </p:stCondLst>
                                            </p:cTn>
                                            <p:tgtEl>
                                              <p:spTgt spid="71"/>
                                            </p:tgtEl>
                                            <p:attrNameLst>
                                              <p:attrName>style.visibility</p:attrName>
                                            </p:attrNameLst>
                                          </p:cBhvr>
                                          <p:to>
                                            <p:strVal val="visible"/>
                                          </p:to>
                                        </p:set>
                                        <p:anim calcmode="lin" valueType="num">
                                          <p:cBhvr additive="base">
                                            <p:cTn id="55" dur="500"/>
                                            <p:tgtEl>
                                              <p:spTgt spid="71"/>
                                            </p:tgtEl>
                                            <p:attrNameLst>
                                              <p:attrName>ppt_x</p:attrName>
                                            </p:attrNameLst>
                                          </p:cBhvr>
                                          <p:tavLst>
                                            <p:tav tm="0">
                                              <p:val>
                                                <p:strVal val="#ppt_x-#ppt_w*1.125000"/>
                                              </p:val>
                                            </p:tav>
                                            <p:tav tm="100000">
                                              <p:val>
                                                <p:strVal val="#ppt_x"/>
                                              </p:val>
                                            </p:tav>
                                          </p:tavLst>
                                        </p:anim>
                                        <p:animEffect transition="in" filter="wipe(right)">
                                          <p:cBhvr>
                                            <p:cTn id="56" dur="500"/>
                                            <p:tgtEl>
                                              <p:spTgt spid="71"/>
                                            </p:tgtEl>
                                          </p:cBhvr>
                                        </p:animEffect>
                                      </p:childTnLst>
                                    </p:cTn>
                                  </p:par>
                                </p:childTnLst>
                              </p:cTn>
                            </p:par>
                            <p:par>
                              <p:cTn id="57" fill="hold">
                                <p:stCondLst>
                                  <p:cond delay="4100"/>
                                </p:stCondLst>
                                <p:childTnLst>
                                  <p:par>
                                    <p:cTn id="58" presetID="2" presetClass="entr" presetSubtype="1" fill="hold" nodeType="afterEffect" p14:presetBounceEnd="66667">
                                      <p:stCondLst>
                                        <p:cond delay="0"/>
                                      </p:stCondLst>
                                      <p:childTnLst>
                                        <p:set>
                                          <p:cBhvr>
                                            <p:cTn id="59" dur="1" fill="hold">
                                              <p:stCondLst>
                                                <p:cond delay="0"/>
                                              </p:stCondLst>
                                            </p:cTn>
                                            <p:tgtEl>
                                              <p:spTgt spid="27"/>
                                            </p:tgtEl>
                                            <p:attrNameLst>
                                              <p:attrName>style.visibility</p:attrName>
                                            </p:attrNameLst>
                                          </p:cBhvr>
                                          <p:to>
                                            <p:strVal val="visible"/>
                                          </p:to>
                                        </p:set>
                                        <p:anim calcmode="lin" valueType="num" p14:bounceEnd="66667">
                                          <p:cBhvr additive="base">
                                            <p:cTn id="60" dur="500" fill="hold"/>
                                            <p:tgtEl>
                                              <p:spTgt spid="27"/>
                                            </p:tgtEl>
                                            <p:attrNameLst>
                                              <p:attrName>ppt_x</p:attrName>
                                            </p:attrNameLst>
                                          </p:cBhvr>
                                          <p:tavLst>
                                            <p:tav tm="0">
                                              <p:val>
                                                <p:strVal val="#ppt_x"/>
                                              </p:val>
                                            </p:tav>
                                            <p:tav tm="100000">
                                              <p:val>
                                                <p:strVal val="#ppt_x"/>
                                              </p:val>
                                            </p:tav>
                                          </p:tavLst>
                                        </p:anim>
                                        <p:anim calcmode="lin" valueType="num" p14:bounceEnd="66667">
                                          <p:cBhvr additive="base">
                                            <p:cTn id="61" dur="500" fill="hold"/>
                                            <p:tgtEl>
                                              <p:spTgt spid="27"/>
                                            </p:tgtEl>
                                            <p:attrNameLst>
                                              <p:attrName>ppt_y</p:attrName>
                                            </p:attrNameLst>
                                          </p:cBhvr>
                                          <p:tavLst>
                                            <p:tav tm="0">
                                              <p:val>
                                                <p:strVal val="0-#ppt_h/2"/>
                                              </p:val>
                                            </p:tav>
                                            <p:tav tm="100000">
                                              <p:val>
                                                <p:strVal val="#ppt_y"/>
                                              </p:val>
                                            </p:tav>
                                          </p:tavLst>
                                        </p:anim>
                                      </p:childTnLst>
                                    </p:cTn>
                                  </p:par>
                                </p:childTnLst>
                              </p:cTn>
                            </p:par>
                            <p:par>
                              <p:cTn id="62" fill="hold">
                                <p:stCondLst>
                                  <p:cond delay="4600"/>
                                </p:stCondLst>
                                <p:childTnLst>
                                  <p:par>
                                    <p:cTn id="63" presetID="53" presetClass="entr" presetSubtype="16" fill="hold" grpId="0" nodeType="afterEffect">
                                      <p:stCondLst>
                                        <p:cond delay="0"/>
                                      </p:stCondLst>
                                      <p:childTnLst>
                                        <p:set>
                                          <p:cBhvr>
                                            <p:cTn id="64" dur="1" fill="hold">
                                              <p:stCondLst>
                                                <p:cond delay="0"/>
                                              </p:stCondLst>
                                            </p:cTn>
                                            <p:tgtEl>
                                              <p:spTgt spid="31"/>
                                            </p:tgtEl>
                                            <p:attrNameLst>
                                              <p:attrName>style.visibility</p:attrName>
                                            </p:attrNameLst>
                                          </p:cBhvr>
                                          <p:to>
                                            <p:strVal val="visible"/>
                                          </p:to>
                                        </p:set>
                                        <p:anim calcmode="lin" valueType="num">
                                          <p:cBhvr>
                                            <p:cTn id="65" dur="500" fill="hold"/>
                                            <p:tgtEl>
                                              <p:spTgt spid="31"/>
                                            </p:tgtEl>
                                            <p:attrNameLst>
                                              <p:attrName>ppt_w</p:attrName>
                                            </p:attrNameLst>
                                          </p:cBhvr>
                                          <p:tavLst>
                                            <p:tav tm="0">
                                              <p:val>
                                                <p:fltVal val="0"/>
                                              </p:val>
                                            </p:tav>
                                            <p:tav tm="100000">
                                              <p:val>
                                                <p:strVal val="#ppt_w"/>
                                              </p:val>
                                            </p:tav>
                                          </p:tavLst>
                                        </p:anim>
                                        <p:anim calcmode="lin" valueType="num">
                                          <p:cBhvr>
                                            <p:cTn id="66" dur="500" fill="hold"/>
                                            <p:tgtEl>
                                              <p:spTgt spid="31"/>
                                            </p:tgtEl>
                                            <p:attrNameLst>
                                              <p:attrName>ppt_h</p:attrName>
                                            </p:attrNameLst>
                                          </p:cBhvr>
                                          <p:tavLst>
                                            <p:tav tm="0">
                                              <p:val>
                                                <p:fltVal val="0"/>
                                              </p:val>
                                            </p:tav>
                                            <p:tav tm="100000">
                                              <p:val>
                                                <p:strVal val="#ppt_h"/>
                                              </p:val>
                                            </p:tav>
                                          </p:tavLst>
                                        </p:anim>
                                        <p:animEffect transition="in" filter="fade">
                                          <p:cBhvr>
                                            <p:cTn id="67" dur="500"/>
                                            <p:tgtEl>
                                              <p:spTgt spid="31"/>
                                            </p:tgtEl>
                                          </p:cBhvr>
                                        </p:animEffect>
                                      </p:childTnLst>
                                    </p:cTn>
                                  </p:par>
                                </p:childTnLst>
                              </p:cTn>
                            </p:par>
                            <p:par>
                              <p:cTn id="68" fill="hold">
                                <p:stCondLst>
                                  <p:cond delay="5100"/>
                                </p:stCondLst>
                                <p:childTnLst>
                                  <p:par>
                                    <p:cTn id="69" presetID="12" presetClass="entr" presetSubtype="8" fill="hold" grpId="0" nodeType="afterEffect">
                                      <p:stCondLst>
                                        <p:cond delay="0"/>
                                      </p:stCondLst>
                                      <p:childTnLst>
                                        <p:set>
                                          <p:cBhvr>
                                            <p:cTn id="70" dur="1" fill="hold">
                                              <p:stCondLst>
                                                <p:cond delay="0"/>
                                              </p:stCondLst>
                                            </p:cTn>
                                            <p:tgtEl>
                                              <p:spTgt spid="66"/>
                                            </p:tgtEl>
                                            <p:attrNameLst>
                                              <p:attrName>style.visibility</p:attrName>
                                            </p:attrNameLst>
                                          </p:cBhvr>
                                          <p:to>
                                            <p:strVal val="visible"/>
                                          </p:to>
                                        </p:set>
                                        <p:anim calcmode="lin" valueType="num">
                                          <p:cBhvr additive="base">
                                            <p:cTn id="71" dur="500"/>
                                            <p:tgtEl>
                                              <p:spTgt spid="66"/>
                                            </p:tgtEl>
                                            <p:attrNameLst>
                                              <p:attrName>ppt_x</p:attrName>
                                            </p:attrNameLst>
                                          </p:cBhvr>
                                          <p:tavLst>
                                            <p:tav tm="0">
                                              <p:val>
                                                <p:strVal val="#ppt_x-#ppt_w*1.125000"/>
                                              </p:val>
                                            </p:tav>
                                            <p:tav tm="100000">
                                              <p:val>
                                                <p:strVal val="#ppt_x"/>
                                              </p:val>
                                            </p:tav>
                                          </p:tavLst>
                                        </p:anim>
                                        <p:animEffect transition="in" filter="wipe(right)">
                                          <p:cBhvr>
                                            <p:cTn id="72" dur="500"/>
                                            <p:tgtEl>
                                              <p:spTgt spid="66"/>
                                            </p:tgtEl>
                                          </p:cBhvr>
                                        </p:animEffect>
                                      </p:childTnLst>
                                    </p:cTn>
                                  </p:par>
                                  <p:par>
                                    <p:cTn id="73" presetID="12" presetClass="entr" presetSubtype="8" fill="hold" grpId="0" nodeType="withEffect">
                                      <p:stCondLst>
                                        <p:cond delay="0"/>
                                      </p:stCondLst>
                                      <p:childTnLst>
                                        <p:set>
                                          <p:cBhvr>
                                            <p:cTn id="74" dur="1" fill="hold">
                                              <p:stCondLst>
                                                <p:cond delay="0"/>
                                              </p:stCondLst>
                                            </p:cTn>
                                            <p:tgtEl>
                                              <p:spTgt spid="69"/>
                                            </p:tgtEl>
                                            <p:attrNameLst>
                                              <p:attrName>style.visibility</p:attrName>
                                            </p:attrNameLst>
                                          </p:cBhvr>
                                          <p:to>
                                            <p:strVal val="visible"/>
                                          </p:to>
                                        </p:set>
                                        <p:anim calcmode="lin" valueType="num">
                                          <p:cBhvr additive="base">
                                            <p:cTn id="75" dur="500"/>
                                            <p:tgtEl>
                                              <p:spTgt spid="69"/>
                                            </p:tgtEl>
                                            <p:attrNameLst>
                                              <p:attrName>ppt_x</p:attrName>
                                            </p:attrNameLst>
                                          </p:cBhvr>
                                          <p:tavLst>
                                            <p:tav tm="0">
                                              <p:val>
                                                <p:strVal val="#ppt_x-#ppt_w*1.125000"/>
                                              </p:val>
                                            </p:tav>
                                            <p:tav tm="100000">
                                              <p:val>
                                                <p:strVal val="#ppt_x"/>
                                              </p:val>
                                            </p:tav>
                                          </p:tavLst>
                                        </p:anim>
                                        <p:animEffect transition="in" filter="wipe(right)">
                                          <p:cBhvr>
                                            <p:cTn id="76" dur="500"/>
                                            <p:tgtEl>
                                              <p:spTgt spid="69"/>
                                            </p:tgtEl>
                                          </p:cBhvr>
                                        </p:animEffect>
                                      </p:childTnLst>
                                    </p:cTn>
                                  </p:par>
                                </p:childTnLst>
                              </p:cTn>
                            </p:par>
                            <p:par>
                              <p:cTn id="77" fill="hold">
                                <p:stCondLst>
                                  <p:cond delay="5600"/>
                                </p:stCondLst>
                                <p:childTnLst>
                                  <p:par>
                                    <p:cTn id="78" presetID="10" presetClass="entr" presetSubtype="0" fill="hold" grpId="0" nodeType="afterEffect">
                                      <p:stCondLst>
                                        <p:cond delay="0"/>
                                      </p:stCondLst>
                                      <p:childTnLst>
                                        <p:set>
                                          <p:cBhvr>
                                            <p:cTn id="79" dur="1" fill="hold">
                                              <p:stCondLst>
                                                <p:cond delay="0"/>
                                              </p:stCondLst>
                                            </p:cTn>
                                            <p:tgtEl>
                                              <p:spTgt spid="80"/>
                                            </p:tgtEl>
                                            <p:attrNameLst>
                                              <p:attrName>style.visibility</p:attrName>
                                            </p:attrNameLst>
                                          </p:cBhvr>
                                          <p:to>
                                            <p:strVal val="visible"/>
                                          </p:to>
                                        </p:set>
                                        <p:animEffect transition="in" filter="fade">
                                          <p:cBhvr>
                                            <p:cTn id="80" dur="20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64" grpId="0"/>
          <p:bldP spid="65" grpId="0"/>
          <p:bldP spid="66" grpId="0"/>
          <p:bldP spid="68" grpId="0"/>
          <p:bldP spid="69" grpId="0"/>
          <p:bldP spid="71" grpId="0"/>
          <p:bldP spid="80" grpId="0"/>
          <p:bldP spid="29" grpId="0"/>
          <p:bldP spid="30" grpId="0"/>
          <p:bldP spid="3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childTnLst>
                              </p:cTn>
                            </p:par>
                            <p:par>
                              <p:cTn id="17" fill="hold">
                                <p:stCondLst>
                                  <p:cond delay="1100"/>
                                </p:stCondLst>
                                <p:childTnLst>
                                  <p:par>
                                    <p:cTn id="18" presetID="2" presetClass="entr" presetSubtype="1" fill="hold" nodeType="after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500" fill="hold"/>
                                            <p:tgtEl>
                                              <p:spTgt spid="21"/>
                                            </p:tgtEl>
                                            <p:attrNameLst>
                                              <p:attrName>ppt_x</p:attrName>
                                            </p:attrNameLst>
                                          </p:cBhvr>
                                          <p:tavLst>
                                            <p:tav tm="0">
                                              <p:val>
                                                <p:strVal val="#ppt_x"/>
                                              </p:val>
                                            </p:tav>
                                            <p:tav tm="100000">
                                              <p:val>
                                                <p:strVal val="#ppt_x"/>
                                              </p:val>
                                            </p:tav>
                                          </p:tavLst>
                                        </p:anim>
                                        <p:anim calcmode="lin" valueType="num">
                                          <p:cBhvr additive="base">
                                            <p:cTn id="21" dur="500" fill="hold"/>
                                            <p:tgtEl>
                                              <p:spTgt spid="21"/>
                                            </p:tgtEl>
                                            <p:attrNameLst>
                                              <p:attrName>ppt_y</p:attrName>
                                            </p:attrNameLst>
                                          </p:cBhvr>
                                          <p:tavLst>
                                            <p:tav tm="0">
                                              <p:val>
                                                <p:strVal val="0-#ppt_h/2"/>
                                              </p:val>
                                            </p:tav>
                                            <p:tav tm="100000">
                                              <p:val>
                                                <p:strVal val="#ppt_y"/>
                                              </p:val>
                                            </p:tav>
                                          </p:tavLst>
                                        </p:anim>
                                      </p:childTnLst>
                                    </p:cTn>
                                  </p:par>
                                </p:childTnLst>
                              </p:cTn>
                            </p:par>
                            <p:par>
                              <p:cTn id="22" fill="hold">
                                <p:stCondLst>
                                  <p:cond delay="1600"/>
                                </p:stCondLst>
                                <p:childTnLst>
                                  <p:par>
                                    <p:cTn id="23" presetID="53" presetClass="entr" presetSubtype="16" fill="hold" grpId="0" nodeType="after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p:cTn id="25" dur="500" fill="hold"/>
                                            <p:tgtEl>
                                              <p:spTgt spid="29"/>
                                            </p:tgtEl>
                                            <p:attrNameLst>
                                              <p:attrName>ppt_w</p:attrName>
                                            </p:attrNameLst>
                                          </p:cBhvr>
                                          <p:tavLst>
                                            <p:tav tm="0">
                                              <p:val>
                                                <p:fltVal val="0"/>
                                              </p:val>
                                            </p:tav>
                                            <p:tav tm="100000">
                                              <p:val>
                                                <p:strVal val="#ppt_w"/>
                                              </p:val>
                                            </p:tav>
                                          </p:tavLst>
                                        </p:anim>
                                        <p:anim calcmode="lin" valueType="num">
                                          <p:cBhvr>
                                            <p:cTn id="26" dur="500" fill="hold"/>
                                            <p:tgtEl>
                                              <p:spTgt spid="29"/>
                                            </p:tgtEl>
                                            <p:attrNameLst>
                                              <p:attrName>ppt_h</p:attrName>
                                            </p:attrNameLst>
                                          </p:cBhvr>
                                          <p:tavLst>
                                            <p:tav tm="0">
                                              <p:val>
                                                <p:fltVal val="0"/>
                                              </p:val>
                                            </p:tav>
                                            <p:tav tm="100000">
                                              <p:val>
                                                <p:strVal val="#ppt_h"/>
                                              </p:val>
                                            </p:tav>
                                          </p:tavLst>
                                        </p:anim>
                                        <p:animEffect transition="in" filter="fade">
                                          <p:cBhvr>
                                            <p:cTn id="27" dur="500"/>
                                            <p:tgtEl>
                                              <p:spTgt spid="29"/>
                                            </p:tgtEl>
                                          </p:cBhvr>
                                        </p:animEffect>
                                      </p:childTnLst>
                                    </p:cTn>
                                  </p:par>
                                </p:childTnLst>
                              </p:cTn>
                            </p:par>
                            <p:par>
                              <p:cTn id="28" fill="hold">
                                <p:stCondLst>
                                  <p:cond delay="2100"/>
                                </p:stCondLst>
                                <p:childTnLst>
                                  <p:par>
                                    <p:cTn id="29" presetID="12" presetClass="entr" presetSubtype="8" fill="hold" grpId="0" nodeType="afterEffect">
                                      <p:stCondLst>
                                        <p:cond delay="0"/>
                                      </p:stCondLst>
                                      <p:childTnLst>
                                        <p:set>
                                          <p:cBhvr>
                                            <p:cTn id="30" dur="1" fill="hold">
                                              <p:stCondLst>
                                                <p:cond delay="0"/>
                                              </p:stCondLst>
                                            </p:cTn>
                                            <p:tgtEl>
                                              <p:spTgt spid="64"/>
                                            </p:tgtEl>
                                            <p:attrNameLst>
                                              <p:attrName>style.visibility</p:attrName>
                                            </p:attrNameLst>
                                          </p:cBhvr>
                                          <p:to>
                                            <p:strVal val="visible"/>
                                          </p:to>
                                        </p:set>
                                        <p:anim calcmode="lin" valueType="num">
                                          <p:cBhvr additive="base">
                                            <p:cTn id="31" dur="500"/>
                                            <p:tgtEl>
                                              <p:spTgt spid="64"/>
                                            </p:tgtEl>
                                            <p:attrNameLst>
                                              <p:attrName>ppt_x</p:attrName>
                                            </p:attrNameLst>
                                          </p:cBhvr>
                                          <p:tavLst>
                                            <p:tav tm="0">
                                              <p:val>
                                                <p:strVal val="#ppt_x-#ppt_w*1.125000"/>
                                              </p:val>
                                            </p:tav>
                                            <p:tav tm="100000">
                                              <p:val>
                                                <p:strVal val="#ppt_x"/>
                                              </p:val>
                                            </p:tav>
                                          </p:tavLst>
                                        </p:anim>
                                        <p:animEffect transition="in" filter="wipe(right)">
                                          <p:cBhvr>
                                            <p:cTn id="32" dur="500"/>
                                            <p:tgtEl>
                                              <p:spTgt spid="64"/>
                                            </p:tgtEl>
                                          </p:cBhvr>
                                        </p:animEffect>
                                      </p:childTnLst>
                                    </p:cTn>
                                  </p:par>
                                  <p:par>
                                    <p:cTn id="33" presetID="12" presetClass="entr" presetSubtype="8" fill="hold" grpId="0" nodeType="withEffect">
                                      <p:stCondLst>
                                        <p:cond delay="0"/>
                                      </p:stCondLst>
                                      <p:childTnLst>
                                        <p:set>
                                          <p:cBhvr>
                                            <p:cTn id="34" dur="1" fill="hold">
                                              <p:stCondLst>
                                                <p:cond delay="0"/>
                                              </p:stCondLst>
                                            </p:cTn>
                                            <p:tgtEl>
                                              <p:spTgt spid="68"/>
                                            </p:tgtEl>
                                            <p:attrNameLst>
                                              <p:attrName>style.visibility</p:attrName>
                                            </p:attrNameLst>
                                          </p:cBhvr>
                                          <p:to>
                                            <p:strVal val="visible"/>
                                          </p:to>
                                        </p:set>
                                        <p:anim calcmode="lin" valueType="num">
                                          <p:cBhvr additive="base">
                                            <p:cTn id="35" dur="500"/>
                                            <p:tgtEl>
                                              <p:spTgt spid="68"/>
                                            </p:tgtEl>
                                            <p:attrNameLst>
                                              <p:attrName>ppt_x</p:attrName>
                                            </p:attrNameLst>
                                          </p:cBhvr>
                                          <p:tavLst>
                                            <p:tav tm="0">
                                              <p:val>
                                                <p:strVal val="#ppt_x-#ppt_w*1.125000"/>
                                              </p:val>
                                            </p:tav>
                                            <p:tav tm="100000">
                                              <p:val>
                                                <p:strVal val="#ppt_x"/>
                                              </p:val>
                                            </p:tav>
                                          </p:tavLst>
                                        </p:anim>
                                        <p:animEffect transition="in" filter="wipe(right)">
                                          <p:cBhvr>
                                            <p:cTn id="36" dur="500"/>
                                            <p:tgtEl>
                                              <p:spTgt spid="68"/>
                                            </p:tgtEl>
                                          </p:cBhvr>
                                        </p:animEffect>
                                      </p:childTnLst>
                                    </p:cTn>
                                  </p:par>
                                </p:childTnLst>
                              </p:cTn>
                            </p:par>
                            <p:par>
                              <p:cTn id="37" fill="hold">
                                <p:stCondLst>
                                  <p:cond delay="2600"/>
                                </p:stCondLst>
                                <p:childTnLst>
                                  <p:par>
                                    <p:cTn id="38" presetID="2" presetClass="entr" presetSubtype="1" fill="hold" nodeType="afterEffect">
                                      <p:stCondLst>
                                        <p:cond delay="0"/>
                                      </p:stCondLst>
                                      <p:childTnLst>
                                        <p:set>
                                          <p:cBhvr>
                                            <p:cTn id="39" dur="1" fill="hold">
                                              <p:stCondLst>
                                                <p:cond delay="0"/>
                                              </p:stCondLst>
                                            </p:cTn>
                                            <p:tgtEl>
                                              <p:spTgt spid="73"/>
                                            </p:tgtEl>
                                            <p:attrNameLst>
                                              <p:attrName>style.visibility</p:attrName>
                                            </p:attrNameLst>
                                          </p:cBhvr>
                                          <p:to>
                                            <p:strVal val="visible"/>
                                          </p:to>
                                        </p:set>
                                        <p:anim calcmode="lin" valueType="num">
                                          <p:cBhvr additive="base">
                                            <p:cTn id="40" dur="500" fill="hold"/>
                                            <p:tgtEl>
                                              <p:spTgt spid="73"/>
                                            </p:tgtEl>
                                            <p:attrNameLst>
                                              <p:attrName>ppt_x</p:attrName>
                                            </p:attrNameLst>
                                          </p:cBhvr>
                                          <p:tavLst>
                                            <p:tav tm="0">
                                              <p:val>
                                                <p:strVal val="#ppt_x"/>
                                              </p:val>
                                            </p:tav>
                                            <p:tav tm="100000">
                                              <p:val>
                                                <p:strVal val="#ppt_x"/>
                                              </p:val>
                                            </p:tav>
                                          </p:tavLst>
                                        </p:anim>
                                        <p:anim calcmode="lin" valueType="num">
                                          <p:cBhvr additive="base">
                                            <p:cTn id="41" dur="500" fill="hold"/>
                                            <p:tgtEl>
                                              <p:spTgt spid="73"/>
                                            </p:tgtEl>
                                            <p:attrNameLst>
                                              <p:attrName>ppt_y</p:attrName>
                                            </p:attrNameLst>
                                          </p:cBhvr>
                                          <p:tavLst>
                                            <p:tav tm="0">
                                              <p:val>
                                                <p:strVal val="0-#ppt_h/2"/>
                                              </p:val>
                                            </p:tav>
                                            <p:tav tm="100000">
                                              <p:val>
                                                <p:strVal val="#ppt_y"/>
                                              </p:val>
                                            </p:tav>
                                          </p:tavLst>
                                        </p:anim>
                                      </p:childTnLst>
                                    </p:cTn>
                                  </p:par>
                                </p:childTnLst>
                              </p:cTn>
                            </p:par>
                            <p:par>
                              <p:cTn id="42" fill="hold">
                                <p:stCondLst>
                                  <p:cond delay="3100"/>
                                </p:stCondLst>
                                <p:childTnLst>
                                  <p:par>
                                    <p:cTn id="43" presetID="53" presetClass="entr" presetSubtype="16" fill="hold" grpId="0" nodeType="afterEffect">
                                      <p:stCondLst>
                                        <p:cond delay="0"/>
                                      </p:stCondLst>
                                      <p:childTnLst>
                                        <p:set>
                                          <p:cBhvr>
                                            <p:cTn id="44" dur="1" fill="hold">
                                              <p:stCondLst>
                                                <p:cond delay="0"/>
                                              </p:stCondLst>
                                            </p:cTn>
                                            <p:tgtEl>
                                              <p:spTgt spid="30"/>
                                            </p:tgtEl>
                                            <p:attrNameLst>
                                              <p:attrName>style.visibility</p:attrName>
                                            </p:attrNameLst>
                                          </p:cBhvr>
                                          <p:to>
                                            <p:strVal val="visible"/>
                                          </p:to>
                                        </p:set>
                                        <p:anim calcmode="lin" valueType="num">
                                          <p:cBhvr>
                                            <p:cTn id="45" dur="500" fill="hold"/>
                                            <p:tgtEl>
                                              <p:spTgt spid="30"/>
                                            </p:tgtEl>
                                            <p:attrNameLst>
                                              <p:attrName>ppt_w</p:attrName>
                                            </p:attrNameLst>
                                          </p:cBhvr>
                                          <p:tavLst>
                                            <p:tav tm="0">
                                              <p:val>
                                                <p:fltVal val="0"/>
                                              </p:val>
                                            </p:tav>
                                            <p:tav tm="100000">
                                              <p:val>
                                                <p:strVal val="#ppt_w"/>
                                              </p:val>
                                            </p:tav>
                                          </p:tavLst>
                                        </p:anim>
                                        <p:anim calcmode="lin" valueType="num">
                                          <p:cBhvr>
                                            <p:cTn id="46" dur="500" fill="hold"/>
                                            <p:tgtEl>
                                              <p:spTgt spid="30"/>
                                            </p:tgtEl>
                                            <p:attrNameLst>
                                              <p:attrName>ppt_h</p:attrName>
                                            </p:attrNameLst>
                                          </p:cBhvr>
                                          <p:tavLst>
                                            <p:tav tm="0">
                                              <p:val>
                                                <p:fltVal val="0"/>
                                              </p:val>
                                            </p:tav>
                                            <p:tav tm="100000">
                                              <p:val>
                                                <p:strVal val="#ppt_h"/>
                                              </p:val>
                                            </p:tav>
                                          </p:tavLst>
                                        </p:anim>
                                        <p:animEffect transition="in" filter="fade">
                                          <p:cBhvr>
                                            <p:cTn id="47" dur="500"/>
                                            <p:tgtEl>
                                              <p:spTgt spid="30"/>
                                            </p:tgtEl>
                                          </p:cBhvr>
                                        </p:animEffect>
                                      </p:childTnLst>
                                    </p:cTn>
                                  </p:par>
                                </p:childTnLst>
                              </p:cTn>
                            </p:par>
                            <p:par>
                              <p:cTn id="48" fill="hold">
                                <p:stCondLst>
                                  <p:cond delay="3600"/>
                                </p:stCondLst>
                                <p:childTnLst>
                                  <p:par>
                                    <p:cTn id="49" presetID="12" presetClass="entr" presetSubtype="8" fill="hold" grpId="0" nodeType="afterEffect">
                                      <p:stCondLst>
                                        <p:cond delay="0"/>
                                      </p:stCondLst>
                                      <p:childTnLst>
                                        <p:set>
                                          <p:cBhvr>
                                            <p:cTn id="50" dur="1" fill="hold">
                                              <p:stCondLst>
                                                <p:cond delay="0"/>
                                              </p:stCondLst>
                                            </p:cTn>
                                            <p:tgtEl>
                                              <p:spTgt spid="65"/>
                                            </p:tgtEl>
                                            <p:attrNameLst>
                                              <p:attrName>style.visibility</p:attrName>
                                            </p:attrNameLst>
                                          </p:cBhvr>
                                          <p:to>
                                            <p:strVal val="visible"/>
                                          </p:to>
                                        </p:set>
                                        <p:anim calcmode="lin" valueType="num">
                                          <p:cBhvr additive="base">
                                            <p:cTn id="51" dur="500"/>
                                            <p:tgtEl>
                                              <p:spTgt spid="65"/>
                                            </p:tgtEl>
                                            <p:attrNameLst>
                                              <p:attrName>ppt_x</p:attrName>
                                            </p:attrNameLst>
                                          </p:cBhvr>
                                          <p:tavLst>
                                            <p:tav tm="0">
                                              <p:val>
                                                <p:strVal val="#ppt_x-#ppt_w*1.125000"/>
                                              </p:val>
                                            </p:tav>
                                            <p:tav tm="100000">
                                              <p:val>
                                                <p:strVal val="#ppt_x"/>
                                              </p:val>
                                            </p:tav>
                                          </p:tavLst>
                                        </p:anim>
                                        <p:animEffect transition="in" filter="wipe(right)">
                                          <p:cBhvr>
                                            <p:cTn id="52" dur="500"/>
                                            <p:tgtEl>
                                              <p:spTgt spid="65"/>
                                            </p:tgtEl>
                                          </p:cBhvr>
                                        </p:animEffect>
                                      </p:childTnLst>
                                    </p:cTn>
                                  </p:par>
                                  <p:par>
                                    <p:cTn id="53" presetID="12" presetClass="entr" presetSubtype="8" fill="hold" grpId="0" nodeType="withEffect">
                                      <p:stCondLst>
                                        <p:cond delay="0"/>
                                      </p:stCondLst>
                                      <p:childTnLst>
                                        <p:set>
                                          <p:cBhvr>
                                            <p:cTn id="54" dur="1" fill="hold">
                                              <p:stCondLst>
                                                <p:cond delay="0"/>
                                              </p:stCondLst>
                                            </p:cTn>
                                            <p:tgtEl>
                                              <p:spTgt spid="71"/>
                                            </p:tgtEl>
                                            <p:attrNameLst>
                                              <p:attrName>style.visibility</p:attrName>
                                            </p:attrNameLst>
                                          </p:cBhvr>
                                          <p:to>
                                            <p:strVal val="visible"/>
                                          </p:to>
                                        </p:set>
                                        <p:anim calcmode="lin" valueType="num">
                                          <p:cBhvr additive="base">
                                            <p:cTn id="55" dur="500"/>
                                            <p:tgtEl>
                                              <p:spTgt spid="71"/>
                                            </p:tgtEl>
                                            <p:attrNameLst>
                                              <p:attrName>ppt_x</p:attrName>
                                            </p:attrNameLst>
                                          </p:cBhvr>
                                          <p:tavLst>
                                            <p:tav tm="0">
                                              <p:val>
                                                <p:strVal val="#ppt_x-#ppt_w*1.125000"/>
                                              </p:val>
                                            </p:tav>
                                            <p:tav tm="100000">
                                              <p:val>
                                                <p:strVal val="#ppt_x"/>
                                              </p:val>
                                            </p:tav>
                                          </p:tavLst>
                                        </p:anim>
                                        <p:animEffect transition="in" filter="wipe(right)">
                                          <p:cBhvr>
                                            <p:cTn id="56" dur="500"/>
                                            <p:tgtEl>
                                              <p:spTgt spid="71"/>
                                            </p:tgtEl>
                                          </p:cBhvr>
                                        </p:animEffect>
                                      </p:childTnLst>
                                    </p:cTn>
                                  </p:par>
                                </p:childTnLst>
                              </p:cTn>
                            </p:par>
                            <p:par>
                              <p:cTn id="57" fill="hold">
                                <p:stCondLst>
                                  <p:cond delay="4100"/>
                                </p:stCondLst>
                                <p:childTnLst>
                                  <p:par>
                                    <p:cTn id="58" presetID="2" presetClass="entr" presetSubtype="1" fill="hold" nodeType="afterEffect">
                                      <p:stCondLst>
                                        <p:cond delay="0"/>
                                      </p:stCondLst>
                                      <p:childTnLst>
                                        <p:set>
                                          <p:cBhvr>
                                            <p:cTn id="59" dur="1" fill="hold">
                                              <p:stCondLst>
                                                <p:cond delay="0"/>
                                              </p:stCondLst>
                                            </p:cTn>
                                            <p:tgtEl>
                                              <p:spTgt spid="27"/>
                                            </p:tgtEl>
                                            <p:attrNameLst>
                                              <p:attrName>style.visibility</p:attrName>
                                            </p:attrNameLst>
                                          </p:cBhvr>
                                          <p:to>
                                            <p:strVal val="visible"/>
                                          </p:to>
                                        </p:set>
                                        <p:anim calcmode="lin" valueType="num">
                                          <p:cBhvr additive="base">
                                            <p:cTn id="60" dur="500" fill="hold"/>
                                            <p:tgtEl>
                                              <p:spTgt spid="27"/>
                                            </p:tgtEl>
                                            <p:attrNameLst>
                                              <p:attrName>ppt_x</p:attrName>
                                            </p:attrNameLst>
                                          </p:cBhvr>
                                          <p:tavLst>
                                            <p:tav tm="0">
                                              <p:val>
                                                <p:strVal val="#ppt_x"/>
                                              </p:val>
                                            </p:tav>
                                            <p:tav tm="100000">
                                              <p:val>
                                                <p:strVal val="#ppt_x"/>
                                              </p:val>
                                            </p:tav>
                                          </p:tavLst>
                                        </p:anim>
                                        <p:anim calcmode="lin" valueType="num">
                                          <p:cBhvr additive="base">
                                            <p:cTn id="61" dur="500" fill="hold"/>
                                            <p:tgtEl>
                                              <p:spTgt spid="27"/>
                                            </p:tgtEl>
                                            <p:attrNameLst>
                                              <p:attrName>ppt_y</p:attrName>
                                            </p:attrNameLst>
                                          </p:cBhvr>
                                          <p:tavLst>
                                            <p:tav tm="0">
                                              <p:val>
                                                <p:strVal val="0-#ppt_h/2"/>
                                              </p:val>
                                            </p:tav>
                                            <p:tav tm="100000">
                                              <p:val>
                                                <p:strVal val="#ppt_y"/>
                                              </p:val>
                                            </p:tav>
                                          </p:tavLst>
                                        </p:anim>
                                      </p:childTnLst>
                                    </p:cTn>
                                  </p:par>
                                </p:childTnLst>
                              </p:cTn>
                            </p:par>
                            <p:par>
                              <p:cTn id="62" fill="hold">
                                <p:stCondLst>
                                  <p:cond delay="4600"/>
                                </p:stCondLst>
                                <p:childTnLst>
                                  <p:par>
                                    <p:cTn id="63" presetID="53" presetClass="entr" presetSubtype="16" fill="hold" grpId="0" nodeType="afterEffect">
                                      <p:stCondLst>
                                        <p:cond delay="0"/>
                                      </p:stCondLst>
                                      <p:childTnLst>
                                        <p:set>
                                          <p:cBhvr>
                                            <p:cTn id="64" dur="1" fill="hold">
                                              <p:stCondLst>
                                                <p:cond delay="0"/>
                                              </p:stCondLst>
                                            </p:cTn>
                                            <p:tgtEl>
                                              <p:spTgt spid="31"/>
                                            </p:tgtEl>
                                            <p:attrNameLst>
                                              <p:attrName>style.visibility</p:attrName>
                                            </p:attrNameLst>
                                          </p:cBhvr>
                                          <p:to>
                                            <p:strVal val="visible"/>
                                          </p:to>
                                        </p:set>
                                        <p:anim calcmode="lin" valueType="num">
                                          <p:cBhvr>
                                            <p:cTn id="65" dur="500" fill="hold"/>
                                            <p:tgtEl>
                                              <p:spTgt spid="31"/>
                                            </p:tgtEl>
                                            <p:attrNameLst>
                                              <p:attrName>ppt_w</p:attrName>
                                            </p:attrNameLst>
                                          </p:cBhvr>
                                          <p:tavLst>
                                            <p:tav tm="0">
                                              <p:val>
                                                <p:fltVal val="0"/>
                                              </p:val>
                                            </p:tav>
                                            <p:tav tm="100000">
                                              <p:val>
                                                <p:strVal val="#ppt_w"/>
                                              </p:val>
                                            </p:tav>
                                          </p:tavLst>
                                        </p:anim>
                                        <p:anim calcmode="lin" valueType="num">
                                          <p:cBhvr>
                                            <p:cTn id="66" dur="500" fill="hold"/>
                                            <p:tgtEl>
                                              <p:spTgt spid="31"/>
                                            </p:tgtEl>
                                            <p:attrNameLst>
                                              <p:attrName>ppt_h</p:attrName>
                                            </p:attrNameLst>
                                          </p:cBhvr>
                                          <p:tavLst>
                                            <p:tav tm="0">
                                              <p:val>
                                                <p:fltVal val="0"/>
                                              </p:val>
                                            </p:tav>
                                            <p:tav tm="100000">
                                              <p:val>
                                                <p:strVal val="#ppt_h"/>
                                              </p:val>
                                            </p:tav>
                                          </p:tavLst>
                                        </p:anim>
                                        <p:animEffect transition="in" filter="fade">
                                          <p:cBhvr>
                                            <p:cTn id="67" dur="500"/>
                                            <p:tgtEl>
                                              <p:spTgt spid="31"/>
                                            </p:tgtEl>
                                          </p:cBhvr>
                                        </p:animEffect>
                                      </p:childTnLst>
                                    </p:cTn>
                                  </p:par>
                                </p:childTnLst>
                              </p:cTn>
                            </p:par>
                            <p:par>
                              <p:cTn id="68" fill="hold">
                                <p:stCondLst>
                                  <p:cond delay="5100"/>
                                </p:stCondLst>
                                <p:childTnLst>
                                  <p:par>
                                    <p:cTn id="69" presetID="12" presetClass="entr" presetSubtype="8" fill="hold" grpId="0" nodeType="afterEffect">
                                      <p:stCondLst>
                                        <p:cond delay="0"/>
                                      </p:stCondLst>
                                      <p:childTnLst>
                                        <p:set>
                                          <p:cBhvr>
                                            <p:cTn id="70" dur="1" fill="hold">
                                              <p:stCondLst>
                                                <p:cond delay="0"/>
                                              </p:stCondLst>
                                            </p:cTn>
                                            <p:tgtEl>
                                              <p:spTgt spid="66"/>
                                            </p:tgtEl>
                                            <p:attrNameLst>
                                              <p:attrName>style.visibility</p:attrName>
                                            </p:attrNameLst>
                                          </p:cBhvr>
                                          <p:to>
                                            <p:strVal val="visible"/>
                                          </p:to>
                                        </p:set>
                                        <p:anim calcmode="lin" valueType="num">
                                          <p:cBhvr additive="base">
                                            <p:cTn id="71" dur="500"/>
                                            <p:tgtEl>
                                              <p:spTgt spid="66"/>
                                            </p:tgtEl>
                                            <p:attrNameLst>
                                              <p:attrName>ppt_x</p:attrName>
                                            </p:attrNameLst>
                                          </p:cBhvr>
                                          <p:tavLst>
                                            <p:tav tm="0">
                                              <p:val>
                                                <p:strVal val="#ppt_x-#ppt_w*1.125000"/>
                                              </p:val>
                                            </p:tav>
                                            <p:tav tm="100000">
                                              <p:val>
                                                <p:strVal val="#ppt_x"/>
                                              </p:val>
                                            </p:tav>
                                          </p:tavLst>
                                        </p:anim>
                                        <p:animEffect transition="in" filter="wipe(right)">
                                          <p:cBhvr>
                                            <p:cTn id="72" dur="500"/>
                                            <p:tgtEl>
                                              <p:spTgt spid="66"/>
                                            </p:tgtEl>
                                          </p:cBhvr>
                                        </p:animEffect>
                                      </p:childTnLst>
                                    </p:cTn>
                                  </p:par>
                                  <p:par>
                                    <p:cTn id="73" presetID="12" presetClass="entr" presetSubtype="8" fill="hold" grpId="0" nodeType="withEffect">
                                      <p:stCondLst>
                                        <p:cond delay="0"/>
                                      </p:stCondLst>
                                      <p:childTnLst>
                                        <p:set>
                                          <p:cBhvr>
                                            <p:cTn id="74" dur="1" fill="hold">
                                              <p:stCondLst>
                                                <p:cond delay="0"/>
                                              </p:stCondLst>
                                            </p:cTn>
                                            <p:tgtEl>
                                              <p:spTgt spid="69"/>
                                            </p:tgtEl>
                                            <p:attrNameLst>
                                              <p:attrName>style.visibility</p:attrName>
                                            </p:attrNameLst>
                                          </p:cBhvr>
                                          <p:to>
                                            <p:strVal val="visible"/>
                                          </p:to>
                                        </p:set>
                                        <p:anim calcmode="lin" valueType="num">
                                          <p:cBhvr additive="base">
                                            <p:cTn id="75" dur="500"/>
                                            <p:tgtEl>
                                              <p:spTgt spid="69"/>
                                            </p:tgtEl>
                                            <p:attrNameLst>
                                              <p:attrName>ppt_x</p:attrName>
                                            </p:attrNameLst>
                                          </p:cBhvr>
                                          <p:tavLst>
                                            <p:tav tm="0">
                                              <p:val>
                                                <p:strVal val="#ppt_x-#ppt_w*1.125000"/>
                                              </p:val>
                                            </p:tav>
                                            <p:tav tm="100000">
                                              <p:val>
                                                <p:strVal val="#ppt_x"/>
                                              </p:val>
                                            </p:tav>
                                          </p:tavLst>
                                        </p:anim>
                                        <p:animEffect transition="in" filter="wipe(right)">
                                          <p:cBhvr>
                                            <p:cTn id="76" dur="500"/>
                                            <p:tgtEl>
                                              <p:spTgt spid="69"/>
                                            </p:tgtEl>
                                          </p:cBhvr>
                                        </p:animEffect>
                                      </p:childTnLst>
                                    </p:cTn>
                                  </p:par>
                                </p:childTnLst>
                              </p:cTn>
                            </p:par>
                            <p:par>
                              <p:cTn id="77" fill="hold">
                                <p:stCondLst>
                                  <p:cond delay="5600"/>
                                </p:stCondLst>
                                <p:childTnLst>
                                  <p:par>
                                    <p:cTn id="78" presetID="10" presetClass="entr" presetSubtype="0" fill="hold" grpId="0" nodeType="afterEffect">
                                      <p:stCondLst>
                                        <p:cond delay="0"/>
                                      </p:stCondLst>
                                      <p:childTnLst>
                                        <p:set>
                                          <p:cBhvr>
                                            <p:cTn id="79" dur="1" fill="hold">
                                              <p:stCondLst>
                                                <p:cond delay="0"/>
                                              </p:stCondLst>
                                            </p:cTn>
                                            <p:tgtEl>
                                              <p:spTgt spid="80"/>
                                            </p:tgtEl>
                                            <p:attrNameLst>
                                              <p:attrName>style.visibility</p:attrName>
                                            </p:attrNameLst>
                                          </p:cBhvr>
                                          <p:to>
                                            <p:strVal val="visible"/>
                                          </p:to>
                                        </p:set>
                                        <p:animEffect transition="in" filter="fade">
                                          <p:cBhvr>
                                            <p:cTn id="80" dur="20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64" grpId="0"/>
          <p:bldP spid="65" grpId="0"/>
          <p:bldP spid="66" grpId="0"/>
          <p:bldP spid="68" grpId="0"/>
          <p:bldP spid="69" grpId="0"/>
          <p:bldP spid="71" grpId="0"/>
          <p:bldP spid="80" grpId="0"/>
          <p:bldP spid="29" grpId="0"/>
          <p:bldP spid="30" grpId="0"/>
          <p:bldP spid="31"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515258" y="624114"/>
            <a:ext cx="8113486" cy="0"/>
          </a:xfrm>
          <a:prstGeom prst="line">
            <a:avLst/>
          </a:prstGeom>
          <a:ln w="1270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646881" y="242193"/>
            <a:ext cx="274777" cy="274777"/>
          </a:xfrm>
          <a:prstGeom prst="ellipse">
            <a:avLst/>
          </a:prstGeom>
          <a:solidFill>
            <a:srgbClr val="F5F5F5"/>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solidFill>
                <a:schemeClr val="bg1"/>
              </a:solidFill>
            </a:endParaRPr>
          </a:p>
        </p:txBody>
      </p:sp>
      <p:sp>
        <p:nvSpPr>
          <p:cNvPr id="6" name="TextBox 5"/>
          <p:cNvSpPr txBox="1"/>
          <p:nvPr/>
        </p:nvSpPr>
        <p:spPr>
          <a:xfrm>
            <a:off x="908958" y="206331"/>
            <a:ext cx="1659425" cy="400108"/>
          </a:xfrm>
          <a:prstGeom prst="rect">
            <a:avLst/>
          </a:prstGeom>
          <a:noFill/>
        </p:spPr>
        <p:txBody>
          <a:bodyPr wrap="none" lIns="91438" tIns="45719" rIns="91438" bIns="45719" rtlCol="0">
            <a:spAutoFit/>
          </a:bodyPr>
          <a:lstStyle/>
          <a:p>
            <a:r>
              <a:rPr lang="en-US" altLang="zh-CN" sz="2000" dirty="0" smtClean="0">
                <a:solidFill>
                  <a:schemeClr val="bg1"/>
                </a:solidFill>
                <a:latin typeface="方正兰亭细黑_GBK" pitchFamily="2" charset="-122"/>
                <a:ea typeface="方正兰亭细黑_GBK" pitchFamily="2" charset="-122"/>
              </a:rPr>
              <a:t>3</a:t>
            </a:r>
            <a:r>
              <a:rPr lang="zh-CN" altLang="en-US" sz="2000" dirty="0" smtClean="0">
                <a:solidFill>
                  <a:schemeClr val="bg1"/>
                </a:solidFill>
                <a:latin typeface="方正兰亭细黑_GBK" pitchFamily="2" charset="-122"/>
                <a:ea typeface="方正兰亭细黑_GBK" pitchFamily="2" charset="-122"/>
              </a:rPr>
              <a:t> 研究的意义</a:t>
            </a:r>
            <a:endParaRPr lang="zh-CN" altLang="en-US" sz="2000" dirty="0">
              <a:solidFill>
                <a:schemeClr val="bg1"/>
              </a:solidFill>
              <a:latin typeface="方正兰亭细黑_GBK" pitchFamily="2" charset="-122"/>
              <a:ea typeface="方正兰亭细黑_GBK" pitchFamily="2" charset="-122"/>
            </a:endParaRPr>
          </a:p>
        </p:txBody>
      </p:sp>
      <p:grpSp>
        <p:nvGrpSpPr>
          <p:cNvPr id="7" name="组合 6"/>
          <p:cNvGrpSpPr/>
          <p:nvPr/>
        </p:nvGrpSpPr>
        <p:grpSpPr>
          <a:xfrm>
            <a:off x="646881" y="928215"/>
            <a:ext cx="775895" cy="775961"/>
            <a:chOff x="5220920" y="1958927"/>
            <a:chExt cx="1034526" cy="1034615"/>
          </a:xfrm>
        </p:grpSpPr>
        <p:sp>
          <p:nvSpPr>
            <p:cNvPr id="8" name="椭圆 7"/>
            <p:cNvSpPr/>
            <p:nvPr/>
          </p:nvSpPr>
          <p:spPr>
            <a:xfrm>
              <a:off x="5220920" y="1958927"/>
              <a:ext cx="1034526" cy="1034615"/>
            </a:xfrm>
            <a:prstGeom prst="ellipse">
              <a:avLst/>
            </a:prstGeom>
            <a:solidFill>
              <a:srgbClr val="F3F3F3"/>
            </a:solidFill>
            <a:ln w="15875">
              <a:gradFill flip="none" rotWithShape="1">
                <a:gsLst>
                  <a:gs pos="0">
                    <a:schemeClr val="bg1"/>
                  </a:gs>
                  <a:gs pos="100000">
                    <a:schemeClr val="bg1">
                      <a:lumMod val="85000"/>
                    </a:schemeClr>
                  </a:gs>
                </a:gsLst>
                <a:lin ang="2700000" scaled="1"/>
                <a:tileRect/>
              </a:gradFill>
            </a:ln>
            <a:effectLst>
              <a:outerShdw blurRad="38100" dist="254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grpSp>
          <p:nvGrpSpPr>
            <p:cNvPr id="9" name="组合 8"/>
            <p:cNvGrpSpPr/>
            <p:nvPr/>
          </p:nvGrpSpPr>
          <p:grpSpPr>
            <a:xfrm>
              <a:off x="5334860" y="2072911"/>
              <a:ext cx="806647" cy="806647"/>
              <a:chOff x="6655422" y="2169858"/>
              <a:chExt cx="806647" cy="806647"/>
            </a:xfrm>
          </p:grpSpPr>
          <p:sp>
            <p:nvSpPr>
              <p:cNvPr id="10" name="椭圆 9"/>
              <p:cNvSpPr/>
              <p:nvPr/>
            </p:nvSpPr>
            <p:spPr>
              <a:xfrm>
                <a:off x="6655422" y="2169858"/>
                <a:ext cx="806647" cy="806647"/>
              </a:xfrm>
              <a:prstGeom prst="ellipse">
                <a:avLst/>
              </a:prstGeom>
              <a:pattFill prst="pct80">
                <a:fgClr>
                  <a:srgbClr val="0091B8"/>
                </a:fgClr>
                <a:bgClr>
                  <a:schemeClr val="bg1"/>
                </a:bgClr>
              </a:pattFill>
              <a:ln w="12700">
                <a:gradFill flip="none" rotWithShape="1">
                  <a:gsLst>
                    <a:gs pos="100000">
                      <a:schemeClr val="bg1"/>
                    </a:gs>
                    <a:gs pos="0">
                      <a:schemeClr val="bg1">
                        <a:lumMod val="85000"/>
                      </a:schemeClr>
                    </a:gs>
                  </a:gsLst>
                  <a:lin ang="2700000" scaled="1"/>
                  <a:tileRect/>
                </a:gradFill>
              </a:ln>
              <a:effectLst>
                <a:innerShdw blurRad="63500" dist="25400" dir="13500000">
                  <a:prstClr val="black">
                    <a:alpha val="4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srgbClr val="EAE64C"/>
                  </a:solidFill>
                </a:endParaRPr>
              </a:p>
            </p:txBody>
          </p:sp>
          <p:sp>
            <p:nvSpPr>
              <p:cNvPr id="11" name="椭圆 10"/>
              <p:cNvSpPr/>
              <p:nvPr/>
            </p:nvSpPr>
            <p:spPr>
              <a:xfrm>
                <a:off x="6736349" y="2250785"/>
                <a:ext cx="644792" cy="644792"/>
              </a:xfrm>
              <a:prstGeom prst="ellipse">
                <a:avLst/>
              </a:prstGeom>
              <a:solidFill>
                <a:srgbClr val="F3F3F3"/>
              </a:solidFill>
              <a:ln w="15875">
                <a:gradFill flip="none" rotWithShape="1">
                  <a:gsLst>
                    <a:gs pos="0">
                      <a:schemeClr val="bg1"/>
                    </a:gs>
                    <a:gs pos="100000">
                      <a:schemeClr val="bg1">
                        <a:lumMod val="85000"/>
                      </a:schemeClr>
                    </a:gs>
                  </a:gsLst>
                  <a:lin ang="2700000" scaled="1"/>
                  <a:tileRect/>
                </a:gradFill>
              </a:ln>
              <a:effectLst>
                <a:outerShdw blurRad="38100" dist="254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grpSp>
      </p:grpSp>
      <p:grpSp>
        <p:nvGrpSpPr>
          <p:cNvPr id="13" name="组合 12"/>
          <p:cNvGrpSpPr/>
          <p:nvPr/>
        </p:nvGrpSpPr>
        <p:grpSpPr>
          <a:xfrm>
            <a:off x="1375097" y="2095373"/>
            <a:ext cx="775895" cy="775961"/>
            <a:chOff x="5259402" y="3151179"/>
            <a:chExt cx="1034526" cy="1034615"/>
          </a:xfrm>
        </p:grpSpPr>
        <p:sp>
          <p:nvSpPr>
            <p:cNvPr id="14" name="椭圆 13"/>
            <p:cNvSpPr/>
            <p:nvPr/>
          </p:nvSpPr>
          <p:spPr>
            <a:xfrm>
              <a:off x="5259402" y="3151179"/>
              <a:ext cx="1034526" cy="1034615"/>
            </a:xfrm>
            <a:prstGeom prst="ellipse">
              <a:avLst/>
            </a:prstGeom>
            <a:solidFill>
              <a:srgbClr val="F3F3F3"/>
            </a:solidFill>
            <a:ln w="15875">
              <a:gradFill flip="none" rotWithShape="1">
                <a:gsLst>
                  <a:gs pos="0">
                    <a:schemeClr val="bg1"/>
                  </a:gs>
                  <a:gs pos="100000">
                    <a:schemeClr val="bg1">
                      <a:lumMod val="85000"/>
                    </a:schemeClr>
                  </a:gs>
                </a:gsLst>
                <a:lin ang="2700000" scaled="1"/>
                <a:tileRect/>
              </a:gradFill>
            </a:ln>
            <a:effectLst>
              <a:outerShdw blurRad="38100" dist="254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grpSp>
          <p:nvGrpSpPr>
            <p:cNvPr id="15" name="组合 14"/>
            <p:cNvGrpSpPr/>
            <p:nvPr/>
          </p:nvGrpSpPr>
          <p:grpSpPr>
            <a:xfrm>
              <a:off x="5373342" y="3265163"/>
              <a:ext cx="806647" cy="806647"/>
              <a:chOff x="6655422" y="2169858"/>
              <a:chExt cx="806647" cy="806647"/>
            </a:xfrm>
          </p:grpSpPr>
          <p:sp>
            <p:nvSpPr>
              <p:cNvPr id="17" name="椭圆 16"/>
              <p:cNvSpPr/>
              <p:nvPr/>
            </p:nvSpPr>
            <p:spPr>
              <a:xfrm>
                <a:off x="6655422" y="2169858"/>
                <a:ext cx="806647" cy="806647"/>
              </a:xfrm>
              <a:prstGeom prst="ellipse">
                <a:avLst/>
              </a:prstGeom>
              <a:pattFill prst="pct80">
                <a:fgClr>
                  <a:srgbClr val="0091B8"/>
                </a:fgClr>
                <a:bgClr>
                  <a:schemeClr val="bg1"/>
                </a:bgClr>
              </a:pattFill>
              <a:ln w="12700">
                <a:gradFill flip="none" rotWithShape="1">
                  <a:gsLst>
                    <a:gs pos="100000">
                      <a:schemeClr val="bg1"/>
                    </a:gs>
                    <a:gs pos="0">
                      <a:schemeClr val="bg1">
                        <a:lumMod val="85000"/>
                      </a:schemeClr>
                    </a:gs>
                  </a:gsLst>
                  <a:lin ang="2700000" scaled="1"/>
                  <a:tileRect/>
                </a:gradFill>
              </a:ln>
              <a:effectLst>
                <a:innerShdw blurRad="63500" dist="25400" dir="13500000">
                  <a:prstClr val="black">
                    <a:alpha val="4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srgbClr val="EAE64C"/>
                  </a:solidFill>
                </a:endParaRPr>
              </a:p>
            </p:txBody>
          </p:sp>
          <p:sp>
            <p:nvSpPr>
              <p:cNvPr id="18" name="椭圆 17"/>
              <p:cNvSpPr/>
              <p:nvPr/>
            </p:nvSpPr>
            <p:spPr>
              <a:xfrm>
                <a:off x="6736349" y="2250785"/>
                <a:ext cx="644792" cy="644792"/>
              </a:xfrm>
              <a:prstGeom prst="ellipse">
                <a:avLst/>
              </a:prstGeom>
              <a:solidFill>
                <a:srgbClr val="F3F3F3"/>
              </a:solidFill>
              <a:ln w="15875">
                <a:gradFill flip="none" rotWithShape="1">
                  <a:gsLst>
                    <a:gs pos="0">
                      <a:schemeClr val="bg1"/>
                    </a:gs>
                    <a:gs pos="100000">
                      <a:schemeClr val="bg1">
                        <a:lumMod val="85000"/>
                      </a:schemeClr>
                    </a:gs>
                  </a:gsLst>
                  <a:lin ang="2700000" scaled="1"/>
                  <a:tileRect/>
                </a:gradFill>
              </a:ln>
              <a:effectLst>
                <a:outerShdw blurRad="38100" dist="254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grpSp>
      </p:grpSp>
      <p:grpSp>
        <p:nvGrpSpPr>
          <p:cNvPr id="19" name="组合 18"/>
          <p:cNvGrpSpPr/>
          <p:nvPr/>
        </p:nvGrpSpPr>
        <p:grpSpPr>
          <a:xfrm>
            <a:off x="655126" y="3536978"/>
            <a:ext cx="775895" cy="775961"/>
            <a:chOff x="5271091" y="4285411"/>
            <a:chExt cx="1034526" cy="1034615"/>
          </a:xfrm>
        </p:grpSpPr>
        <p:sp>
          <p:nvSpPr>
            <p:cNvPr id="20" name="椭圆 19"/>
            <p:cNvSpPr/>
            <p:nvPr/>
          </p:nvSpPr>
          <p:spPr>
            <a:xfrm>
              <a:off x="5271091" y="4285411"/>
              <a:ext cx="1034526" cy="1034615"/>
            </a:xfrm>
            <a:prstGeom prst="ellipse">
              <a:avLst/>
            </a:prstGeom>
            <a:solidFill>
              <a:srgbClr val="F3F3F3"/>
            </a:solidFill>
            <a:ln w="15875">
              <a:gradFill flip="none" rotWithShape="1">
                <a:gsLst>
                  <a:gs pos="0">
                    <a:schemeClr val="bg1"/>
                  </a:gs>
                  <a:gs pos="100000">
                    <a:schemeClr val="bg1">
                      <a:lumMod val="85000"/>
                    </a:schemeClr>
                  </a:gs>
                </a:gsLst>
                <a:lin ang="2700000" scaled="1"/>
                <a:tileRect/>
              </a:gradFill>
            </a:ln>
            <a:effectLst>
              <a:outerShdw blurRad="38100" dist="254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grpSp>
          <p:nvGrpSpPr>
            <p:cNvPr id="21" name="组合 20"/>
            <p:cNvGrpSpPr/>
            <p:nvPr/>
          </p:nvGrpSpPr>
          <p:grpSpPr>
            <a:xfrm>
              <a:off x="5385031" y="4399395"/>
              <a:ext cx="806647" cy="806647"/>
              <a:chOff x="6655422" y="2169858"/>
              <a:chExt cx="806647" cy="806647"/>
            </a:xfrm>
          </p:grpSpPr>
          <p:sp>
            <p:nvSpPr>
              <p:cNvPr id="23" name="椭圆 22"/>
              <p:cNvSpPr/>
              <p:nvPr/>
            </p:nvSpPr>
            <p:spPr>
              <a:xfrm>
                <a:off x="6655422" y="2169858"/>
                <a:ext cx="806647" cy="806647"/>
              </a:xfrm>
              <a:prstGeom prst="ellipse">
                <a:avLst/>
              </a:prstGeom>
              <a:pattFill prst="pct80">
                <a:fgClr>
                  <a:srgbClr val="0091B8"/>
                </a:fgClr>
                <a:bgClr>
                  <a:schemeClr val="bg1"/>
                </a:bgClr>
              </a:pattFill>
              <a:ln w="12700">
                <a:gradFill flip="none" rotWithShape="1">
                  <a:gsLst>
                    <a:gs pos="100000">
                      <a:schemeClr val="bg1"/>
                    </a:gs>
                    <a:gs pos="0">
                      <a:schemeClr val="bg1">
                        <a:lumMod val="85000"/>
                      </a:schemeClr>
                    </a:gs>
                  </a:gsLst>
                  <a:lin ang="2700000" scaled="1"/>
                  <a:tileRect/>
                </a:gradFill>
              </a:ln>
              <a:effectLst>
                <a:innerShdw blurRad="63500" dist="25400" dir="13500000">
                  <a:prstClr val="black">
                    <a:alpha val="4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srgbClr val="EAE64C"/>
                  </a:solidFill>
                </a:endParaRPr>
              </a:p>
            </p:txBody>
          </p:sp>
          <p:sp>
            <p:nvSpPr>
              <p:cNvPr id="24" name="椭圆 23"/>
              <p:cNvSpPr/>
              <p:nvPr/>
            </p:nvSpPr>
            <p:spPr>
              <a:xfrm>
                <a:off x="6736349" y="2250785"/>
                <a:ext cx="644792" cy="644792"/>
              </a:xfrm>
              <a:prstGeom prst="ellipse">
                <a:avLst/>
              </a:prstGeom>
              <a:solidFill>
                <a:srgbClr val="F3F3F3"/>
              </a:solidFill>
              <a:ln w="15875">
                <a:gradFill flip="none" rotWithShape="1">
                  <a:gsLst>
                    <a:gs pos="0">
                      <a:schemeClr val="bg1"/>
                    </a:gs>
                    <a:gs pos="100000">
                      <a:schemeClr val="bg1">
                        <a:lumMod val="85000"/>
                      </a:schemeClr>
                    </a:gs>
                  </a:gsLst>
                  <a:lin ang="2700000" scaled="1"/>
                  <a:tileRect/>
                </a:gradFill>
              </a:ln>
              <a:effectLst>
                <a:outerShdw blurRad="38100" dist="254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grpSp>
      </p:grpSp>
      <p:sp>
        <p:nvSpPr>
          <p:cNvPr id="31" name="矩形 30"/>
          <p:cNvSpPr/>
          <p:nvPr/>
        </p:nvSpPr>
        <p:spPr>
          <a:xfrm>
            <a:off x="811507" y="1156767"/>
            <a:ext cx="470321" cy="392415"/>
          </a:xfrm>
          <a:prstGeom prst="rect">
            <a:avLst/>
          </a:prstGeom>
        </p:spPr>
        <p:txBody>
          <a:bodyPr wrap="none" lIns="68580" tIns="34290" rIns="68580" bIns="34290">
            <a:spAutoFit/>
          </a:bodyPr>
          <a:lstStyle/>
          <a:p>
            <a:pPr algn="ctr" eaLnBrk="1" hangingPunct="1"/>
            <a:r>
              <a:rPr lang="en-US" altLang="zh-CN" sz="2100" b="1" dirty="0">
                <a:solidFill>
                  <a:srgbClr val="2782A7"/>
                </a:solidFill>
                <a:latin typeface="微软雅黑" pitchFamily="34" charset="-122"/>
                <a:ea typeface="微软雅黑" pitchFamily="34" charset="-122"/>
              </a:rPr>
              <a:t>01</a:t>
            </a:r>
          </a:p>
        </p:txBody>
      </p:sp>
      <p:sp>
        <p:nvSpPr>
          <p:cNvPr id="32" name="矩形 31"/>
          <p:cNvSpPr/>
          <p:nvPr/>
        </p:nvSpPr>
        <p:spPr>
          <a:xfrm>
            <a:off x="1532819" y="2287146"/>
            <a:ext cx="470321" cy="392415"/>
          </a:xfrm>
          <a:prstGeom prst="rect">
            <a:avLst/>
          </a:prstGeom>
        </p:spPr>
        <p:txBody>
          <a:bodyPr wrap="none" lIns="68580" tIns="34290" rIns="68580" bIns="34290">
            <a:spAutoFit/>
          </a:bodyPr>
          <a:lstStyle/>
          <a:p>
            <a:pPr algn="ctr" eaLnBrk="1" hangingPunct="1"/>
            <a:r>
              <a:rPr lang="en-US" altLang="zh-CN" sz="2100" b="1" dirty="0">
                <a:solidFill>
                  <a:srgbClr val="2782A7"/>
                </a:solidFill>
                <a:latin typeface="微软雅黑" pitchFamily="34" charset="-122"/>
                <a:ea typeface="微软雅黑" pitchFamily="34" charset="-122"/>
              </a:rPr>
              <a:t>02</a:t>
            </a:r>
          </a:p>
        </p:txBody>
      </p:sp>
      <p:sp>
        <p:nvSpPr>
          <p:cNvPr id="33" name="矩形 32"/>
          <p:cNvSpPr/>
          <p:nvPr/>
        </p:nvSpPr>
        <p:spPr>
          <a:xfrm>
            <a:off x="799669" y="3728750"/>
            <a:ext cx="470321" cy="392415"/>
          </a:xfrm>
          <a:prstGeom prst="rect">
            <a:avLst/>
          </a:prstGeom>
        </p:spPr>
        <p:txBody>
          <a:bodyPr wrap="none" lIns="68580" tIns="34290" rIns="68580" bIns="34290">
            <a:spAutoFit/>
          </a:bodyPr>
          <a:lstStyle/>
          <a:p>
            <a:pPr algn="ctr" eaLnBrk="1" hangingPunct="1"/>
            <a:r>
              <a:rPr lang="en-US" altLang="zh-CN" sz="2100" b="1" dirty="0">
                <a:solidFill>
                  <a:srgbClr val="2782A7"/>
                </a:solidFill>
                <a:latin typeface="微软雅黑" pitchFamily="34" charset="-122"/>
                <a:ea typeface="微软雅黑" pitchFamily="34" charset="-122"/>
              </a:rPr>
              <a:t>03</a:t>
            </a:r>
          </a:p>
        </p:txBody>
      </p:sp>
      <p:sp>
        <p:nvSpPr>
          <p:cNvPr id="34" name="等腰三角形 8"/>
          <p:cNvSpPr>
            <a:spLocks noChangeArrowheads="1"/>
          </p:cNvSpPr>
          <p:nvPr/>
        </p:nvSpPr>
        <p:spPr bwMode="auto">
          <a:xfrm rot="5400000">
            <a:off x="1562242" y="1046049"/>
            <a:ext cx="268287" cy="231775"/>
          </a:xfrm>
          <a:prstGeom prst="triangle">
            <a:avLst>
              <a:gd name="adj" fmla="val 50000"/>
            </a:avLst>
          </a:prstGeom>
          <a:solidFill>
            <a:schemeClr val="bg1"/>
          </a:solidFill>
          <a:ln w="15875">
            <a:gradFill flip="none" rotWithShape="1">
              <a:gsLst>
                <a:gs pos="0">
                  <a:schemeClr val="bg1"/>
                </a:gs>
                <a:gs pos="100000">
                  <a:schemeClr val="bg1">
                    <a:lumMod val="85000"/>
                  </a:schemeClr>
                </a:gs>
              </a:gsLst>
              <a:lin ang="2700000" scaled="1"/>
              <a:tileRect/>
            </a:gradFill>
          </a:ln>
          <a:effectLst>
            <a:outerShdw blurRad="38100" dist="25400" dir="2700000" algn="tl" rotWithShape="0">
              <a:prstClr val="black">
                <a:alpha val="32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fontAlgn="auto">
              <a:spcBef>
                <a:spcPts val="0"/>
              </a:spcBef>
              <a:spcAft>
                <a:spcPts val="0"/>
              </a:spcAft>
            </a:pPr>
            <a:endParaRPr lang="zh-CN" altLang="zh-CN">
              <a:solidFill>
                <a:prstClr val="white"/>
              </a:solidFill>
              <a:latin typeface="+mn-lt"/>
              <a:ea typeface="+mn-ea"/>
              <a:sym typeface="微软雅黑" panose="020B0503020204020204" pitchFamily="34" charset="-122"/>
            </a:endParaRPr>
          </a:p>
        </p:txBody>
      </p:sp>
      <p:sp>
        <p:nvSpPr>
          <p:cNvPr id="35" name="等腰三角形 8"/>
          <p:cNvSpPr>
            <a:spLocks noChangeArrowheads="1"/>
          </p:cNvSpPr>
          <p:nvPr/>
        </p:nvSpPr>
        <p:spPr bwMode="auto">
          <a:xfrm rot="5400000">
            <a:off x="2262624" y="2367466"/>
            <a:ext cx="268287" cy="231775"/>
          </a:xfrm>
          <a:prstGeom prst="triangle">
            <a:avLst>
              <a:gd name="adj" fmla="val 50000"/>
            </a:avLst>
          </a:prstGeom>
          <a:solidFill>
            <a:schemeClr val="bg1"/>
          </a:solidFill>
          <a:ln w="15875">
            <a:gradFill flip="none" rotWithShape="1">
              <a:gsLst>
                <a:gs pos="0">
                  <a:schemeClr val="bg1"/>
                </a:gs>
                <a:gs pos="100000">
                  <a:schemeClr val="bg1">
                    <a:lumMod val="85000"/>
                  </a:schemeClr>
                </a:gs>
              </a:gsLst>
              <a:lin ang="2700000" scaled="1"/>
              <a:tileRect/>
            </a:gradFill>
          </a:ln>
          <a:effectLst>
            <a:outerShdw blurRad="38100" dist="25400" dir="2700000" algn="tl" rotWithShape="0">
              <a:prstClr val="black">
                <a:alpha val="32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fontAlgn="auto">
              <a:spcBef>
                <a:spcPts val="0"/>
              </a:spcBef>
              <a:spcAft>
                <a:spcPts val="0"/>
              </a:spcAft>
            </a:pPr>
            <a:endParaRPr lang="zh-CN" altLang="zh-CN">
              <a:solidFill>
                <a:prstClr val="white"/>
              </a:solidFill>
              <a:latin typeface="+mn-lt"/>
              <a:ea typeface="+mn-ea"/>
              <a:sym typeface="微软雅黑" panose="020B0503020204020204" pitchFamily="34" charset="-122"/>
            </a:endParaRPr>
          </a:p>
        </p:txBody>
      </p:sp>
      <p:sp>
        <p:nvSpPr>
          <p:cNvPr id="36" name="等腰三角形 8"/>
          <p:cNvSpPr>
            <a:spLocks noChangeArrowheads="1"/>
          </p:cNvSpPr>
          <p:nvPr/>
        </p:nvSpPr>
        <p:spPr bwMode="auto">
          <a:xfrm rot="5400000">
            <a:off x="1622158" y="3815172"/>
            <a:ext cx="268287" cy="231775"/>
          </a:xfrm>
          <a:prstGeom prst="triangle">
            <a:avLst>
              <a:gd name="adj" fmla="val 50000"/>
            </a:avLst>
          </a:prstGeom>
          <a:solidFill>
            <a:schemeClr val="bg1"/>
          </a:solidFill>
          <a:ln w="15875">
            <a:gradFill flip="none" rotWithShape="1">
              <a:gsLst>
                <a:gs pos="0">
                  <a:schemeClr val="bg1"/>
                </a:gs>
                <a:gs pos="100000">
                  <a:schemeClr val="bg1">
                    <a:lumMod val="85000"/>
                  </a:schemeClr>
                </a:gs>
              </a:gsLst>
              <a:lin ang="2700000" scaled="1"/>
              <a:tileRect/>
            </a:gradFill>
          </a:ln>
          <a:effectLst>
            <a:outerShdw blurRad="38100" dist="25400" dir="2700000" algn="tl" rotWithShape="0">
              <a:prstClr val="black">
                <a:alpha val="32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fontAlgn="auto">
              <a:spcBef>
                <a:spcPts val="0"/>
              </a:spcBef>
              <a:spcAft>
                <a:spcPts val="0"/>
              </a:spcAft>
            </a:pPr>
            <a:endParaRPr lang="zh-CN" altLang="zh-CN">
              <a:solidFill>
                <a:prstClr val="white"/>
              </a:solidFill>
              <a:latin typeface="+mn-lt"/>
              <a:ea typeface="+mn-ea"/>
              <a:sym typeface="微软雅黑" panose="020B0503020204020204" pitchFamily="34" charset="-122"/>
            </a:endParaRPr>
          </a:p>
        </p:txBody>
      </p:sp>
      <p:sp>
        <p:nvSpPr>
          <p:cNvPr id="37" name="Line 9"/>
          <p:cNvSpPr>
            <a:spLocks noChangeShapeType="1"/>
          </p:cNvSpPr>
          <p:nvPr/>
        </p:nvSpPr>
        <p:spPr bwMode="auto">
          <a:xfrm>
            <a:off x="1915567" y="1165217"/>
            <a:ext cx="5535896" cy="0"/>
          </a:xfrm>
          <a:prstGeom prst="line">
            <a:avLst/>
          </a:prstGeom>
          <a:noFill/>
          <a:ln w="13">
            <a:solidFill>
              <a:schemeClr val="bg2"/>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38" name="Line 9"/>
          <p:cNvSpPr>
            <a:spLocks noChangeShapeType="1"/>
          </p:cNvSpPr>
          <p:nvPr/>
        </p:nvSpPr>
        <p:spPr bwMode="auto">
          <a:xfrm>
            <a:off x="2877980" y="2487236"/>
            <a:ext cx="5535896" cy="0"/>
          </a:xfrm>
          <a:prstGeom prst="line">
            <a:avLst/>
          </a:prstGeom>
          <a:noFill/>
          <a:ln w="13">
            <a:solidFill>
              <a:schemeClr val="bg2"/>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39" name="Line 9"/>
          <p:cNvSpPr>
            <a:spLocks noChangeShapeType="1"/>
          </p:cNvSpPr>
          <p:nvPr/>
        </p:nvSpPr>
        <p:spPr bwMode="auto">
          <a:xfrm>
            <a:off x="1980159" y="3924958"/>
            <a:ext cx="5535896" cy="0"/>
          </a:xfrm>
          <a:prstGeom prst="line">
            <a:avLst/>
          </a:prstGeom>
          <a:noFill/>
          <a:ln w="13">
            <a:solidFill>
              <a:schemeClr val="bg2"/>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
        <p:nvSpPr>
          <p:cNvPr id="40" name="TextBox 4"/>
          <p:cNvSpPr txBox="1">
            <a:spLocks noChangeArrowheads="1"/>
          </p:cNvSpPr>
          <p:nvPr/>
        </p:nvSpPr>
        <p:spPr bwMode="auto">
          <a:xfrm>
            <a:off x="1842678" y="757646"/>
            <a:ext cx="2845594" cy="330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zh-CN" altLang="en-US" sz="1700" b="1" dirty="0" smtClean="0">
                <a:solidFill>
                  <a:srgbClr val="F5F5F5"/>
                </a:solidFill>
                <a:latin typeface="微软雅黑" pitchFamily="34" charset="-122"/>
                <a:ea typeface="微软雅黑" pitchFamily="34" charset="-122"/>
              </a:rPr>
              <a:t>社会效益</a:t>
            </a:r>
            <a:endParaRPr lang="en-US" sz="1700" b="1" dirty="0">
              <a:solidFill>
                <a:srgbClr val="F5F5F5"/>
              </a:solidFill>
              <a:latin typeface="微软雅黑" pitchFamily="34" charset="-122"/>
              <a:ea typeface="微软雅黑" pitchFamily="34" charset="-122"/>
            </a:endParaRPr>
          </a:p>
        </p:txBody>
      </p:sp>
      <p:sp>
        <p:nvSpPr>
          <p:cNvPr id="41" name="TextBox 5"/>
          <p:cNvSpPr txBox="1">
            <a:spLocks noChangeArrowheads="1"/>
          </p:cNvSpPr>
          <p:nvPr/>
        </p:nvSpPr>
        <p:spPr bwMode="auto">
          <a:xfrm>
            <a:off x="2126152" y="1156767"/>
            <a:ext cx="5325311" cy="90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zh-CN" altLang="zh-CN" dirty="0">
                <a:solidFill>
                  <a:schemeClr val="bg2"/>
                </a:solidFill>
                <a:latin typeface="微软雅黑" pitchFamily="34" charset="-122"/>
                <a:ea typeface="微软雅黑" pitchFamily="34" charset="-122"/>
              </a:rPr>
              <a:t>不同领域、不同背景的用户往往具有不同的检索目的和需求，通用搜索引擎所返回的结果包含大量用户不关心的网页。</a:t>
            </a:r>
            <a:endParaRPr lang="zh-CN" altLang="en-US" dirty="0">
              <a:solidFill>
                <a:schemeClr val="bg2"/>
              </a:solidFill>
              <a:latin typeface="微软雅黑" pitchFamily="34" charset="-122"/>
              <a:ea typeface="微软雅黑" pitchFamily="34" charset="-122"/>
            </a:endParaRPr>
          </a:p>
        </p:txBody>
      </p:sp>
      <p:sp>
        <p:nvSpPr>
          <p:cNvPr id="42" name="TextBox 12"/>
          <p:cNvSpPr txBox="1">
            <a:spLocks noChangeArrowheads="1"/>
          </p:cNvSpPr>
          <p:nvPr/>
        </p:nvSpPr>
        <p:spPr bwMode="auto">
          <a:xfrm>
            <a:off x="2916023" y="2127900"/>
            <a:ext cx="2761059" cy="330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zh-CN" altLang="en-US" sz="1700" b="1" dirty="0">
                <a:solidFill>
                  <a:srgbClr val="F5F5F5"/>
                </a:solidFill>
                <a:latin typeface="微软雅黑" pitchFamily="34" charset="-122"/>
                <a:ea typeface="微软雅黑" pitchFamily="34" charset="-122"/>
              </a:rPr>
              <a:t>经济效益</a:t>
            </a:r>
            <a:endParaRPr lang="en-US" sz="1700" b="1" dirty="0">
              <a:solidFill>
                <a:srgbClr val="F5F5F5"/>
              </a:solidFill>
              <a:latin typeface="微软雅黑" pitchFamily="34" charset="-122"/>
              <a:ea typeface="微软雅黑" pitchFamily="34" charset="-122"/>
            </a:endParaRPr>
          </a:p>
        </p:txBody>
      </p:sp>
      <p:sp>
        <p:nvSpPr>
          <p:cNvPr id="43" name="TextBox 13"/>
          <p:cNvSpPr txBox="1">
            <a:spLocks noChangeArrowheads="1"/>
          </p:cNvSpPr>
          <p:nvPr/>
        </p:nvSpPr>
        <p:spPr bwMode="auto">
          <a:xfrm>
            <a:off x="2910069" y="2563948"/>
            <a:ext cx="5413942" cy="1177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zh-CN" altLang="zh-CN" dirty="0">
                <a:solidFill>
                  <a:schemeClr val="bg2"/>
                </a:solidFill>
                <a:latin typeface="微软雅黑" pitchFamily="34" charset="-122"/>
                <a:ea typeface="微软雅黑" pitchFamily="34" charset="-122"/>
              </a:rPr>
              <a:t>万维网数据形式的丰富和网络技术的不断发展，图片、数据库、音频、视频多媒体等不同数据大量出现，通用搜索引擎往往对这些信息含量密集且具有一定结构的数据无能为力，不能很好地发现和获取。</a:t>
            </a:r>
            <a:endParaRPr lang="zh-CN" altLang="en-US" dirty="0">
              <a:solidFill>
                <a:schemeClr val="bg2"/>
              </a:solidFill>
              <a:latin typeface="微软雅黑" pitchFamily="34" charset="-122"/>
              <a:ea typeface="微软雅黑" pitchFamily="34" charset="-122"/>
            </a:endParaRPr>
          </a:p>
        </p:txBody>
      </p:sp>
      <p:sp>
        <p:nvSpPr>
          <p:cNvPr id="44" name="TextBox 8"/>
          <p:cNvSpPr txBox="1">
            <a:spLocks noChangeArrowheads="1"/>
          </p:cNvSpPr>
          <p:nvPr/>
        </p:nvSpPr>
        <p:spPr bwMode="auto">
          <a:xfrm>
            <a:off x="1662001" y="3498403"/>
            <a:ext cx="2672953" cy="330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zh-CN" altLang="en-US" sz="1700" b="1" dirty="0" smtClean="0">
                <a:solidFill>
                  <a:srgbClr val="F5F5F5"/>
                </a:solidFill>
                <a:latin typeface="微软雅黑" pitchFamily="34" charset="-122"/>
                <a:ea typeface="微软雅黑" pitchFamily="34" charset="-122"/>
              </a:rPr>
              <a:t>学术研究意义</a:t>
            </a:r>
            <a:endParaRPr lang="en-US" sz="1700" b="1" dirty="0">
              <a:solidFill>
                <a:srgbClr val="F5F5F5"/>
              </a:solidFill>
              <a:latin typeface="微软雅黑" pitchFamily="34" charset="-122"/>
              <a:ea typeface="微软雅黑" pitchFamily="34" charset="-122"/>
            </a:endParaRPr>
          </a:p>
        </p:txBody>
      </p:sp>
      <p:sp>
        <p:nvSpPr>
          <p:cNvPr id="45" name="TextBox 9"/>
          <p:cNvSpPr txBox="1">
            <a:spLocks noChangeArrowheads="1"/>
          </p:cNvSpPr>
          <p:nvPr/>
        </p:nvSpPr>
        <p:spPr bwMode="auto">
          <a:xfrm>
            <a:off x="2042595" y="3985077"/>
            <a:ext cx="5325311" cy="90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zh-CN" altLang="zh-CN" dirty="0">
                <a:solidFill>
                  <a:schemeClr val="bg2"/>
                </a:solidFill>
                <a:latin typeface="微软雅黑" pitchFamily="34" charset="-122"/>
                <a:ea typeface="微软雅黑" pitchFamily="34" charset="-122"/>
              </a:rPr>
              <a:t>通用搜索引擎的目标是尽可能大的网络覆盖率，有限的搜索引擎服务器资源与无限的网络数据资源之间的矛盾将进一步加深。</a:t>
            </a:r>
            <a:r>
              <a:rPr lang="en-US" altLang="zh-CN" dirty="0"/>
              <a:t> </a:t>
            </a:r>
            <a:endParaRPr lang="zh-CN" altLang="en-US" dirty="0">
              <a:solidFill>
                <a:schemeClr val="bg2"/>
              </a:solidFill>
              <a:latin typeface="微软雅黑" pitchFamily="34" charset="-122"/>
              <a:ea typeface="微软雅黑" pitchFamily="34" charset="-122"/>
            </a:endParaRPr>
          </a:p>
        </p:txBody>
      </p:sp>
    </p:spTree>
    <p:extLst>
      <p:ext uri="{BB962C8B-B14F-4D97-AF65-F5344CB8AC3E}">
        <p14:creationId xmlns:p14="http://schemas.microsoft.com/office/powerpoint/2010/main" val="1462983171"/>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
                                        <p:tgtEl>
                                          <p:spTgt spid="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300"/>
                                        <p:tgtEl>
                                          <p:spTgt spid="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p:tgtEl>
                                          <p:spTgt spid="6"/>
                                        </p:tgtEl>
                                        <p:attrNameLst>
                                          <p:attrName>ppt_x</p:attrName>
                                        </p:attrNameLst>
                                      </p:cBhvr>
                                      <p:tavLst>
                                        <p:tav tm="0">
                                          <p:val>
                                            <p:strVal val="#ppt_x-#ppt_w*1.125000"/>
                                          </p:val>
                                        </p:tav>
                                        <p:tav tm="100000">
                                          <p:val>
                                            <p:strVal val="#ppt_x"/>
                                          </p:val>
                                        </p:tav>
                                      </p:tavLst>
                                    </p:anim>
                                    <p:animEffect transition="in" filter="wipe(right)">
                                      <p:cBhvr>
                                        <p:cTn id="16" dur="500"/>
                                        <p:tgtEl>
                                          <p:spTgt spid="6"/>
                                        </p:tgtEl>
                                      </p:cBhvr>
                                    </p:animEffect>
                                  </p:childTnLst>
                                </p:cTn>
                              </p:par>
                            </p:childTnLst>
                          </p:cTn>
                        </p:par>
                        <p:par>
                          <p:cTn id="17" fill="hold">
                            <p:stCondLst>
                              <p:cond delay="1100"/>
                            </p:stCondLst>
                            <p:childTnLst>
                              <p:par>
                                <p:cTn id="18" presetID="52"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Scale>
                                      <p:cBhvr>
                                        <p:cTn id="20"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1" dur="1000" decel="50000" fill="hold">
                                          <p:stCondLst>
                                            <p:cond delay="0"/>
                                          </p:stCondLst>
                                        </p:cTn>
                                        <p:tgtEl>
                                          <p:spTgt spid="7"/>
                                        </p:tgtEl>
                                        <p:attrNameLst>
                                          <p:attrName>ppt_x</p:attrName>
                                          <p:attrName>ppt_y</p:attrName>
                                        </p:attrNameLst>
                                      </p:cBhvr>
                                    </p:animMotion>
                                    <p:animEffect transition="in" filter="fade">
                                      <p:cBhvr>
                                        <p:cTn id="22" dur="1000"/>
                                        <p:tgtEl>
                                          <p:spTgt spid="7"/>
                                        </p:tgtEl>
                                      </p:cBhvr>
                                    </p:animEffect>
                                  </p:childTnLst>
                                </p:cTn>
                              </p:par>
                            </p:childTnLst>
                          </p:cTn>
                        </p:par>
                        <p:par>
                          <p:cTn id="23" fill="hold">
                            <p:stCondLst>
                              <p:cond delay="2100"/>
                            </p:stCondLst>
                            <p:childTnLst>
                              <p:par>
                                <p:cTn id="24" presetID="22" presetClass="entr" presetSubtype="8" fill="hold" grpId="0" nodeType="after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wipe(left)">
                                      <p:cBhvr>
                                        <p:cTn id="26" dur="500"/>
                                        <p:tgtEl>
                                          <p:spTgt spid="34"/>
                                        </p:tgtEl>
                                      </p:cBhvr>
                                    </p:animEffect>
                                  </p:childTnLst>
                                </p:cTn>
                              </p:par>
                            </p:childTnLst>
                          </p:cTn>
                        </p:par>
                        <p:par>
                          <p:cTn id="27" fill="hold">
                            <p:stCondLst>
                              <p:cond delay="2600"/>
                            </p:stCondLst>
                            <p:childTnLst>
                              <p:par>
                                <p:cTn id="28" presetID="22" presetClass="entr" presetSubtype="8" fill="hold" grpId="0" nodeType="after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left)">
                                      <p:cBhvr>
                                        <p:cTn id="30" dur="500"/>
                                        <p:tgtEl>
                                          <p:spTgt spid="37"/>
                                        </p:tgtEl>
                                      </p:cBhvr>
                                    </p:animEffect>
                                  </p:childTnLst>
                                </p:cTn>
                              </p:par>
                            </p:childTnLst>
                          </p:cTn>
                        </p:par>
                        <p:par>
                          <p:cTn id="31" fill="hold">
                            <p:stCondLst>
                              <p:cond delay="3100"/>
                            </p:stCondLst>
                            <p:childTnLst>
                              <p:par>
                                <p:cTn id="32" presetID="22" presetClass="entr" presetSubtype="4" fill="hold" grpId="0" nodeType="after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wipe(down)">
                                      <p:cBhvr>
                                        <p:cTn id="34" dur="500"/>
                                        <p:tgtEl>
                                          <p:spTgt spid="40"/>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up)">
                                      <p:cBhvr>
                                        <p:cTn id="37" dur="500"/>
                                        <p:tgtEl>
                                          <p:spTgt spid="41"/>
                                        </p:tgtEl>
                                      </p:cBhvr>
                                    </p:animEffect>
                                  </p:childTnLst>
                                </p:cTn>
                              </p:par>
                              <p:par>
                                <p:cTn id="38" presetID="52" presetClass="entr" presetSubtype="0" fill="hold" nodeType="withEffect">
                                  <p:stCondLst>
                                    <p:cond delay="400"/>
                                  </p:stCondLst>
                                  <p:childTnLst>
                                    <p:set>
                                      <p:cBhvr>
                                        <p:cTn id="39" dur="1" fill="hold">
                                          <p:stCondLst>
                                            <p:cond delay="0"/>
                                          </p:stCondLst>
                                        </p:cTn>
                                        <p:tgtEl>
                                          <p:spTgt spid="13"/>
                                        </p:tgtEl>
                                        <p:attrNameLst>
                                          <p:attrName>style.visibility</p:attrName>
                                        </p:attrNameLst>
                                      </p:cBhvr>
                                      <p:to>
                                        <p:strVal val="visible"/>
                                      </p:to>
                                    </p:set>
                                    <p:animScale>
                                      <p:cBhvr>
                                        <p:cTn id="40" dur="1000" decel="50000" fill="hold">
                                          <p:stCondLst>
                                            <p:cond delay="0"/>
                                          </p:stCondLst>
                                        </p:cTn>
                                        <p:tgtEl>
                                          <p:spTgt spid="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1" dur="1000" decel="50000" fill="hold">
                                          <p:stCondLst>
                                            <p:cond delay="0"/>
                                          </p:stCondLst>
                                        </p:cTn>
                                        <p:tgtEl>
                                          <p:spTgt spid="13"/>
                                        </p:tgtEl>
                                        <p:attrNameLst>
                                          <p:attrName>ppt_x</p:attrName>
                                          <p:attrName>ppt_y</p:attrName>
                                        </p:attrNameLst>
                                      </p:cBhvr>
                                    </p:animMotion>
                                    <p:animEffect transition="in" filter="fade">
                                      <p:cBhvr>
                                        <p:cTn id="42" dur="1000"/>
                                        <p:tgtEl>
                                          <p:spTgt spid="13"/>
                                        </p:tgtEl>
                                      </p:cBhvr>
                                    </p:animEffect>
                                  </p:childTnLst>
                                </p:cTn>
                              </p:par>
                            </p:childTnLst>
                          </p:cTn>
                        </p:par>
                        <p:par>
                          <p:cTn id="43" fill="hold">
                            <p:stCondLst>
                              <p:cond delay="4500"/>
                            </p:stCondLst>
                            <p:childTnLst>
                              <p:par>
                                <p:cTn id="44" presetID="22" presetClass="entr" presetSubtype="8" fill="hold" grpId="0" nodeType="after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wipe(left)">
                                      <p:cBhvr>
                                        <p:cTn id="46" dur="500"/>
                                        <p:tgtEl>
                                          <p:spTgt spid="35"/>
                                        </p:tgtEl>
                                      </p:cBhvr>
                                    </p:animEffect>
                                  </p:childTnLst>
                                </p:cTn>
                              </p:par>
                            </p:childTnLst>
                          </p:cTn>
                        </p:par>
                        <p:par>
                          <p:cTn id="47" fill="hold">
                            <p:stCondLst>
                              <p:cond delay="5000"/>
                            </p:stCondLst>
                            <p:childTnLst>
                              <p:par>
                                <p:cTn id="48" presetID="22" presetClass="entr" presetSubtype="8" fill="hold" grpId="0" nodeType="after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wipe(left)">
                                      <p:cBhvr>
                                        <p:cTn id="50" dur="500"/>
                                        <p:tgtEl>
                                          <p:spTgt spid="38"/>
                                        </p:tgtEl>
                                      </p:cBhvr>
                                    </p:animEffect>
                                  </p:childTnLst>
                                </p:cTn>
                              </p:par>
                            </p:childTnLst>
                          </p:cTn>
                        </p:par>
                        <p:par>
                          <p:cTn id="51" fill="hold">
                            <p:stCondLst>
                              <p:cond delay="5500"/>
                            </p:stCondLst>
                            <p:childTnLst>
                              <p:par>
                                <p:cTn id="52" presetID="22" presetClass="entr" presetSubtype="4" fill="hold" grpId="0" nodeType="after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wipe(down)">
                                      <p:cBhvr>
                                        <p:cTn id="54" dur="500"/>
                                        <p:tgtEl>
                                          <p:spTgt spid="42"/>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wipe(up)">
                                      <p:cBhvr>
                                        <p:cTn id="57" dur="500"/>
                                        <p:tgtEl>
                                          <p:spTgt spid="43"/>
                                        </p:tgtEl>
                                      </p:cBhvr>
                                    </p:animEffect>
                                  </p:childTnLst>
                                </p:cTn>
                              </p:par>
                              <p:par>
                                <p:cTn id="58" presetID="52" presetClass="entr" presetSubtype="0" fill="hold" nodeType="withEffect">
                                  <p:stCondLst>
                                    <p:cond delay="900"/>
                                  </p:stCondLst>
                                  <p:childTnLst>
                                    <p:set>
                                      <p:cBhvr>
                                        <p:cTn id="59" dur="1" fill="hold">
                                          <p:stCondLst>
                                            <p:cond delay="0"/>
                                          </p:stCondLst>
                                        </p:cTn>
                                        <p:tgtEl>
                                          <p:spTgt spid="19"/>
                                        </p:tgtEl>
                                        <p:attrNameLst>
                                          <p:attrName>style.visibility</p:attrName>
                                        </p:attrNameLst>
                                      </p:cBhvr>
                                      <p:to>
                                        <p:strVal val="visible"/>
                                      </p:to>
                                    </p:set>
                                    <p:animScale>
                                      <p:cBhvr>
                                        <p:cTn id="60"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1" dur="1000" decel="50000" fill="hold">
                                          <p:stCondLst>
                                            <p:cond delay="0"/>
                                          </p:stCondLst>
                                        </p:cTn>
                                        <p:tgtEl>
                                          <p:spTgt spid="19"/>
                                        </p:tgtEl>
                                        <p:attrNameLst>
                                          <p:attrName>ppt_x</p:attrName>
                                          <p:attrName>ppt_y</p:attrName>
                                        </p:attrNameLst>
                                      </p:cBhvr>
                                    </p:animMotion>
                                    <p:animEffect transition="in" filter="fade">
                                      <p:cBhvr>
                                        <p:cTn id="62" dur="1000"/>
                                        <p:tgtEl>
                                          <p:spTgt spid="19"/>
                                        </p:tgtEl>
                                      </p:cBhvr>
                                    </p:animEffect>
                                  </p:childTnLst>
                                </p:cTn>
                              </p:par>
                            </p:childTnLst>
                          </p:cTn>
                        </p:par>
                        <p:par>
                          <p:cTn id="63" fill="hold">
                            <p:stCondLst>
                              <p:cond delay="7400"/>
                            </p:stCondLst>
                            <p:childTnLst>
                              <p:par>
                                <p:cTn id="64" presetID="22" presetClass="entr" presetSubtype="8" fill="hold" grpId="0" nodeType="after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wipe(left)">
                                      <p:cBhvr>
                                        <p:cTn id="66" dur="500"/>
                                        <p:tgtEl>
                                          <p:spTgt spid="36"/>
                                        </p:tgtEl>
                                      </p:cBhvr>
                                    </p:animEffect>
                                  </p:childTnLst>
                                </p:cTn>
                              </p:par>
                            </p:childTnLst>
                          </p:cTn>
                        </p:par>
                        <p:par>
                          <p:cTn id="67" fill="hold">
                            <p:stCondLst>
                              <p:cond delay="7900"/>
                            </p:stCondLst>
                            <p:childTnLst>
                              <p:par>
                                <p:cTn id="68" presetID="22" presetClass="entr" presetSubtype="8" fill="hold" grpId="0" nodeType="afterEffect">
                                  <p:stCondLst>
                                    <p:cond delay="0"/>
                                  </p:stCondLst>
                                  <p:childTnLst>
                                    <p:set>
                                      <p:cBhvr>
                                        <p:cTn id="69" dur="1" fill="hold">
                                          <p:stCondLst>
                                            <p:cond delay="0"/>
                                          </p:stCondLst>
                                        </p:cTn>
                                        <p:tgtEl>
                                          <p:spTgt spid="39"/>
                                        </p:tgtEl>
                                        <p:attrNameLst>
                                          <p:attrName>style.visibility</p:attrName>
                                        </p:attrNameLst>
                                      </p:cBhvr>
                                      <p:to>
                                        <p:strVal val="visible"/>
                                      </p:to>
                                    </p:set>
                                    <p:animEffect transition="in" filter="wipe(left)">
                                      <p:cBhvr>
                                        <p:cTn id="70" dur="500"/>
                                        <p:tgtEl>
                                          <p:spTgt spid="39"/>
                                        </p:tgtEl>
                                      </p:cBhvr>
                                    </p:animEffect>
                                  </p:childTnLst>
                                </p:cTn>
                              </p:par>
                            </p:childTnLst>
                          </p:cTn>
                        </p:par>
                        <p:par>
                          <p:cTn id="71" fill="hold">
                            <p:stCondLst>
                              <p:cond delay="8400"/>
                            </p:stCondLst>
                            <p:childTnLst>
                              <p:par>
                                <p:cTn id="72" presetID="22" presetClass="entr" presetSubtype="4" fill="hold" grpId="0" nodeType="after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wipe(down)">
                                      <p:cBhvr>
                                        <p:cTn id="74" dur="500"/>
                                        <p:tgtEl>
                                          <p:spTgt spid="44"/>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wipe(up)">
                                      <p:cBhvr>
                                        <p:cTn id="7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34" grpId="0" animBg="1"/>
      <p:bldP spid="35" grpId="0" animBg="1"/>
      <p:bldP spid="36" grpId="0" animBg="1"/>
      <p:bldP spid="37" grpId="0" animBg="1"/>
      <p:bldP spid="38" grpId="0" animBg="1"/>
      <p:bldP spid="39" grpId="0" animBg="1"/>
      <p:bldP spid="40" grpId="0" autoUpdateAnimBg="0"/>
      <p:bldP spid="41" grpId="0" autoUpdateAnimBg="0"/>
      <p:bldP spid="42" grpId="0" autoUpdateAnimBg="0"/>
      <p:bldP spid="43" grpId="0" autoUpdateAnimBg="0"/>
      <p:bldP spid="44" grpId="0" autoUpdateAnimBg="0"/>
      <p:bldP spid="45"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515258" y="624114"/>
            <a:ext cx="8113486" cy="0"/>
          </a:xfrm>
          <a:prstGeom prst="line">
            <a:avLst/>
          </a:prstGeom>
          <a:ln w="1270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646881" y="242193"/>
            <a:ext cx="274777" cy="274777"/>
          </a:xfrm>
          <a:prstGeom prst="ellipse">
            <a:avLst/>
          </a:prstGeom>
          <a:solidFill>
            <a:srgbClr val="F5F5F5"/>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solidFill>
                <a:schemeClr val="bg1"/>
              </a:solidFill>
            </a:endParaRPr>
          </a:p>
        </p:txBody>
      </p:sp>
      <p:sp>
        <p:nvSpPr>
          <p:cNvPr id="6" name="TextBox 5"/>
          <p:cNvSpPr txBox="1"/>
          <p:nvPr/>
        </p:nvSpPr>
        <p:spPr>
          <a:xfrm>
            <a:off x="908958" y="206331"/>
            <a:ext cx="1659425" cy="400108"/>
          </a:xfrm>
          <a:prstGeom prst="rect">
            <a:avLst/>
          </a:prstGeom>
          <a:noFill/>
        </p:spPr>
        <p:txBody>
          <a:bodyPr wrap="none" lIns="91438" tIns="45719" rIns="91438" bIns="45719" rtlCol="0">
            <a:spAutoFit/>
          </a:bodyPr>
          <a:lstStyle/>
          <a:p>
            <a:r>
              <a:rPr lang="en-US" altLang="zh-CN" sz="2000" dirty="0" smtClean="0">
                <a:solidFill>
                  <a:schemeClr val="bg1"/>
                </a:solidFill>
                <a:latin typeface="方正兰亭细黑_GBK" pitchFamily="2" charset="-122"/>
                <a:ea typeface="方正兰亭细黑_GBK" pitchFamily="2" charset="-122"/>
              </a:rPr>
              <a:t>3.</a:t>
            </a:r>
            <a:r>
              <a:rPr lang="zh-CN" altLang="en-US" sz="2000" dirty="0" smtClean="0">
                <a:solidFill>
                  <a:schemeClr val="bg1"/>
                </a:solidFill>
                <a:latin typeface="方正兰亭细黑_GBK" pitchFamily="2" charset="-122"/>
                <a:ea typeface="方正兰亭细黑_GBK" pitchFamily="2" charset="-122"/>
              </a:rPr>
              <a:t>研究的意义</a:t>
            </a:r>
            <a:endParaRPr lang="zh-CN" altLang="en-US" sz="2000" dirty="0">
              <a:solidFill>
                <a:schemeClr val="bg1"/>
              </a:solidFill>
              <a:latin typeface="方正兰亭细黑_GBK" pitchFamily="2" charset="-122"/>
              <a:ea typeface="方正兰亭细黑_GBK" pitchFamily="2" charset="-122"/>
            </a:endParaRPr>
          </a:p>
        </p:txBody>
      </p:sp>
      <p:sp>
        <p:nvSpPr>
          <p:cNvPr id="7" name="Freeform 7"/>
          <p:cNvSpPr>
            <a:spLocks noEditPoints="1"/>
          </p:cNvSpPr>
          <p:nvPr/>
        </p:nvSpPr>
        <p:spPr bwMode="auto">
          <a:xfrm>
            <a:off x="706944" y="1829373"/>
            <a:ext cx="740569" cy="1077516"/>
          </a:xfrm>
          <a:custGeom>
            <a:avLst/>
            <a:gdLst>
              <a:gd name="T0" fmla="*/ 469222 w 1391"/>
              <a:gd name="T1" fmla="*/ 923838 h 2031"/>
              <a:gd name="T2" fmla="*/ 631072 w 1391"/>
              <a:gd name="T3" fmla="*/ 832586 h 2031"/>
              <a:gd name="T4" fmla="*/ 732583 w 1391"/>
              <a:gd name="T5" fmla="*/ 860881 h 2031"/>
              <a:gd name="T6" fmla="*/ 827705 w 1391"/>
              <a:gd name="T7" fmla="*/ 675548 h 2031"/>
              <a:gd name="T8" fmla="*/ 897982 w 1391"/>
              <a:gd name="T9" fmla="*/ 623201 h 2031"/>
              <a:gd name="T10" fmla="*/ 900821 w 1391"/>
              <a:gd name="T11" fmla="*/ 399669 h 2031"/>
              <a:gd name="T12" fmla="*/ 831964 w 1391"/>
              <a:gd name="T13" fmla="*/ 345201 h 2031"/>
              <a:gd name="T14" fmla="*/ 754589 w 1391"/>
              <a:gd name="T15" fmla="*/ 161990 h 2031"/>
              <a:gd name="T16" fmla="*/ 672954 w 1391"/>
              <a:gd name="T17" fmla="*/ 177552 h 2031"/>
              <a:gd name="T18" fmla="*/ 518203 w 1391"/>
              <a:gd name="T19" fmla="*/ 87008 h 2031"/>
              <a:gd name="T20" fmla="*/ 481290 w 1391"/>
              <a:gd name="T21" fmla="*/ 87008 h 2031"/>
              <a:gd name="T22" fmla="*/ 366291 w 1391"/>
              <a:gd name="T23" fmla="*/ 176845 h 2031"/>
              <a:gd name="T24" fmla="*/ 329378 w 1391"/>
              <a:gd name="T25" fmla="*/ 166234 h 2031"/>
              <a:gd name="T26" fmla="*/ 236386 w 1391"/>
              <a:gd name="T27" fmla="*/ 174015 h 2031"/>
              <a:gd name="T28" fmla="*/ 102221 w 1391"/>
              <a:gd name="T29" fmla="*/ 352982 h 2031"/>
              <a:gd name="T30" fmla="*/ 125646 w 1391"/>
              <a:gd name="T31" fmla="*/ 437161 h 2031"/>
              <a:gd name="T32" fmla="*/ 80925 w 1391"/>
              <a:gd name="T33" fmla="*/ 632397 h 2031"/>
              <a:gd name="T34" fmla="*/ 228577 w 1391"/>
              <a:gd name="T35" fmla="*/ 768922 h 2031"/>
              <a:gd name="T36" fmla="*/ 246324 w 1391"/>
              <a:gd name="T37" fmla="*/ 853807 h 2031"/>
              <a:gd name="T38" fmla="*/ 344285 w 1391"/>
              <a:gd name="T39" fmla="*/ 828342 h 2031"/>
              <a:gd name="T40" fmla="*/ 373390 w 1391"/>
              <a:gd name="T41" fmla="*/ 916057 h 2031"/>
              <a:gd name="T42" fmla="*/ 279688 w 1391"/>
              <a:gd name="T43" fmla="*/ 923130 h 2031"/>
              <a:gd name="T44" fmla="*/ 154041 w 1391"/>
              <a:gd name="T45" fmla="*/ 766800 h 2031"/>
              <a:gd name="T46" fmla="*/ 9228 w 1391"/>
              <a:gd name="T47" fmla="*/ 655034 h 2031"/>
              <a:gd name="T48" fmla="*/ 65308 w 1391"/>
              <a:gd name="T49" fmla="*/ 481018 h 2031"/>
              <a:gd name="T50" fmla="*/ 80925 w 1391"/>
              <a:gd name="T51" fmla="*/ 281537 h 2031"/>
              <a:gd name="T52" fmla="*/ 161850 w 1391"/>
              <a:gd name="T53" fmla="*/ 174015 h 2031"/>
              <a:gd name="T54" fmla="*/ 349964 w 1391"/>
              <a:gd name="T55" fmla="*/ 94789 h 2031"/>
              <a:gd name="T56" fmla="*/ 377649 w 1391"/>
              <a:gd name="T57" fmla="*/ 101863 h 2031"/>
              <a:gd name="T58" fmla="*/ 499746 w 1391"/>
              <a:gd name="T59" fmla="*/ 0 h 2031"/>
              <a:gd name="T60" fmla="*/ 643140 w 1391"/>
              <a:gd name="T61" fmla="*/ 107522 h 2031"/>
              <a:gd name="T62" fmla="*/ 808539 w 1391"/>
              <a:gd name="T63" fmla="*/ 110351 h 2031"/>
              <a:gd name="T64" fmla="*/ 855390 w 1391"/>
              <a:gd name="T65" fmla="*/ 274463 h 2031"/>
              <a:gd name="T66" fmla="*/ 960450 w 1391"/>
              <a:gd name="T67" fmla="*/ 444942 h 2031"/>
              <a:gd name="T68" fmla="*/ 958320 w 1391"/>
              <a:gd name="T69" fmla="*/ 579344 h 2031"/>
              <a:gd name="T70" fmla="*/ 848291 w 1391"/>
              <a:gd name="T71" fmla="*/ 746993 h 2031"/>
              <a:gd name="T72" fmla="*/ 732583 w 1391"/>
              <a:gd name="T73" fmla="*/ 935156 h 2031"/>
              <a:gd name="T74" fmla="*/ 631072 w 1391"/>
              <a:gd name="T75" fmla="*/ 906861 h 2031"/>
              <a:gd name="T76" fmla="*/ 487679 w 1391"/>
              <a:gd name="T77" fmla="*/ 1010845 h 2031"/>
              <a:gd name="T78" fmla="*/ 491938 w 1391"/>
              <a:gd name="T79" fmla="*/ 775995 h 2031"/>
              <a:gd name="T80" fmla="*/ 491938 w 1391"/>
              <a:gd name="T81" fmla="*/ 820560 h 2031"/>
              <a:gd name="T82" fmla="*/ 792921 w 1391"/>
              <a:gd name="T83" fmla="*/ 520631 h 2031"/>
              <a:gd name="T84" fmla="*/ 491938 w 1391"/>
              <a:gd name="T85" fmla="*/ 735675 h 2031"/>
              <a:gd name="T86" fmla="*/ 707737 w 1391"/>
              <a:gd name="T87" fmla="*/ 520631 h 2031"/>
              <a:gd name="T88" fmla="*/ 675084 w 1391"/>
              <a:gd name="T89" fmla="*/ 984672 h 2031"/>
              <a:gd name="T90" fmla="*/ 548017 w 1391"/>
              <a:gd name="T91" fmla="*/ 1057533 h 2031"/>
              <a:gd name="T92" fmla="*/ 651658 w 1391"/>
              <a:gd name="T93" fmla="*/ 1265502 h 2031"/>
              <a:gd name="T94" fmla="*/ 848291 w 1391"/>
              <a:gd name="T95" fmla="*/ 1376561 h 2031"/>
              <a:gd name="T96" fmla="*/ 357773 w 1391"/>
              <a:gd name="T97" fmla="*/ 999527 h 2031"/>
              <a:gd name="T98" fmla="*/ 247034 w 1391"/>
              <a:gd name="T99" fmla="*/ 987502 h 2031"/>
              <a:gd name="T100" fmla="*/ 172498 w 1391"/>
              <a:gd name="T101" fmla="*/ 1410515 h 2031"/>
              <a:gd name="T102" fmla="*/ 457154 w 1391"/>
              <a:gd name="T103" fmla="*/ 1392123 h 2031"/>
              <a:gd name="T104" fmla="*/ 487679 w 1391"/>
              <a:gd name="T105" fmla="*/ 1070265 h 203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91" h="2031">
                <a:moveTo>
                  <a:pt x="485" y="1171"/>
                </a:moveTo>
                <a:cubicBezTo>
                  <a:pt x="536" y="1171"/>
                  <a:pt x="586" y="1197"/>
                  <a:pt x="613" y="1236"/>
                </a:cubicBezTo>
                <a:lnTo>
                  <a:pt x="661" y="1306"/>
                </a:lnTo>
                <a:cubicBezTo>
                  <a:pt x="676" y="1328"/>
                  <a:pt x="698" y="1329"/>
                  <a:pt x="714" y="1307"/>
                </a:cubicBezTo>
                <a:lnTo>
                  <a:pt x="764" y="1238"/>
                </a:lnTo>
                <a:cubicBezTo>
                  <a:pt x="791" y="1201"/>
                  <a:pt x="840" y="1177"/>
                  <a:pt x="889" y="1177"/>
                </a:cubicBezTo>
                <a:cubicBezTo>
                  <a:pt x="905" y="1177"/>
                  <a:pt x="920" y="1180"/>
                  <a:pt x="934" y="1185"/>
                </a:cubicBezTo>
                <a:lnTo>
                  <a:pt x="1015" y="1214"/>
                </a:lnTo>
                <a:cubicBezTo>
                  <a:pt x="1021" y="1216"/>
                  <a:pt x="1026" y="1217"/>
                  <a:pt x="1032" y="1217"/>
                </a:cubicBezTo>
                <a:cubicBezTo>
                  <a:pt x="1055" y="1217"/>
                  <a:pt x="1058" y="1196"/>
                  <a:pt x="1058" y="1184"/>
                </a:cubicBezTo>
                <a:lnTo>
                  <a:pt x="1058" y="1098"/>
                </a:lnTo>
                <a:cubicBezTo>
                  <a:pt x="1059" y="1035"/>
                  <a:pt x="1106" y="972"/>
                  <a:pt x="1166" y="955"/>
                </a:cubicBezTo>
                <a:lnTo>
                  <a:pt x="1248" y="930"/>
                </a:lnTo>
                <a:cubicBezTo>
                  <a:pt x="1260" y="927"/>
                  <a:pt x="1269" y="920"/>
                  <a:pt x="1272" y="911"/>
                </a:cubicBezTo>
                <a:cubicBezTo>
                  <a:pt x="1275" y="903"/>
                  <a:pt x="1272" y="891"/>
                  <a:pt x="1265" y="881"/>
                </a:cubicBezTo>
                <a:lnTo>
                  <a:pt x="1214" y="811"/>
                </a:lnTo>
                <a:cubicBezTo>
                  <a:pt x="1178" y="761"/>
                  <a:pt x="1179" y="683"/>
                  <a:pt x="1217" y="633"/>
                </a:cubicBezTo>
                <a:lnTo>
                  <a:pt x="1269" y="565"/>
                </a:lnTo>
                <a:cubicBezTo>
                  <a:pt x="1277" y="554"/>
                  <a:pt x="1280" y="543"/>
                  <a:pt x="1278" y="534"/>
                </a:cubicBezTo>
                <a:cubicBezTo>
                  <a:pt x="1275" y="526"/>
                  <a:pt x="1266" y="519"/>
                  <a:pt x="1254" y="515"/>
                </a:cubicBezTo>
                <a:lnTo>
                  <a:pt x="1172" y="488"/>
                </a:lnTo>
                <a:cubicBezTo>
                  <a:pt x="1113" y="469"/>
                  <a:pt x="1068" y="405"/>
                  <a:pt x="1069" y="342"/>
                </a:cubicBezTo>
                <a:lnTo>
                  <a:pt x="1072" y="256"/>
                </a:lnTo>
                <a:cubicBezTo>
                  <a:pt x="1072" y="245"/>
                  <a:pt x="1069" y="235"/>
                  <a:pt x="1063" y="229"/>
                </a:cubicBezTo>
                <a:cubicBezTo>
                  <a:pt x="1058" y="223"/>
                  <a:pt x="1050" y="222"/>
                  <a:pt x="1044" y="222"/>
                </a:cubicBezTo>
                <a:cubicBezTo>
                  <a:pt x="1040" y="222"/>
                  <a:pt x="1035" y="223"/>
                  <a:pt x="1030" y="225"/>
                </a:cubicBezTo>
                <a:lnTo>
                  <a:pt x="948" y="251"/>
                </a:lnTo>
                <a:cubicBezTo>
                  <a:pt x="935" y="256"/>
                  <a:pt x="921" y="258"/>
                  <a:pt x="906" y="258"/>
                </a:cubicBezTo>
                <a:cubicBezTo>
                  <a:pt x="855" y="258"/>
                  <a:pt x="805" y="232"/>
                  <a:pt x="779" y="194"/>
                </a:cubicBezTo>
                <a:lnTo>
                  <a:pt x="730" y="123"/>
                </a:lnTo>
                <a:cubicBezTo>
                  <a:pt x="723" y="112"/>
                  <a:pt x="713" y="105"/>
                  <a:pt x="704" y="105"/>
                </a:cubicBezTo>
                <a:cubicBezTo>
                  <a:pt x="693" y="105"/>
                  <a:pt x="689" y="105"/>
                  <a:pt x="680" y="119"/>
                </a:cubicBezTo>
                <a:lnTo>
                  <a:pt x="678" y="123"/>
                </a:lnTo>
                <a:cubicBezTo>
                  <a:pt x="657" y="156"/>
                  <a:pt x="629" y="197"/>
                  <a:pt x="606" y="220"/>
                </a:cubicBezTo>
                <a:cubicBezTo>
                  <a:pt x="591" y="234"/>
                  <a:pt x="568" y="252"/>
                  <a:pt x="537" y="252"/>
                </a:cubicBezTo>
                <a:cubicBezTo>
                  <a:pt x="529" y="252"/>
                  <a:pt x="522" y="251"/>
                  <a:pt x="516" y="250"/>
                </a:cubicBezTo>
                <a:lnTo>
                  <a:pt x="509" y="250"/>
                </a:lnTo>
                <a:lnTo>
                  <a:pt x="503" y="246"/>
                </a:lnTo>
                <a:cubicBezTo>
                  <a:pt x="493" y="243"/>
                  <a:pt x="479" y="239"/>
                  <a:pt x="464" y="235"/>
                </a:cubicBezTo>
                <a:cubicBezTo>
                  <a:pt x="442" y="229"/>
                  <a:pt x="406" y="218"/>
                  <a:pt x="399" y="217"/>
                </a:cubicBezTo>
                <a:cubicBezTo>
                  <a:pt x="383" y="213"/>
                  <a:pt x="366" y="211"/>
                  <a:pt x="361" y="211"/>
                </a:cubicBezTo>
                <a:cubicBezTo>
                  <a:pt x="340" y="211"/>
                  <a:pt x="333" y="229"/>
                  <a:pt x="333" y="246"/>
                </a:cubicBezTo>
                <a:lnTo>
                  <a:pt x="333" y="331"/>
                </a:lnTo>
                <a:cubicBezTo>
                  <a:pt x="333" y="394"/>
                  <a:pt x="286" y="457"/>
                  <a:pt x="226" y="475"/>
                </a:cubicBezTo>
                <a:lnTo>
                  <a:pt x="144" y="499"/>
                </a:lnTo>
                <a:cubicBezTo>
                  <a:pt x="131" y="502"/>
                  <a:pt x="122" y="510"/>
                  <a:pt x="119" y="518"/>
                </a:cubicBezTo>
                <a:cubicBezTo>
                  <a:pt x="116" y="526"/>
                  <a:pt x="119" y="538"/>
                  <a:pt x="127" y="548"/>
                </a:cubicBezTo>
                <a:lnTo>
                  <a:pt x="177" y="618"/>
                </a:lnTo>
                <a:cubicBezTo>
                  <a:pt x="214" y="668"/>
                  <a:pt x="213" y="747"/>
                  <a:pt x="175" y="796"/>
                </a:cubicBezTo>
                <a:lnTo>
                  <a:pt x="122" y="864"/>
                </a:lnTo>
                <a:cubicBezTo>
                  <a:pt x="114" y="875"/>
                  <a:pt x="111" y="886"/>
                  <a:pt x="114" y="894"/>
                </a:cubicBezTo>
                <a:cubicBezTo>
                  <a:pt x="116" y="903"/>
                  <a:pt x="126" y="911"/>
                  <a:pt x="138" y="915"/>
                </a:cubicBezTo>
                <a:lnTo>
                  <a:pt x="219" y="941"/>
                </a:lnTo>
                <a:cubicBezTo>
                  <a:pt x="279" y="961"/>
                  <a:pt x="324" y="1025"/>
                  <a:pt x="322" y="1087"/>
                </a:cubicBezTo>
                <a:lnTo>
                  <a:pt x="320" y="1173"/>
                </a:lnTo>
                <a:cubicBezTo>
                  <a:pt x="320" y="1184"/>
                  <a:pt x="322" y="1194"/>
                  <a:pt x="328" y="1200"/>
                </a:cubicBezTo>
                <a:cubicBezTo>
                  <a:pt x="334" y="1206"/>
                  <a:pt x="341" y="1207"/>
                  <a:pt x="347" y="1207"/>
                </a:cubicBezTo>
                <a:cubicBezTo>
                  <a:pt x="352" y="1207"/>
                  <a:pt x="357" y="1206"/>
                  <a:pt x="362" y="1204"/>
                </a:cubicBezTo>
                <a:lnTo>
                  <a:pt x="443" y="1178"/>
                </a:lnTo>
                <a:cubicBezTo>
                  <a:pt x="458" y="1174"/>
                  <a:pt x="471" y="1171"/>
                  <a:pt x="485" y="1171"/>
                </a:cubicBezTo>
                <a:close/>
                <a:moveTo>
                  <a:pt x="687" y="1429"/>
                </a:moveTo>
                <a:cubicBezTo>
                  <a:pt x="643" y="1429"/>
                  <a:pt x="602" y="1406"/>
                  <a:pt x="574" y="1366"/>
                </a:cubicBezTo>
                <a:lnTo>
                  <a:pt x="526" y="1295"/>
                </a:lnTo>
                <a:cubicBezTo>
                  <a:pt x="520" y="1286"/>
                  <a:pt x="503" y="1277"/>
                  <a:pt x="485" y="1277"/>
                </a:cubicBezTo>
                <a:cubicBezTo>
                  <a:pt x="482" y="1277"/>
                  <a:pt x="479" y="1277"/>
                  <a:pt x="475" y="1278"/>
                </a:cubicBezTo>
                <a:lnTo>
                  <a:pt x="394" y="1305"/>
                </a:lnTo>
                <a:cubicBezTo>
                  <a:pt x="342" y="1321"/>
                  <a:pt x="287" y="1309"/>
                  <a:pt x="253" y="1273"/>
                </a:cubicBezTo>
                <a:cubicBezTo>
                  <a:pt x="227" y="1247"/>
                  <a:pt x="213" y="1210"/>
                  <a:pt x="215" y="1170"/>
                </a:cubicBezTo>
                <a:lnTo>
                  <a:pt x="217" y="1084"/>
                </a:lnTo>
                <a:cubicBezTo>
                  <a:pt x="217" y="1068"/>
                  <a:pt x="202" y="1046"/>
                  <a:pt x="186" y="1041"/>
                </a:cubicBezTo>
                <a:lnTo>
                  <a:pt x="105" y="1015"/>
                </a:lnTo>
                <a:cubicBezTo>
                  <a:pt x="60" y="1000"/>
                  <a:pt x="26" y="967"/>
                  <a:pt x="13" y="926"/>
                </a:cubicBezTo>
                <a:cubicBezTo>
                  <a:pt x="0" y="884"/>
                  <a:pt x="9" y="838"/>
                  <a:pt x="39" y="800"/>
                </a:cubicBezTo>
                <a:lnTo>
                  <a:pt x="91" y="732"/>
                </a:lnTo>
                <a:cubicBezTo>
                  <a:pt x="101" y="720"/>
                  <a:pt x="101" y="693"/>
                  <a:pt x="92" y="680"/>
                </a:cubicBezTo>
                <a:lnTo>
                  <a:pt x="41" y="610"/>
                </a:lnTo>
                <a:cubicBezTo>
                  <a:pt x="13" y="572"/>
                  <a:pt x="5" y="526"/>
                  <a:pt x="19" y="484"/>
                </a:cubicBezTo>
                <a:cubicBezTo>
                  <a:pt x="34" y="442"/>
                  <a:pt x="68" y="411"/>
                  <a:pt x="114" y="398"/>
                </a:cubicBezTo>
                <a:lnTo>
                  <a:pt x="196" y="374"/>
                </a:lnTo>
                <a:cubicBezTo>
                  <a:pt x="211" y="369"/>
                  <a:pt x="228" y="347"/>
                  <a:pt x="228" y="331"/>
                </a:cubicBezTo>
                <a:lnTo>
                  <a:pt x="228" y="246"/>
                </a:lnTo>
                <a:cubicBezTo>
                  <a:pt x="228" y="166"/>
                  <a:pt x="285" y="106"/>
                  <a:pt x="361" y="106"/>
                </a:cubicBezTo>
                <a:cubicBezTo>
                  <a:pt x="379" y="106"/>
                  <a:pt x="407" y="111"/>
                  <a:pt x="421" y="114"/>
                </a:cubicBezTo>
                <a:cubicBezTo>
                  <a:pt x="429" y="115"/>
                  <a:pt x="450" y="121"/>
                  <a:pt x="493" y="134"/>
                </a:cubicBezTo>
                <a:cubicBezTo>
                  <a:pt x="508" y="138"/>
                  <a:pt x="521" y="142"/>
                  <a:pt x="530" y="144"/>
                </a:cubicBezTo>
                <a:lnTo>
                  <a:pt x="532" y="144"/>
                </a:lnTo>
                <a:cubicBezTo>
                  <a:pt x="532" y="144"/>
                  <a:pt x="532" y="144"/>
                  <a:pt x="532" y="144"/>
                </a:cubicBezTo>
                <a:cubicBezTo>
                  <a:pt x="544" y="133"/>
                  <a:pt x="563" y="106"/>
                  <a:pt x="589" y="66"/>
                </a:cubicBezTo>
                <a:lnTo>
                  <a:pt x="591" y="63"/>
                </a:lnTo>
                <a:cubicBezTo>
                  <a:pt x="618" y="21"/>
                  <a:pt x="655" y="0"/>
                  <a:pt x="704" y="0"/>
                </a:cubicBezTo>
                <a:cubicBezTo>
                  <a:pt x="749" y="0"/>
                  <a:pt x="790" y="23"/>
                  <a:pt x="817" y="64"/>
                </a:cubicBezTo>
                <a:lnTo>
                  <a:pt x="866" y="134"/>
                </a:lnTo>
                <a:cubicBezTo>
                  <a:pt x="872" y="143"/>
                  <a:pt x="889" y="152"/>
                  <a:pt x="906" y="152"/>
                </a:cubicBezTo>
                <a:cubicBezTo>
                  <a:pt x="911" y="152"/>
                  <a:pt x="914" y="152"/>
                  <a:pt x="916" y="151"/>
                </a:cubicBezTo>
                <a:lnTo>
                  <a:pt x="997" y="125"/>
                </a:lnTo>
                <a:cubicBezTo>
                  <a:pt x="1049" y="108"/>
                  <a:pt x="1104" y="120"/>
                  <a:pt x="1139" y="156"/>
                </a:cubicBezTo>
                <a:cubicBezTo>
                  <a:pt x="1165" y="182"/>
                  <a:pt x="1178" y="219"/>
                  <a:pt x="1177" y="259"/>
                </a:cubicBezTo>
                <a:lnTo>
                  <a:pt x="1174" y="345"/>
                </a:lnTo>
                <a:cubicBezTo>
                  <a:pt x="1174" y="360"/>
                  <a:pt x="1190" y="383"/>
                  <a:pt x="1205" y="388"/>
                </a:cubicBezTo>
                <a:lnTo>
                  <a:pt x="1286" y="414"/>
                </a:lnTo>
                <a:cubicBezTo>
                  <a:pt x="1332" y="429"/>
                  <a:pt x="1365" y="462"/>
                  <a:pt x="1378" y="503"/>
                </a:cubicBezTo>
                <a:cubicBezTo>
                  <a:pt x="1391" y="546"/>
                  <a:pt x="1382" y="591"/>
                  <a:pt x="1353" y="629"/>
                </a:cubicBezTo>
                <a:lnTo>
                  <a:pt x="1300" y="697"/>
                </a:lnTo>
                <a:cubicBezTo>
                  <a:pt x="1291" y="709"/>
                  <a:pt x="1290" y="737"/>
                  <a:pt x="1299" y="749"/>
                </a:cubicBezTo>
                <a:lnTo>
                  <a:pt x="1350" y="819"/>
                </a:lnTo>
                <a:cubicBezTo>
                  <a:pt x="1378" y="858"/>
                  <a:pt x="1386" y="904"/>
                  <a:pt x="1372" y="945"/>
                </a:cubicBezTo>
                <a:cubicBezTo>
                  <a:pt x="1358" y="986"/>
                  <a:pt x="1324" y="1018"/>
                  <a:pt x="1278" y="1031"/>
                </a:cubicBezTo>
                <a:lnTo>
                  <a:pt x="1195" y="1056"/>
                </a:lnTo>
                <a:cubicBezTo>
                  <a:pt x="1180" y="1060"/>
                  <a:pt x="1164" y="1082"/>
                  <a:pt x="1164" y="1098"/>
                </a:cubicBezTo>
                <a:lnTo>
                  <a:pt x="1164" y="1184"/>
                </a:lnTo>
                <a:cubicBezTo>
                  <a:pt x="1164" y="1264"/>
                  <a:pt x="1108" y="1322"/>
                  <a:pt x="1032" y="1322"/>
                </a:cubicBezTo>
                <a:cubicBezTo>
                  <a:pt x="1014" y="1322"/>
                  <a:pt x="997" y="1319"/>
                  <a:pt x="980" y="1313"/>
                </a:cubicBezTo>
                <a:lnTo>
                  <a:pt x="899" y="1284"/>
                </a:lnTo>
                <a:cubicBezTo>
                  <a:pt x="896" y="1283"/>
                  <a:pt x="893" y="1282"/>
                  <a:pt x="889" y="1282"/>
                </a:cubicBezTo>
                <a:cubicBezTo>
                  <a:pt x="872" y="1282"/>
                  <a:pt x="855" y="1291"/>
                  <a:pt x="849" y="1300"/>
                </a:cubicBezTo>
                <a:lnTo>
                  <a:pt x="799" y="1369"/>
                </a:lnTo>
                <a:cubicBezTo>
                  <a:pt x="771" y="1408"/>
                  <a:pt x="731" y="1429"/>
                  <a:pt x="687" y="1429"/>
                </a:cubicBezTo>
                <a:close/>
                <a:moveTo>
                  <a:pt x="693" y="375"/>
                </a:moveTo>
                <a:cubicBezTo>
                  <a:pt x="494" y="375"/>
                  <a:pt x="332" y="537"/>
                  <a:pt x="332" y="736"/>
                </a:cubicBezTo>
                <a:cubicBezTo>
                  <a:pt x="332" y="935"/>
                  <a:pt x="494" y="1097"/>
                  <a:pt x="693" y="1097"/>
                </a:cubicBezTo>
                <a:cubicBezTo>
                  <a:pt x="892" y="1097"/>
                  <a:pt x="1054" y="935"/>
                  <a:pt x="1054" y="736"/>
                </a:cubicBezTo>
                <a:cubicBezTo>
                  <a:pt x="1054" y="537"/>
                  <a:pt x="892" y="375"/>
                  <a:pt x="693" y="375"/>
                </a:cubicBezTo>
                <a:close/>
                <a:moveTo>
                  <a:pt x="693" y="1160"/>
                </a:moveTo>
                <a:cubicBezTo>
                  <a:pt x="459" y="1160"/>
                  <a:pt x="269" y="970"/>
                  <a:pt x="269" y="736"/>
                </a:cubicBezTo>
                <a:cubicBezTo>
                  <a:pt x="269" y="502"/>
                  <a:pt x="459" y="312"/>
                  <a:pt x="693" y="312"/>
                </a:cubicBezTo>
                <a:cubicBezTo>
                  <a:pt x="927" y="312"/>
                  <a:pt x="1117" y="502"/>
                  <a:pt x="1117" y="736"/>
                </a:cubicBezTo>
                <a:cubicBezTo>
                  <a:pt x="1117" y="970"/>
                  <a:pt x="927" y="1160"/>
                  <a:pt x="693" y="1160"/>
                </a:cubicBezTo>
                <a:close/>
                <a:moveTo>
                  <a:pt x="997" y="736"/>
                </a:moveTo>
                <a:cubicBezTo>
                  <a:pt x="997" y="904"/>
                  <a:pt x="861" y="1040"/>
                  <a:pt x="693" y="1040"/>
                </a:cubicBezTo>
                <a:cubicBezTo>
                  <a:pt x="525" y="1040"/>
                  <a:pt x="389" y="904"/>
                  <a:pt x="389" y="736"/>
                </a:cubicBezTo>
                <a:cubicBezTo>
                  <a:pt x="389" y="568"/>
                  <a:pt x="525" y="432"/>
                  <a:pt x="693" y="432"/>
                </a:cubicBezTo>
                <a:cubicBezTo>
                  <a:pt x="861" y="432"/>
                  <a:pt x="997" y="568"/>
                  <a:pt x="997" y="736"/>
                </a:cubicBezTo>
                <a:close/>
                <a:moveTo>
                  <a:pt x="1037" y="1406"/>
                </a:moveTo>
                <a:cubicBezTo>
                  <a:pt x="1035" y="1406"/>
                  <a:pt x="1033" y="1406"/>
                  <a:pt x="1032" y="1406"/>
                </a:cubicBezTo>
                <a:cubicBezTo>
                  <a:pt x="1004" y="1406"/>
                  <a:pt x="977" y="1402"/>
                  <a:pt x="951" y="1392"/>
                </a:cubicBezTo>
                <a:lnTo>
                  <a:pt x="900" y="1374"/>
                </a:lnTo>
                <a:lnTo>
                  <a:pt x="867" y="1418"/>
                </a:lnTo>
                <a:cubicBezTo>
                  <a:pt x="842" y="1454"/>
                  <a:pt x="809" y="1480"/>
                  <a:pt x="772" y="1495"/>
                </a:cubicBezTo>
                <a:lnTo>
                  <a:pt x="798" y="1917"/>
                </a:lnTo>
                <a:cubicBezTo>
                  <a:pt x="799" y="1951"/>
                  <a:pt x="816" y="1955"/>
                  <a:pt x="834" y="1926"/>
                </a:cubicBezTo>
                <a:lnTo>
                  <a:pt x="918" y="1789"/>
                </a:lnTo>
                <a:cubicBezTo>
                  <a:pt x="936" y="1760"/>
                  <a:pt x="970" y="1757"/>
                  <a:pt x="994" y="1781"/>
                </a:cubicBezTo>
                <a:lnTo>
                  <a:pt x="1167" y="1961"/>
                </a:lnTo>
                <a:cubicBezTo>
                  <a:pt x="1191" y="1986"/>
                  <a:pt x="1203" y="1979"/>
                  <a:pt x="1195" y="1946"/>
                </a:cubicBezTo>
                <a:cubicBezTo>
                  <a:pt x="1195" y="1946"/>
                  <a:pt x="1085" y="1571"/>
                  <a:pt x="1037" y="1406"/>
                </a:cubicBezTo>
                <a:close/>
                <a:moveTo>
                  <a:pt x="687" y="1513"/>
                </a:moveTo>
                <a:cubicBezTo>
                  <a:pt x="615" y="1513"/>
                  <a:pt x="548" y="1477"/>
                  <a:pt x="504" y="1413"/>
                </a:cubicBezTo>
                <a:lnTo>
                  <a:pt x="473" y="1368"/>
                </a:lnTo>
                <a:lnTo>
                  <a:pt x="420" y="1385"/>
                </a:lnTo>
                <a:cubicBezTo>
                  <a:pt x="397" y="1392"/>
                  <a:pt x="372" y="1396"/>
                  <a:pt x="348" y="1396"/>
                </a:cubicBezTo>
                <a:cubicBezTo>
                  <a:pt x="337" y="1396"/>
                  <a:pt x="327" y="1395"/>
                  <a:pt x="316" y="1394"/>
                </a:cubicBezTo>
                <a:cubicBezTo>
                  <a:pt x="272" y="1557"/>
                  <a:pt x="171" y="1931"/>
                  <a:pt x="169" y="1941"/>
                </a:cubicBezTo>
                <a:cubicBezTo>
                  <a:pt x="162" y="1976"/>
                  <a:pt x="183" y="2031"/>
                  <a:pt x="243" y="1994"/>
                </a:cubicBezTo>
                <a:cubicBezTo>
                  <a:pt x="252" y="1989"/>
                  <a:pt x="429" y="1844"/>
                  <a:pt x="429" y="1844"/>
                </a:cubicBezTo>
                <a:cubicBezTo>
                  <a:pt x="454" y="1821"/>
                  <a:pt x="477" y="1820"/>
                  <a:pt x="507" y="1847"/>
                </a:cubicBezTo>
                <a:lnTo>
                  <a:pt x="644" y="1968"/>
                </a:lnTo>
                <a:cubicBezTo>
                  <a:pt x="668" y="1990"/>
                  <a:pt x="706" y="1977"/>
                  <a:pt x="704" y="1943"/>
                </a:cubicBezTo>
                <a:lnTo>
                  <a:pt x="692" y="1513"/>
                </a:lnTo>
                <a:cubicBezTo>
                  <a:pt x="690" y="1513"/>
                  <a:pt x="689" y="1513"/>
                  <a:pt x="687" y="1513"/>
                </a:cubicBezTo>
                <a:close/>
              </a:path>
            </a:pathLst>
          </a:custGeom>
          <a:solidFill>
            <a:srgbClr val="F5F5F5"/>
          </a:solidFill>
          <a:ln>
            <a:noFill/>
          </a:ln>
          <a:scene3d>
            <a:camera prst="orthographicFront"/>
            <a:lightRig rig="threePt" dir="t"/>
          </a:scene3d>
          <a:sp3d>
            <a:bevelT w="114300" prst="artDeco"/>
          </a:sp3d>
        </p:spPr>
        <p:txBody>
          <a:bodyPr lIns="68580" tIns="34290" rIns="68580" bIns="34290"/>
          <a:lstStyle/>
          <a:p>
            <a:endParaRPr lang="zh-CN" altLang="en-US"/>
          </a:p>
        </p:txBody>
      </p:sp>
      <p:sp>
        <p:nvSpPr>
          <p:cNvPr id="8" name="TextBox 69"/>
          <p:cNvSpPr txBox="1">
            <a:spLocks noChangeArrowheads="1"/>
          </p:cNvSpPr>
          <p:nvPr/>
        </p:nvSpPr>
        <p:spPr bwMode="auto">
          <a:xfrm>
            <a:off x="548590" y="3085823"/>
            <a:ext cx="1058466" cy="30003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r>
              <a:rPr lang="zh-CN" altLang="en-US" sz="1500" dirty="0" smtClean="0">
                <a:solidFill>
                  <a:srgbClr val="0F5F6E"/>
                </a:solidFill>
                <a:latin typeface="微软雅黑" pitchFamily="34" charset="-122"/>
                <a:ea typeface="微软雅黑" pitchFamily="34" charset="-122"/>
              </a:rPr>
              <a:t>研究意义</a:t>
            </a:r>
            <a:endParaRPr lang="zh-CN" altLang="en-US" sz="1500" dirty="0">
              <a:solidFill>
                <a:srgbClr val="0F5F6E"/>
              </a:solidFill>
              <a:latin typeface="微软雅黑" pitchFamily="34" charset="-122"/>
              <a:ea typeface="微软雅黑" pitchFamily="34" charset="-122"/>
            </a:endParaRPr>
          </a:p>
        </p:txBody>
      </p:sp>
      <p:cxnSp>
        <p:nvCxnSpPr>
          <p:cNvPr id="26" name="直接连接符 2"/>
          <p:cNvCxnSpPr>
            <a:cxnSpLocks noChangeShapeType="1"/>
          </p:cNvCxnSpPr>
          <p:nvPr/>
        </p:nvCxnSpPr>
        <p:spPr bwMode="auto">
          <a:xfrm flipH="1">
            <a:off x="1809750" y="843774"/>
            <a:ext cx="26288" cy="3976992"/>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TextBox 82"/>
          <p:cNvSpPr txBox="1">
            <a:spLocks noChangeArrowheads="1"/>
          </p:cNvSpPr>
          <p:nvPr/>
        </p:nvSpPr>
        <p:spPr bwMode="auto">
          <a:xfrm>
            <a:off x="2122470" y="1231721"/>
            <a:ext cx="6337476" cy="339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defRPr/>
            </a:pPr>
            <a:r>
              <a:rPr lang="zh-CN" altLang="en-US" sz="2400" dirty="0" smtClean="0">
                <a:solidFill>
                  <a:schemeClr val="bg1"/>
                </a:solidFill>
              </a:rPr>
              <a:t>   </a:t>
            </a:r>
            <a:r>
              <a:rPr lang="zh-CN" altLang="zh-CN" sz="2400" dirty="0" smtClean="0">
                <a:solidFill>
                  <a:schemeClr val="bg1"/>
                </a:solidFill>
              </a:rPr>
              <a:t>因此</a:t>
            </a:r>
            <a:r>
              <a:rPr lang="zh-CN" altLang="zh-CN" sz="2400" dirty="0">
                <a:solidFill>
                  <a:schemeClr val="bg1"/>
                </a:solidFill>
              </a:rPr>
              <a:t>，垂直领域的搜索引擎越来越引起大家的关注，而垂直领域的搜索引擎的数据源就来自于垂直领域的爬虫，但是，由于传统的垂直领域的网络爬虫开发模式，对各种不同类型的网站进行分析</a:t>
            </a:r>
            <a:r>
              <a:rPr lang="zh-CN" altLang="zh-CN" sz="2400" dirty="0" smtClean="0">
                <a:solidFill>
                  <a:schemeClr val="bg1"/>
                </a:solidFill>
              </a:rPr>
              <a:t>，致</a:t>
            </a:r>
            <a:r>
              <a:rPr lang="zh-CN" altLang="zh-CN" sz="2400" dirty="0">
                <a:solidFill>
                  <a:schemeClr val="bg1"/>
                </a:solidFill>
              </a:rPr>
              <a:t>很多的重复性工作，因此我们计划开发一个进而实现不同的数据抓取策略，实现不同的爬虫逻辑将导可配置化的网络爬虫，来帮助爬虫开发者乃至一些无爬虫开发经验的用户使用爬虫获取数据。</a:t>
            </a:r>
          </a:p>
        </p:txBody>
      </p:sp>
    </p:spTree>
    <p:extLst>
      <p:ext uri="{BB962C8B-B14F-4D97-AF65-F5344CB8AC3E}">
        <p14:creationId xmlns:p14="http://schemas.microsoft.com/office/powerpoint/2010/main" val="3916545202"/>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
                                        <p:tgtEl>
                                          <p:spTgt spid="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300"/>
                                        <p:tgtEl>
                                          <p:spTgt spid="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p:tgtEl>
                                          <p:spTgt spid="6"/>
                                        </p:tgtEl>
                                        <p:attrNameLst>
                                          <p:attrName>ppt_x</p:attrName>
                                        </p:attrNameLst>
                                      </p:cBhvr>
                                      <p:tavLst>
                                        <p:tav tm="0">
                                          <p:val>
                                            <p:strVal val="#ppt_x-#ppt_w*1.125000"/>
                                          </p:val>
                                        </p:tav>
                                        <p:tav tm="100000">
                                          <p:val>
                                            <p:strVal val="#ppt_x"/>
                                          </p:val>
                                        </p:tav>
                                      </p:tavLst>
                                    </p:anim>
                                    <p:animEffect transition="in" filter="wipe(right)">
                                      <p:cBhvr>
                                        <p:cTn id="16" dur="500"/>
                                        <p:tgtEl>
                                          <p:spTgt spid="6"/>
                                        </p:tgtEl>
                                      </p:cBhvr>
                                    </p:animEffect>
                                  </p:childTnLst>
                                </p:cTn>
                              </p:par>
                            </p:childTnLst>
                          </p:cTn>
                        </p:par>
                        <p:par>
                          <p:cTn id="17" fill="hold">
                            <p:stCondLst>
                              <p:cond delay="1100"/>
                            </p:stCondLst>
                            <p:childTnLst>
                              <p:par>
                                <p:cTn id="18" presetID="52"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Scale>
                                      <p:cBhvr>
                                        <p:cTn id="20"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21" dur="1000" decel="50000" fill="hold">
                                          <p:stCondLst>
                                            <p:cond delay="0"/>
                                          </p:stCondLst>
                                        </p:cTn>
                                        <p:tgtEl>
                                          <p:spTgt spid="7"/>
                                        </p:tgtEl>
                                        <p:attrNameLst>
                                          <p:attrName>ppt_x,ppt_y</p:attrName>
                                        </p:attrNameLst>
                                      </p:cBhvr>
                                      <p:rCtr x="0" y="0"/>
                                    </p:animMotion>
                                    <p:animEffect transition="in" filter="fade">
                                      <p:cBhvr>
                                        <p:cTn id="22" dur="1000"/>
                                        <p:tgtEl>
                                          <p:spTgt spid="7"/>
                                        </p:tgtEl>
                                      </p:cBhvr>
                                    </p:animEffect>
                                  </p:childTnLst>
                                </p:cTn>
                              </p:par>
                            </p:childTnLst>
                          </p:cTn>
                        </p:par>
                        <p:par>
                          <p:cTn id="23" fill="hold">
                            <p:stCondLst>
                              <p:cond delay="2100"/>
                            </p:stCondLst>
                            <p:childTnLst>
                              <p:par>
                                <p:cTn id="24" presetID="31" presetClass="entr" presetSubtype="0"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p:cTn id="26" dur="400" fill="hold"/>
                                        <p:tgtEl>
                                          <p:spTgt spid="8"/>
                                        </p:tgtEl>
                                        <p:attrNameLst>
                                          <p:attrName>ppt_w</p:attrName>
                                        </p:attrNameLst>
                                      </p:cBhvr>
                                      <p:tavLst>
                                        <p:tav tm="0">
                                          <p:val>
                                            <p:fltVal val="0"/>
                                          </p:val>
                                        </p:tav>
                                        <p:tav tm="100000">
                                          <p:val>
                                            <p:strVal val="#ppt_w"/>
                                          </p:val>
                                        </p:tav>
                                      </p:tavLst>
                                    </p:anim>
                                    <p:anim calcmode="lin" valueType="num">
                                      <p:cBhvr>
                                        <p:cTn id="27" dur="400" fill="hold"/>
                                        <p:tgtEl>
                                          <p:spTgt spid="8"/>
                                        </p:tgtEl>
                                        <p:attrNameLst>
                                          <p:attrName>ppt_h</p:attrName>
                                        </p:attrNameLst>
                                      </p:cBhvr>
                                      <p:tavLst>
                                        <p:tav tm="0">
                                          <p:val>
                                            <p:fltVal val="0"/>
                                          </p:val>
                                        </p:tav>
                                        <p:tav tm="100000">
                                          <p:val>
                                            <p:strVal val="#ppt_h"/>
                                          </p:val>
                                        </p:tav>
                                      </p:tavLst>
                                    </p:anim>
                                    <p:anim calcmode="lin" valueType="num">
                                      <p:cBhvr>
                                        <p:cTn id="28" dur="400" fill="hold"/>
                                        <p:tgtEl>
                                          <p:spTgt spid="8"/>
                                        </p:tgtEl>
                                        <p:attrNameLst>
                                          <p:attrName>style.rotation</p:attrName>
                                        </p:attrNameLst>
                                      </p:cBhvr>
                                      <p:tavLst>
                                        <p:tav tm="0">
                                          <p:val>
                                            <p:fltVal val="90"/>
                                          </p:val>
                                        </p:tav>
                                        <p:tav tm="100000">
                                          <p:val>
                                            <p:fltVal val="0"/>
                                          </p:val>
                                        </p:tav>
                                      </p:tavLst>
                                    </p:anim>
                                    <p:animEffect transition="in" filter="fade">
                                      <p:cBhvr>
                                        <p:cTn id="29" dur="400"/>
                                        <p:tgtEl>
                                          <p:spTgt spid="8"/>
                                        </p:tgtEl>
                                      </p:cBhvr>
                                    </p:animEffect>
                                  </p:childTnLst>
                                </p:cTn>
                              </p:par>
                            </p:childTnLst>
                          </p:cTn>
                        </p:par>
                        <p:par>
                          <p:cTn id="30" fill="hold">
                            <p:stCondLst>
                              <p:cond delay="2500"/>
                            </p:stCondLst>
                            <p:childTnLst>
                              <p:par>
                                <p:cTn id="31" presetID="16" presetClass="entr" presetSubtype="42" fill="hold"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barn(outHorizontal)">
                                      <p:cBhvr>
                                        <p:cTn id="33" dur="600"/>
                                        <p:tgtEl>
                                          <p:spTgt spid="26"/>
                                        </p:tgtEl>
                                      </p:cBhvr>
                                    </p:animEffect>
                                  </p:childTnLst>
                                </p:cTn>
                              </p:par>
                              <p:par>
                                <p:cTn id="34" presetID="22" presetClass="entr" presetSubtype="8" fill="hold" grpId="0" nodeType="withEffect">
                                  <p:stCondLst>
                                    <p:cond delay="100"/>
                                  </p:stCondLst>
                                  <p:childTnLst>
                                    <p:set>
                                      <p:cBhvr>
                                        <p:cTn id="35" dur="1" fill="hold">
                                          <p:stCondLst>
                                            <p:cond delay="0"/>
                                          </p:stCondLst>
                                        </p:cTn>
                                        <p:tgtEl>
                                          <p:spTgt spid="33"/>
                                        </p:tgtEl>
                                        <p:attrNameLst>
                                          <p:attrName>style.visibility</p:attrName>
                                        </p:attrNameLst>
                                      </p:cBhvr>
                                      <p:to>
                                        <p:strVal val="visible"/>
                                      </p:to>
                                    </p:set>
                                    <p:animEffect transition="in" filter="wipe(left)">
                                      <p:cBhvr>
                                        <p:cTn id="3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animBg="1" autoUpdateAnimBg="0"/>
      <p:bldP spid="33"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6"/>
          <p:cNvSpPr>
            <a:spLocks noChangeArrowheads="1"/>
          </p:cNvSpPr>
          <p:nvPr/>
        </p:nvSpPr>
        <p:spPr bwMode="auto">
          <a:xfrm>
            <a:off x="0" y="887024"/>
            <a:ext cx="9144000" cy="3914775"/>
          </a:xfrm>
          <a:prstGeom prst="rect">
            <a:avLst/>
          </a:prstGeom>
          <a:solidFill>
            <a:srgbClr val="2782A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endParaRPr>
          </a:p>
        </p:txBody>
      </p:sp>
      <p:sp>
        <p:nvSpPr>
          <p:cNvPr id="6163" name="TextBox 56"/>
          <p:cNvSpPr>
            <a:spLocks noChangeArrowheads="1"/>
          </p:cNvSpPr>
          <p:nvPr/>
        </p:nvSpPr>
        <p:spPr bwMode="auto">
          <a:xfrm>
            <a:off x="1835150" y="46038"/>
            <a:ext cx="5473700"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4400" b="1" dirty="0" smtClean="0">
                <a:solidFill>
                  <a:srgbClr val="2681A7"/>
                </a:solidFill>
                <a:latin typeface="微软雅黑" pitchFamily="34" charset="-122"/>
                <a:ea typeface="微软雅黑" pitchFamily="34" charset="-122"/>
                <a:sym typeface="Bebas Neue" pitchFamily="2" charset="0"/>
              </a:rPr>
              <a:t>关键技术与实践难点</a:t>
            </a:r>
            <a:endParaRPr lang="zh-CN" altLang="en-US" sz="4400" b="1" dirty="0">
              <a:solidFill>
                <a:srgbClr val="2681A7"/>
              </a:solidFill>
              <a:latin typeface="微软雅黑" pitchFamily="34" charset="-122"/>
              <a:ea typeface="微软雅黑" pitchFamily="34" charset="-122"/>
              <a:sym typeface="Bebas Neue" pitchFamily="2" charset="0"/>
            </a:endParaRPr>
          </a:p>
        </p:txBody>
      </p:sp>
      <p:cxnSp>
        <p:nvCxnSpPr>
          <p:cNvPr id="14" name="直接连接符 53"/>
          <p:cNvCxnSpPr>
            <a:cxnSpLocks noChangeShapeType="1"/>
          </p:cNvCxnSpPr>
          <p:nvPr/>
        </p:nvCxnSpPr>
        <p:spPr bwMode="auto">
          <a:xfrm>
            <a:off x="3924300" y="2203062"/>
            <a:ext cx="0" cy="1385888"/>
          </a:xfrm>
          <a:prstGeom prst="line">
            <a:avLst/>
          </a:prstGeom>
          <a:noFill/>
          <a:ln w="12700">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Oval 39"/>
          <p:cNvSpPr>
            <a:spLocks noChangeAspect="1" noChangeArrowheads="1"/>
          </p:cNvSpPr>
          <p:nvPr/>
        </p:nvSpPr>
        <p:spPr bwMode="auto">
          <a:xfrm>
            <a:off x="3854450" y="2047487"/>
            <a:ext cx="144463" cy="146050"/>
          </a:xfrm>
          <a:prstGeom prst="ellipse">
            <a:avLst/>
          </a:prstGeom>
          <a:solidFill>
            <a:schemeClr val="bg1"/>
          </a:solidFill>
          <a:ln w="28575">
            <a:solidFill>
              <a:schemeClr val="accent1"/>
            </a:solidFill>
            <a:round/>
            <a:headEnd/>
            <a:tailEnd/>
          </a:ln>
        </p:spPr>
        <p:txBody>
          <a:bodyPr/>
          <a:lstStyle/>
          <a:p>
            <a:endParaRPr lang="zh-CN" altLang="en-US">
              <a:solidFill>
                <a:schemeClr val="accent1"/>
              </a:solidFill>
            </a:endParaRPr>
          </a:p>
        </p:txBody>
      </p:sp>
      <p:sp>
        <p:nvSpPr>
          <p:cNvPr id="16" name="Oval 40"/>
          <p:cNvSpPr>
            <a:spLocks noChangeAspect="1" noChangeArrowheads="1"/>
          </p:cNvSpPr>
          <p:nvPr/>
        </p:nvSpPr>
        <p:spPr bwMode="auto">
          <a:xfrm>
            <a:off x="3854450" y="2699950"/>
            <a:ext cx="144463" cy="144462"/>
          </a:xfrm>
          <a:prstGeom prst="ellipse">
            <a:avLst/>
          </a:prstGeom>
          <a:solidFill>
            <a:schemeClr val="bg1"/>
          </a:solidFill>
          <a:ln w="28575">
            <a:solidFill>
              <a:schemeClr val="accent1"/>
            </a:solidFill>
            <a:round/>
            <a:headEnd/>
            <a:tailEnd/>
          </a:ln>
        </p:spPr>
        <p:txBody>
          <a:bodyPr/>
          <a:lstStyle/>
          <a:p>
            <a:endParaRPr lang="zh-CN" altLang="en-US">
              <a:solidFill>
                <a:schemeClr val="accent1"/>
              </a:solidFill>
            </a:endParaRPr>
          </a:p>
        </p:txBody>
      </p:sp>
      <p:sp>
        <p:nvSpPr>
          <p:cNvPr id="17" name="Oval 41"/>
          <p:cNvSpPr>
            <a:spLocks noChangeAspect="1" noChangeArrowheads="1"/>
          </p:cNvSpPr>
          <p:nvPr/>
        </p:nvSpPr>
        <p:spPr bwMode="auto">
          <a:xfrm>
            <a:off x="3854450" y="3455600"/>
            <a:ext cx="144463" cy="144462"/>
          </a:xfrm>
          <a:prstGeom prst="ellipse">
            <a:avLst/>
          </a:prstGeom>
          <a:solidFill>
            <a:schemeClr val="bg1"/>
          </a:solidFill>
          <a:ln w="28575">
            <a:solidFill>
              <a:schemeClr val="accent1"/>
            </a:solidFill>
            <a:round/>
            <a:headEnd/>
            <a:tailEnd/>
          </a:ln>
        </p:spPr>
        <p:txBody>
          <a:bodyPr/>
          <a:lstStyle/>
          <a:p>
            <a:endParaRPr lang="zh-CN" altLang="en-US">
              <a:solidFill>
                <a:schemeClr val="accent1"/>
              </a:solidFill>
            </a:endParaRPr>
          </a:p>
        </p:txBody>
      </p:sp>
      <p:sp>
        <p:nvSpPr>
          <p:cNvPr id="20" name="TextBox 58"/>
          <p:cNvSpPr txBox="1">
            <a:spLocks noChangeArrowheads="1"/>
          </p:cNvSpPr>
          <p:nvPr/>
        </p:nvSpPr>
        <p:spPr bwMode="auto">
          <a:xfrm>
            <a:off x="4217988" y="2104820"/>
            <a:ext cx="38481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lnSpc>
                <a:spcPct val="150000"/>
              </a:lnSpc>
            </a:pPr>
            <a:r>
              <a:rPr lang="zh-CN" altLang="en-US" dirty="0" smtClean="0">
                <a:solidFill>
                  <a:schemeClr val="bg1"/>
                </a:solidFill>
                <a:latin typeface="微软雅黑" pitchFamily="34" charset="-122"/>
                <a:ea typeface="微软雅黑" pitchFamily="34" charset="-122"/>
              </a:rPr>
              <a:t>实践难点</a:t>
            </a:r>
            <a:endParaRPr lang="zh-CN" altLang="en-US" dirty="0">
              <a:solidFill>
                <a:schemeClr val="bg1"/>
              </a:solidFill>
              <a:latin typeface="微软雅黑" pitchFamily="34" charset="-122"/>
              <a:ea typeface="微软雅黑" pitchFamily="34" charset="-122"/>
            </a:endParaRPr>
          </a:p>
        </p:txBody>
      </p:sp>
      <p:sp>
        <p:nvSpPr>
          <p:cNvPr id="21" name="TextBox 59"/>
          <p:cNvSpPr txBox="1">
            <a:spLocks noChangeArrowheads="1"/>
          </p:cNvSpPr>
          <p:nvPr/>
        </p:nvSpPr>
        <p:spPr bwMode="auto">
          <a:xfrm>
            <a:off x="4217988" y="2896006"/>
            <a:ext cx="38481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lnSpc>
                <a:spcPct val="150000"/>
              </a:lnSpc>
            </a:pPr>
            <a:r>
              <a:rPr lang="zh-CN" altLang="en-US" dirty="0" smtClean="0">
                <a:solidFill>
                  <a:schemeClr val="bg1"/>
                </a:solidFill>
                <a:latin typeface="微软雅黑" pitchFamily="34" charset="-122"/>
                <a:ea typeface="微软雅黑" pitchFamily="34" charset="-122"/>
              </a:rPr>
              <a:t>关键技术</a:t>
            </a:r>
            <a:endParaRPr lang="zh-CN" altLang="en-US" dirty="0">
              <a:solidFill>
                <a:schemeClr val="bg1"/>
              </a:solidFill>
              <a:latin typeface="微软雅黑" pitchFamily="34" charset="-122"/>
              <a:ea typeface="微软雅黑" pitchFamily="34" charset="-122"/>
            </a:endParaRPr>
          </a:p>
        </p:txBody>
      </p:sp>
      <p:sp>
        <p:nvSpPr>
          <p:cNvPr id="23" name="Freeform 6"/>
          <p:cNvSpPr>
            <a:spLocks noChangeAspect="1" noEditPoints="1"/>
          </p:cNvSpPr>
          <p:nvPr/>
        </p:nvSpPr>
        <p:spPr bwMode="auto">
          <a:xfrm>
            <a:off x="900113" y="1707762"/>
            <a:ext cx="2305050" cy="2305050"/>
          </a:xfrm>
          <a:custGeom>
            <a:avLst/>
            <a:gdLst>
              <a:gd name="T0" fmla="*/ 1152850 w 3543"/>
              <a:gd name="T1" fmla="*/ 111251 h 3543"/>
              <a:gd name="T2" fmla="*/ 2193799 w 3543"/>
              <a:gd name="T3" fmla="*/ 1152850 h 3543"/>
              <a:gd name="T4" fmla="*/ 1152850 w 3543"/>
              <a:gd name="T5" fmla="*/ 2193799 h 3543"/>
              <a:gd name="T6" fmla="*/ 111251 w 3543"/>
              <a:gd name="T7" fmla="*/ 1152850 h 3543"/>
              <a:gd name="T8" fmla="*/ 1152850 w 3543"/>
              <a:gd name="T9" fmla="*/ 111251 h 3543"/>
              <a:gd name="T10" fmla="*/ 1152850 w 3543"/>
              <a:gd name="T11" fmla="*/ 0 h 3543"/>
              <a:gd name="T12" fmla="*/ 2305050 w 3543"/>
              <a:gd name="T13" fmla="*/ 1152850 h 3543"/>
              <a:gd name="T14" fmla="*/ 1152850 w 3543"/>
              <a:gd name="T15" fmla="*/ 2305050 h 3543"/>
              <a:gd name="T16" fmla="*/ 0 w 3543"/>
              <a:gd name="T17" fmla="*/ 1152850 h 3543"/>
              <a:gd name="T18" fmla="*/ 1152850 w 3543"/>
              <a:gd name="T19" fmla="*/ 0 h 3543"/>
              <a:gd name="T20" fmla="*/ 1134634 w 3543"/>
              <a:gd name="T21" fmla="*/ 964829 h 3543"/>
              <a:gd name="T22" fmla="*/ 944010 w 3543"/>
              <a:gd name="T23" fmla="*/ 1155453 h 3543"/>
              <a:gd name="T24" fmla="*/ 1134634 w 3543"/>
              <a:gd name="T25" fmla="*/ 1346727 h 3543"/>
              <a:gd name="T26" fmla="*/ 1325257 w 3543"/>
              <a:gd name="T27" fmla="*/ 1155453 h 3543"/>
              <a:gd name="T28" fmla="*/ 1295981 w 3543"/>
              <a:gd name="T29" fmla="*/ 1053960 h 3543"/>
              <a:gd name="T30" fmla="*/ 1512628 w 3543"/>
              <a:gd name="T31" fmla="*/ 837313 h 3543"/>
              <a:gd name="T32" fmla="*/ 1632988 w 3543"/>
              <a:gd name="T33" fmla="*/ 837313 h 3543"/>
              <a:gd name="T34" fmla="*/ 1812551 w 3543"/>
              <a:gd name="T35" fmla="*/ 657099 h 3543"/>
              <a:gd name="T36" fmla="*/ 1639494 w 3543"/>
              <a:gd name="T37" fmla="*/ 651243 h 3543"/>
              <a:gd name="T38" fmla="*/ 1632988 w 3543"/>
              <a:gd name="T39" fmla="*/ 477535 h 3543"/>
              <a:gd name="T40" fmla="*/ 1452774 w 3543"/>
              <a:gd name="T41" fmla="*/ 657099 h 3543"/>
              <a:gd name="T42" fmla="*/ 1452774 w 3543"/>
              <a:gd name="T43" fmla="*/ 777458 h 3543"/>
              <a:gd name="T44" fmla="*/ 1236126 w 3543"/>
              <a:gd name="T45" fmla="*/ 994106 h 3543"/>
              <a:gd name="T46" fmla="*/ 1134634 w 3543"/>
              <a:gd name="T47" fmla="*/ 964829 h 3543"/>
              <a:gd name="T48" fmla="*/ 1441713 w 3543"/>
              <a:gd name="T49" fmla="*/ 1155453 h 3543"/>
              <a:gd name="T50" fmla="*/ 1134634 w 3543"/>
              <a:gd name="T51" fmla="*/ 1463183 h 3543"/>
              <a:gd name="T52" fmla="*/ 826903 w 3543"/>
              <a:gd name="T53" fmla="*/ 1155453 h 3543"/>
              <a:gd name="T54" fmla="*/ 1134634 w 3543"/>
              <a:gd name="T55" fmla="*/ 848373 h 3543"/>
              <a:gd name="T56" fmla="*/ 1241981 w 3543"/>
              <a:gd name="T57" fmla="*/ 867891 h 3543"/>
              <a:gd name="T58" fmla="*/ 1330462 w 3543"/>
              <a:gd name="T59" fmla="*/ 780061 h 3543"/>
              <a:gd name="T60" fmla="*/ 1134634 w 3543"/>
              <a:gd name="T61" fmla="*/ 731917 h 3543"/>
              <a:gd name="T62" fmla="*/ 710447 w 3543"/>
              <a:gd name="T63" fmla="*/ 1155453 h 3543"/>
              <a:gd name="T64" fmla="*/ 1134634 w 3543"/>
              <a:gd name="T65" fmla="*/ 1579639 h 3543"/>
              <a:gd name="T66" fmla="*/ 1558170 w 3543"/>
              <a:gd name="T67" fmla="*/ 1155453 h 3543"/>
              <a:gd name="T68" fmla="*/ 1510026 w 3543"/>
              <a:gd name="T69" fmla="*/ 959624 h 3543"/>
              <a:gd name="T70" fmla="*/ 1422196 w 3543"/>
              <a:gd name="T71" fmla="*/ 1048105 h 3543"/>
              <a:gd name="T72" fmla="*/ 1441713 w 3543"/>
              <a:gd name="T73" fmla="*/ 1155453 h 3543"/>
              <a:gd name="T74" fmla="*/ 1633638 w 3543"/>
              <a:gd name="T75" fmla="*/ 921890 h 3543"/>
              <a:gd name="T76" fmla="*/ 1685686 w 3543"/>
              <a:gd name="T77" fmla="*/ 1155453 h 3543"/>
              <a:gd name="T78" fmla="*/ 1134634 w 3543"/>
              <a:gd name="T79" fmla="*/ 1706505 h 3543"/>
              <a:gd name="T80" fmla="*/ 583582 w 3543"/>
              <a:gd name="T81" fmla="*/ 1155453 h 3543"/>
              <a:gd name="T82" fmla="*/ 1134634 w 3543"/>
              <a:gd name="T83" fmla="*/ 604401 h 3543"/>
              <a:gd name="T84" fmla="*/ 1368196 w 3543"/>
              <a:gd name="T85" fmla="*/ 656448 h 3543"/>
              <a:gd name="T86" fmla="*/ 1392919 w 3543"/>
              <a:gd name="T87" fmla="*/ 597244 h 3543"/>
              <a:gd name="T88" fmla="*/ 1439762 w 3543"/>
              <a:gd name="T89" fmla="*/ 550401 h 3543"/>
              <a:gd name="T90" fmla="*/ 1134634 w 3543"/>
              <a:gd name="T91" fmla="*/ 477535 h 3543"/>
              <a:gd name="T92" fmla="*/ 456065 w 3543"/>
              <a:gd name="T93" fmla="*/ 1155453 h 3543"/>
              <a:gd name="T94" fmla="*/ 1134634 w 3543"/>
              <a:gd name="T95" fmla="*/ 1834021 h 3543"/>
              <a:gd name="T96" fmla="*/ 1812551 w 3543"/>
              <a:gd name="T97" fmla="*/ 1155453 h 3543"/>
              <a:gd name="T98" fmla="*/ 1739685 w 3543"/>
              <a:gd name="T99" fmla="*/ 850325 h 3543"/>
              <a:gd name="T100" fmla="*/ 1692842 w 3543"/>
              <a:gd name="T101" fmla="*/ 897167 h 3543"/>
              <a:gd name="T102" fmla="*/ 1633638 w 3543"/>
              <a:gd name="T103" fmla="*/ 921890 h 354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543" h="3543">
                <a:moveTo>
                  <a:pt x="1772" y="171"/>
                </a:moveTo>
                <a:cubicBezTo>
                  <a:pt x="2655" y="171"/>
                  <a:pt x="3372" y="888"/>
                  <a:pt x="3372" y="1772"/>
                </a:cubicBezTo>
                <a:cubicBezTo>
                  <a:pt x="3372" y="2655"/>
                  <a:pt x="2655" y="3372"/>
                  <a:pt x="1772" y="3372"/>
                </a:cubicBezTo>
                <a:cubicBezTo>
                  <a:pt x="888" y="3372"/>
                  <a:pt x="171" y="2655"/>
                  <a:pt x="171" y="1772"/>
                </a:cubicBezTo>
                <a:cubicBezTo>
                  <a:pt x="171" y="888"/>
                  <a:pt x="888" y="171"/>
                  <a:pt x="1772" y="171"/>
                </a:cubicBezTo>
                <a:close/>
                <a:moveTo>
                  <a:pt x="1772" y="0"/>
                </a:moveTo>
                <a:cubicBezTo>
                  <a:pt x="2750" y="0"/>
                  <a:pt x="3543" y="793"/>
                  <a:pt x="3543" y="1772"/>
                </a:cubicBezTo>
                <a:cubicBezTo>
                  <a:pt x="3543" y="2750"/>
                  <a:pt x="2750" y="3543"/>
                  <a:pt x="1772" y="3543"/>
                </a:cubicBezTo>
                <a:cubicBezTo>
                  <a:pt x="793" y="3543"/>
                  <a:pt x="0" y="2750"/>
                  <a:pt x="0" y="1772"/>
                </a:cubicBezTo>
                <a:cubicBezTo>
                  <a:pt x="0" y="793"/>
                  <a:pt x="793" y="0"/>
                  <a:pt x="1772" y="0"/>
                </a:cubicBezTo>
                <a:close/>
                <a:moveTo>
                  <a:pt x="1744" y="1483"/>
                </a:moveTo>
                <a:cubicBezTo>
                  <a:pt x="1582" y="1483"/>
                  <a:pt x="1451" y="1614"/>
                  <a:pt x="1451" y="1776"/>
                </a:cubicBezTo>
                <a:cubicBezTo>
                  <a:pt x="1451" y="1938"/>
                  <a:pt x="1582" y="2070"/>
                  <a:pt x="1744" y="2070"/>
                </a:cubicBezTo>
                <a:cubicBezTo>
                  <a:pt x="1905" y="2070"/>
                  <a:pt x="2037" y="1938"/>
                  <a:pt x="2037" y="1776"/>
                </a:cubicBezTo>
                <a:cubicBezTo>
                  <a:pt x="2037" y="1719"/>
                  <a:pt x="2020" y="1665"/>
                  <a:pt x="1992" y="1620"/>
                </a:cubicBezTo>
                <a:lnTo>
                  <a:pt x="2325" y="1287"/>
                </a:lnTo>
                <a:lnTo>
                  <a:pt x="2510" y="1287"/>
                </a:lnTo>
                <a:lnTo>
                  <a:pt x="2786" y="1010"/>
                </a:lnTo>
                <a:lnTo>
                  <a:pt x="2520" y="1001"/>
                </a:lnTo>
                <a:lnTo>
                  <a:pt x="2510" y="734"/>
                </a:lnTo>
                <a:lnTo>
                  <a:pt x="2233" y="1010"/>
                </a:lnTo>
                <a:lnTo>
                  <a:pt x="2233" y="1195"/>
                </a:lnTo>
                <a:lnTo>
                  <a:pt x="1900" y="1528"/>
                </a:lnTo>
                <a:cubicBezTo>
                  <a:pt x="1854" y="1500"/>
                  <a:pt x="1801" y="1483"/>
                  <a:pt x="1744" y="1483"/>
                </a:cubicBezTo>
                <a:close/>
                <a:moveTo>
                  <a:pt x="2216" y="1776"/>
                </a:moveTo>
                <a:cubicBezTo>
                  <a:pt x="2216" y="2037"/>
                  <a:pt x="2004" y="2249"/>
                  <a:pt x="1744" y="2249"/>
                </a:cubicBezTo>
                <a:cubicBezTo>
                  <a:pt x="1483" y="2249"/>
                  <a:pt x="1271" y="2037"/>
                  <a:pt x="1271" y="1776"/>
                </a:cubicBezTo>
                <a:cubicBezTo>
                  <a:pt x="1271" y="1516"/>
                  <a:pt x="1483" y="1304"/>
                  <a:pt x="1744" y="1304"/>
                </a:cubicBezTo>
                <a:cubicBezTo>
                  <a:pt x="1802" y="1304"/>
                  <a:pt x="1858" y="1315"/>
                  <a:pt x="1909" y="1334"/>
                </a:cubicBezTo>
                <a:lnTo>
                  <a:pt x="2045" y="1199"/>
                </a:lnTo>
                <a:cubicBezTo>
                  <a:pt x="1955" y="1152"/>
                  <a:pt x="1852" y="1125"/>
                  <a:pt x="1744" y="1125"/>
                </a:cubicBezTo>
                <a:cubicBezTo>
                  <a:pt x="1384" y="1125"/>
                  <a:pt x="1092" y="1417"/>
                  <a:pt x="1092" y="1776"/>
                </a:cubicBezTo>
                <a:cubicBezTo>
                  <a:pt x="1092" y="2136"/>
                  <a:pt x="1384" y="2428"/>
                  <a:pt x="1744" y="2428"/>
                </a:cubicBezTo>
                <a:cubicBezTo>
                  <a:pt x="2103" y="2428"/>
                  <a:pt x="2395" y="2136"/>
                  <a:pt x="2395" y="1776"/>
                </a:cubicBezTo>
                <a:cubicBezTo>
                  <a:pt x="2395" y="1668"/>
                  <a:pt x="2368" y="1565"/>
                  <a:pt x="2321" y="1475"/>
                </a:cubicBezTo>
                <a:lnTo>
                  <a:pt x="2186" y="1611"/>
                </a:lnTo>
                <a:cubicBezTo>
                  <a:pt x="2205" y="1662"/>
                  <a:pt x="2216" y="1718"/>
                  <a:pt x="2216" y="1776"/>
                </a:cubicBezTo>
                <a:close/>
                <a:moveTo>
                  <a:pt x="2511" y="1417"/>
                </a:moveTo>
                <a:cubicBezTo>
                  <a:pt x="2562" y="1526"/>
                  <a:pt x="2591" y="1648"/>
                  <a:pt x="2591" y="1776"/>
                </a:cubicBezTo>
                <a:cubicBezTo>
                  <a:pt x="2591" y="2243"/>
                  <a:pt x="2211" y="2623"/>
                  <a:pt x="1744" y="2623"/>
                </a:cubicBezTo>
                <a:cubicBezTo>
                  <a:pt x="1277" y="2623"/>
                  <a:pt x="897" y="2243"/>
                  <a:pt x="897" y="1776"/>
                </a:cubicBezTo>
                <a:cubicBezTo>
                  <a:pt x="897" y="1309"/>
                  <a:pt x="1277" y="929"/>
                  <a:pt x="1744" y="929"/>
                </a:cubicBezTo>
                <a:cubicBezTo>
                  <a:pt x="1872" y="929"/>
                  <a:pt x="1994" y="958"/>
                  <a:pt x="2103" y="1009"/>
                </a:cubicBezTo>
                <a:cubicBezTo>
                  <a:pt x="2103" y="975"/>
                  <a:pt x="2117" y="942"/>
                  <a:pt x="2141" y="918"/>
                </a:cubicBezTo>
                <a:lnTo>
                  <a:pt x="2213" y="846"/>
                </a:lnTo>
                <a:cubicBezTo>
                  <a:pt x="2072" y="774"/>
                  <a:pt x="1913" y="734"/>
                  <a:pt x="1744" y="734"/>
                </a:cubicBezTo>
                <a:cubicBezTo>
                  <a:pt x="1168" y="734"/>
                  <a:pt x="701" y="1200"/>
                  <a:pt x="701" y="1776"/>
                </a:cubicBezTo>
                <a:cubicBezTo>
                  <a:pt x="701" y="2352"/>
                  <a:pt x="1168" y="2819"/>
                  <a:pt x="1744" y="2819"/>
                </a:cubicBezTo>
                <a:cubicBezTo>
                  <a:pt x="2320" y="2819"/>
                  <a:pt x="2786" y="2352"/>
                  <a:pt x="2786" y="1776"/>
                </a:cubicBezTo>
                <a:cubicBezTo>
                  <a:pt x="2786" y="1607"/>
                  <a:pt x="2746" y="1448"/>
                  <a:pt x="2674" y="1307"/>
                </a:cubicBezTo>
                <a:lnTo>
                  <a:pt x="2602" y="1379"/>
                </a:lnTo>
                <a:cubicBezTo>
                  <a:pt x="2578" y="1403"/>
                  <a:pt x="2545" y="1417"/>
                  <a:pt x="2511" y="1417"/>
                </a:cubicBezTo>
                <a:close/>
              </a:path>
            </a:pathLst>
          </a:custGeom>
          <a:solidFill>
            <a:schemeClr val="bg1">
              <a:lumMod val="95000"/>
            </a:schemeClr>
          </a:solidFill>
          <a:ln>
            <a:noFill/>
          </a:ln>
        </p:spPr>
        <p:txBody>
          <a:bodyPr/>
          <a:lstStyle/>
          <a:p>
            <a:endParaRPr lang="zh-CN" altLang="en-US"/>
          </a:p>
        </p:txBody>
      </p:sp>
    </p:spTree>
    <p:extLst>
      <p:ext uri="{BB962C8B-B14F-4D97-AF65-F5344CB8AC3E}">
        <p14:creationId xmlns:p14="http://schemas.microsoft.com/office/powerpoint/2010/main" val="566904144"/>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1" nodeType="afterEffect">
                                  <p:stCondLst>
                                    <p:cond delay="0"/>
                                  </p:stCondLst>
                                  <p:iterate type="lt">
                                    <p:tmPct val="10000"/>
                                  </p:iterate>
                                  <p:childTnLst>
                                    <p:set>
                                      <p:cBhvr>
                                        <p:cTn id="6" dur="1" fill="hold">
                                          <p:stCondLst>
                                            <p:cond delay="0"/>
                                          </p:stCondLst>
                                        </p:cTn>
                                        <p:tgtEl>
                                          <p:spTgt spid="6163"/>
                                        </p:tgtEl>
                                        <p:attrNameLst>
                                          <p:attrName>style.visibility</p:attrName>
                                        </p:attrNameLst>
                                      </p:cBhvr>
                                      <p:to>
                                        <p:strVal val="visible"/>
                                      </p:to>
                                    </p:set>
                                    <p:anim calcmode="lin" valueType="num">
                                      <p:cBhvr>
                                        <p:cTn id="7" dur="500" fill="hold"/>
                                        <p:tgtEl>
                                          <p:spTgt spid="616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163"/>
                                        </p:tgtEl>
                                        <p:attrNameLst>
                                          <p:attrName>ppt_y</p:attrName>
                                        </p:attrNameLst>
                                      </p:cBhvr>
                                      <p:tavLst>
                                        <p:tav tm="0">
                                          <p:val>
                                            <p:strVal val="#ppt_y"/>
                                          </p:val>
                                        </p:tav>
                                        <p:tav tm="100000">
                                          <p:val>
                                            <p:strVal val="#ppt_y"/>
                                          </p:val>
                                        </p:tav>
                                      </p:tavLst>
                                    </p:anim>
                                    <p:anim calcmode="lin" valueType="num">
                                      <p:cBhvr>
                                        <p:cTn id="9" dur="500" fill="hold"/>
                                        <p:tgtEl>
                                          <p:spTgt spid="616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16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163"/>
                                        </p:tgtEl>
                                      </p:cBhvr>
                                    </p:animEffect>
                                  </p:childTnLst>
                                </p:cTn>
                              </p:par>
                            </p:childTnLst>
                          </p:cTn>
                        </p:par>
                        <p:par>
                          <p:cTn id="12" fill="hold">
                            <p:stCondLst>
                              <p:cond delay="900"/>
                            </p:stCondLst>
                            <p:childTnLst>
                              <p:par>
                                <p:cTn id="13" presetID="15"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p:cTn id="15" dur="1000" fill="hold"/>
                                        <p:tgtEl>
                                          <p:spTgt spid="23"/>
                                        </p:tgtEl>
                                        <p:attrNameLst>
                                          <p:attrName>ppt_w</p:attrName>
                                        </p:attrNameLst>
                                      </p:cBhvr>
                                      <p:tavLst>
                                        <p:tav tm="0">
                                          <p:val>
                                            <p:fltVal val="0"/>
                                          </p:val>
                                        </p:tav>
                                        <p:tav tm="100000">
                                          <p:val>
                                            <p:strVal val="#ppt_w"/>
                                          </p:val>
                                        </p:tav>
                                      </p:tavLst>
                                    </p:anim>
                                    <p:anim calcmode="lin" valueType="num">
                                      <p:cBhvr>
                                        <p:cTn id="16" dur="1000" fill="hold"/>
                                        <p:tgtEl>
                                          <p:spTgt spid="23"/>
                                        </p:tgtEl>
                                        <p:attrNameLst>
                                          <p:attrName>ppt_h</p:attrName>
                                        </p:attrNameLst>
                                      </p:cBhvr>
                                      <p:tavLst>
                                        <p:tav tm="0">
                                          <p:val>
                                            <p:fltVal val="0"/>
                                          </p:val>
                                        </p:tav>
                                        <p:tav tm="100000">
                                          <p:val>
                                            <p:strVal val="#ppt_h"/>
                                          </p:val>
                                        </p:tav>
                                      </p:tavLst>
                                    </p:anim>
                                    <p:anim calcmode="lin" valueType="num">
                                      <p:cBhvr>
                                        <p:cTn id="17" dur="1000" fill="hold"/>
                                        <p:tgtEl>
                                          <p:spTgt spid="23"/>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23"/>
                                        </p:tgtEl>
                                        <p:attrNameLst>
                                          <p:attrName>ppt_y</p:attrName>
                                        </p:attrNameLst>
                                      </p:cBhvr>
                                      <p:tavLst>
                                        <p:tav tm="0" fmla="#ppt_y+(sin(-2*pi*(1-$))*-#ppt_x+cos(-2*pi*(1-$))*(1-#ppt_y))*(1-$)">
                                          <p:val>
                                            <p:fltVal val="0"/>
                                          </p:val>
                                        </p:tav>
                                        <p:tav tm="100000">
                                          <p:val>
                                            <p:fltVal val="1"/>
                                          </p:val>
                                        </p:tav>
                                      </p:tavLst>
                                    </p:anim>
                                  </p:childTnLst>
                                </p:cTn>
                              </p:par>
                            </p:childTnLst>
                          </p:cTn>
                        </p:par>
                        <p:par>
                          <p:cTn id="19" fill="hold">
                            <p:stCondLst>
                              <p:cond delay="1900"/>
                            </p:stCondLst>
                            <p:childTnLst>
                              <p:par>
                                <p:cTn id="20" presetID="22" presetClass="entr" presetSubtype="1"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up)">
                                      <p:cBhvr>
                                        <p:cTn id="22" dur="500"/>
                                        <p:tgtEl>
                                          <p:spTgt spid="14"/>
                                        </p:tgtEl>
                                      </p:cBhvr>
                                    </p:animEffect>
                                  </p:childTnLst>
                                </p:cTn>
                              </p:par>
                            </p:childTnLst>
                          </p:cTn>
                        </p:par>
                        <p:par>
                          <p:cTn id="23" fill="hold">
                            <p:stCondLst>
                              <p:cond delay="2400"/>
                            </p:stCondLst>
                            <p:childTnLst>
                              <p:par>
                                <p:cTn id="24" presetID="2" presetClass="entr" presetSubtype="12"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0-#ppt_w/2"/>
                                          </p:val>
                                        </p:tav>
                                        <p:tav tm="100000">
                                          <p:val>
                                            <p:strVal val="#ppt_x"/>
                                          </p:val>
                                        </p:tav>
                                      </p:tavLst>
                                    </p:anim>
                                    <p:anim calcmode="lin" valueType="num">
                                      <p:cBhvr additive="base">
                                        <p:cTn id="27" dur="500" fill="hold"/>
                                        <p:tgtEl>
                                          <p:spTgt spid="15"/>
                                        </p:tgtEl>
                                        <p:attrNameLst>
                                          <p:attrName>ppt_y</p:attrName>
                                        </p:attrNameLst>
                                      </p:cBhvr>
                                      <p:tavLst>
                                        <p:tav tm="0">
                                          <p:val>
                                            <p:strVal val="1+#ppt_h/2"/>
                                          </p:val>
                                        </p:tav>
                                        <p:tav tm="100000">
                                          <p:val>
                                            <p:strVal val="#ppt_y"/>
                                          </p:val>
                                        </p:tav>
                                      </p:tavLst>
                                    </p:anim>
                                  </p:childTnLst>
                                </p:cTn>
                              </p:par>
                              <p:par>
                                <p:cTn id="28" presetID="2" presetClass="entr" presetSubtype="12" fill="hold" grpId="0" nodeType="withEffect">
                                  <p:stCondLst>
                                    <p:cond delay="100"/>
                                  </p:stCondLst>
                                  <p:childTnLst>
                                    <p:set>
                                      <p:cBhvr>
                                        <p:cTn id="29" dur="1" fill="hold">
                                          <p:stCondLst>
                                            <p:cond delay="0"/>
                                          </p:stCondLst>
                                        </p:cTn>
                                        <p:tgtEl>
                                          <p:spTgt spid="16"/>
                                        </p:tgtEl>
                                        <p:attrNameLst>
                                          <p:attrName>style.visibility</p:attrName>
                                        </p:attrNameLst>
                                      </p:cBhvr>
                                      <p:to>
                                        <p:strVal val="visible"/>
                                      </p:to>
                                    </p:set>
                                    <p:anim calcmode="lin" valueType="num">
                                      <p:cBhvr additive="base">
                                        <p:cTn id="30" dur="500" fill="hold"/>
                                        <p:tgtEl>
                                          <p:spTgt spid="16"/>
                                        </p:tgtEl>
                                        <p:attrNameLst>
                                          <p:attrName>ppt_x</p:attrName>
                                        </p:attrNameLst>
                                      </p:cBhvr>
                                      <p:tavLst>
                                        <p:tav tm="0">
                                          <p:val>
                                            <p:strVal val="0-#ppt_w/2"/>
                                          </p:val>
                                        </p:tav>
                                        <p:tav tm="100000">
                                          <p:val>
                                            <p:strVal val="#ppt_x"/>
                                          </p:val>
                                        </p:tav>
                                      </p:tavLst>
                                    </p:anim>
                                    <p:anim calcmode="lin" valueType="num">
                                      <p:cBhvr additive="base">
                                        <p:cTn id="31" dur="500" fill="hold"/>
                                        <p:tgtEl>
                                          <p:spTgt spid="16"/>
                                        </p:tgtEl>
                                        <p:attrNameLst>
                                          <p:attrName>ppt_y</p:attrName>
                                        </p:attrNameLst>
                                      </p:cBhvr>
                                      <p:tavLst>
                                        <p:tav tm="0">
                                          <p:val>
                                            <p:strVal val="1+#ppt_h/2"/>
                                          </p:val>
                                        </p:tav>
                                        <p:tav tm="100000">
                                          <p:val>
                                            <p:strVal val="#ppt_y"/>
                                          </p:val>
                                        </p:tav>
                                      </p:tavLst>
                                    </p:anim>
                                  </p:childTnLst>
                                </p:cTn>
                              </p:par>
                              <p:par>
                                <p:cTn id="32" presetID="2" presetClass="entr" presetSubtype="12" fill="hold" grpId="0" nodeType="withEffect">
                                  <p:stCondLst>
                                    <p:cond delay="20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500" fill="hold"/>
                                        <p:tgtEl>
                                          <p:spTgt spid="17"/>
                                        </p:tgtEl>
                                        <p:attrNameLst>
                                          <p:attrName>ppt_x</p:attrName>
                                        </p:attrNameLst>
                                      </p:cBhvr>
                                      <p:tavLst>
                                        <p:tav tm="0">
                                          <p:val>
                                            <p:strVal val="0-#ppt_w/2"/>
                                          </p:val>
                                        </p:tav>
                                        <p:tav tm="100000">
                                          <p:val>
                                            <p:strVal val="#ppt_x"/>
                                          </p:val>
                                        </p:tav>
                                      </p:tavLst>
                                    </p:anim>
                                    <p:anim calcmode="lin" valueType="num">
                                      <p:cBhvr additive="base">
                                        <p:cTn id="35" dur="500" fill="hold"/>
                                        <p:tgtEl>
                                          <p:spTgt spid="17"/>
                                        </p:tgtEl>
                                        <p:attrNameLst>
                                          <p:attrName>ppt_y</p:attrName>
                                        </p:attrNameLst>
                                      </p:cBhvr>
                                      <p:tavLst>
                                        <p:tav tm="0">
                                          <p:val>
                                            <p:strVal val="1+#ppt_h/2"/>
                                          </p:val>
                                        </p:tav>
                                        <p:tav tm="100000">
                                          <p:val>
                                            <p:strVal val="#ppt_y"/>
                                          </p:val>
                                        </p:tav>
                                      </p:tavLst>
                                    </p:anim>
                                  </p:childTnLst>
                                </p:cTn>
                              </p:par>
                            </p:childTnLst>
                          </p:cTn>
                        </p:par>
                        <p:par>
                          <p:cTn id="36" fill="hold">
                            <p:stCondLst>
                              <p:cond delay="3100"/>
                            </p:stCondLst>
                            <p:childTnLst>
                              <p:par>
                                <p:cTn id="37" presetID="22" presetClass="entr" presetSubtype="8"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left)">
                                      <p:cBhvr>
                                        <p:cTn id="39" dur="500"/>
                                        <p:tgtEl>
                                          <p:spTgt spid="20"/>
                                        </p:tgtEl>
                                      </p:cBhvr>
                                    </p:animEffect>
                                  </p:childTnLst>
                                </p:cTn>
                              </p:par>
                              <p:par>
                                <p:cTn id="40" presetID="22" presetClass="entr" presetSubtype="8" fill="hold" grpId="0" nodeType="withEffect">
                                  <p:stCondLst>
                                    <p:cond delay="100"/>
                                  </p:stCondLst>
                                  <p:childTnLst>
                                    <p:set>
                                      <p:cBhvr>
                                        <p:cTn id="41" dur="1" fill="hold">
                                          <p:stCondLst>
                                            <p:cond delay="0"/>
                                          </p:stCondLst>
                                        </p:cTn>
                                        <p:tgtEl>
                                          <p:spTgt spid="21"/>
                                        </p:tgtEl>
                                        <p:attrNameLst>
                                          <p:attrName>style.visibility</p:attrName>
                                        </p:attrNameLst>
                                      </p:cBhvr>
                                      <p:to>
                                        <p:strVal val="visible"/>
                                      </p:to>
                                    </p:set>
                                    <p:animEffect transition="in" filter="wipe(left)">
                                      <p:cBhvr>
                                        <p:cTn id="4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3" grpId="1"/>
      <p:bldP spid="15" grpId="0" animBg="1" autoUpdateAnimBg="0"/>
      <p:bldP spid="16" grpId="0" animBg="1" autoUpdateAnimBg="0"/>
      <p:bldP spid="17" grpId="0" animBg="1" autoUpdateAnimBg="0"/>
      <p:bldP spid="20" grpId="0" autoUpdateAnimBg="0"/>
      <p:bldP spid="21" grpId="0" autoUpdateAnimBg="0"/>
      <p:bldP spid="2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6"/>
          <p:cNvSpPr>
            <a:spLocks noChangeArrowheads="1"/>
          </p:cNvSpPr>
          <p:nvPr/>
        </p:nvSpPr>
        <p:spPr bwMode="auto">
          <a:xfrm flipH="1">
            <a:off x="2556028" y="549025"/>
            <a:ext cx="3969920" cy="3827573"/>
          </a:xfrm>
          <a:prstGeom prst="ellipse">
            <a:avLst/>
          </a:prstGeom>
          <a:noFill/>
          <a:ln w="11">
            <a:solidFill>
              <a:srgbClr val="F5F5F5"/>
            </a:solidFill>
            <a:prstDash val="dash"/>
            <a:round/>
            <a:headEnd/>
            <a:tailEnd/>
          </a:ln>
          <a:extLst>
            <a:ext uri="{909E8E84-426E-40DD-AFC4-6F175D3DCCD1}">
              <a14:hiddenFill xmlns:a14="http://schemas.microsoft.com/office/drawing/2010/main">
                <a:solidFill>
                  <a:srgbClr val="FFFFFF"/>
                </a:solidFill>
              </a14:hiddenFill>
            </a:ext>
          </a:extLst>
        </p:spPr>
        <p:txBody>
          <a:bodyPr lIns="68580" tIns="34290" rIns="68580" bIns="34290"/>
          <a:lstStyle/>
          <a:p>
            <a:pPr defTabSz="685800" fontAlgn="auto">
              <a:spcBef>
                <a:spcPts val="0"/>
              </a:spcBef>
              <a:spcAft>
                <a:spcPts val="0"/>
              </a:spcAft>
              <a:defRPr/>
            </a:pPr>
            <a:endParaRPr lang="zh-CN" altLang="en-US" sz="1400" kern="0">
              <a:solidFill>
                <a:sysClr val="windowText" lastClr="000000"/>
              </a:solidFill>
            </a:endParaRPr>
          </a:p>
        </p:txBody>
      </p:sp>
      <p:sp>
        <p:nvSpPr>
          <p:cNvPr id="3" name="Line 16"/>
          <p:cNvSpPr>
            <a:spLocks noChangeShapeType="1"/>
          </p:cNvSpPr>
          <p:nvPr/>
        </p:nvSpPr>
        <p:spPr bwMode="auto">
          <a:xfrm flipH="1">
            <a:off x="3801420" y="1315158"/>
            <a:ext cx="883613" cy="933793"/>
          </a:xfrm>
          <a:prstGeom prst="line">
            <a:avLst/>
          </a:prstGeom>
          <a:noFill/>
          <a:ln w="19050">
            <a:solidFill>
              <a:srgbClr val="F5F5F5"/>
            </a:solidFill>
            <a:round/>
            <a:headEnd type="triangle" w="med" len="med"/>
            <a:tailEnd/>
          </a:ln>
          <a:extLst>
            <a:ext uri="{909E8E84-426E-40DD-AFC4-6F175D3DCCD1}">
              <a14:hiddenFill xmlns:a14="http://schemas.microsoft.com/office/drawing/2010/main">
                <a:noFill/>
              </a14:hiddenFill>
            </a:ext>
          </a:extLst>
        </p:spPr>
        <p:txBody>
          <a:bodyPr lIns="68580" tIns="34290" rIns="68580" bIns="34290"/>
          <a:lstStyle/>
          <a:p>
            <a:pPr defTabSz="685800" fontAlgn="auto">
              <a:spcBef>
                <a:spcPts val="0"/>
              </a:spcBef>
              <a:spcAft>
                <a:spcPts val="0"/>
              </a:spcAft>
              <a:defRPr/>
            </a:pPr>
            <a:endParaRPr lang="zh-CN" altLang="en-US" sz="1400" kern="0">
              <a:solidFill>
                <a:sysClr val="windowText" lastClr="000000"/>
              </a:solidFill>
            </a:endParaRPr>
          </a:p>
        </p:txBody>
      </p:sp>
      <p:sp>
        <p:nvSpPr>
          <p:cNvPr id="4" name="Line 17"/>
          <p:cNvSpPr>
            <a:spLocks noChangeShapeType="1"/>
          </p:cNvSpPr>
          <p:nvPr/>
        </p:nvSpPr>
        <p:spPr bwMode="auto">
          <a:xfrm flipH="1" flipV="1">
            <a:off x="4175851" y="2940306"/>
            <a:ext cx="1595665" cy="364056"/>
          </a:xfrm>
          <a:prstGeom prst="line">
            <a:avLst/>
          </a:prstGeom>
          <a:noFill/>
          <a:ln w="19050">
            <a:solidFill>
              <a:srgbClr val="F5F5F5"/>
            </a:solidFill>
            <a:round/>
            <a:headEnd type="triangle" w="med" len="med"/>
            <a:tailEnd/>
          </a:ln>
          <a:extLst>
            <a:ext uri="{909E8E84-426E-40DD-AFC4-6F175D3DCCD1}">
              <a14:hiddenFill xmlns:a14="http://schemas.microsoft.com/office/drawing/2010/main">
                <a:noFill/>
              </a14:hiddenFill>
            </a:ext>
          </a:extLst>
        </p:spPr>
        <p:txBody>
          <a:bodyPr lIns="68580" tIns="34290" rIns="68580" bIns="34290"/>
          <a:lstStyle/>
          <a:p>
            <a:pPr defTabSz="685800" fontAlgn="auto">
              <a:spcBef>
                <a:spcPts val="0"/>
              </a:spcBef>
              <a:spcAft>
                <a:spcPts val="0"/>
              </a:spcAft>
              <a:defRPr/>
            </a:pPr>
            <a:endParaRPr lang="zh-CN" altLang="en-US" sz="1400" kern="0">
              <a:solidFill>
                <a:sysClr val="windowText" lastClr="000000"/>
              </a:solidFill>
            </a:endParaRPr>
          </a:p>
        </p:txBody>
      </p:sp>
      <p:sp>
        <p:nvSpPr>
          <p:cNvPr id="5" name="Line 18"/>
          <p:cNvSpPr>
            <a:spLocks noChangeShapeType="1"/>
          </p:cNvSpPr>
          <p:nvPr/>
        </p:nvSpPr>
        <p:spPr bwMode="auto">
          <a:xfrm flipH="1">
            <a:off x="3913339" y="2122588"/>
            <a:ext cx="1810884" cy="453785"/>
          </a:xfrm>
          <a:prstGeom prst="line">
            <a:avLst/>
          </a:prstGeom>
          <a:noFill/>
          <a:ln w="19050">
            <a:solidFill>
              <a:srgbClr val="F5F5F5"/>
            </a:solidFill>
            <a:round/>
            <a:headEnd type="triangle" w="med" len="med"/>
            <a:tailEnd/>
          </a:ln>
          <a:extLst>
            <a:ext uri="{909E8E84-426E-40DD-AFC4-6F175D3DCCD1}">
              <a14:hiddenFill xmlns:a14="http://schemas.microsoft.com/office/drawing/2010/main">
                <a:noFill/>
              </a14:hiddenFill>
            </a:ext>
          </a:extLst>
        </p:spPr>
        <p:txBody>
          <a:bodyPr lIns="68580" tIns="34290" rIns="68580" bIns="34290"/>
          <a:lstStyle/>
          <a:p>
            <a:pPr defTabSz="685800" fontAlgn="auto">
              <a:spcBef>
                <a:spcPts val="0"/>
              </a:spcBef>
              <a:spcAft>
                <a:spcPts val="0"/>
              </a:spcAft>
              <a:defRPr/>
            </a:pPr>
            <a:endParaRPr lang="zh-CN" altLang="en-US" sz="1400" kern="0">
              <a:solidFill>
                <a:sysClr val="windowText" lastClr="000000"/>
              </a:solidFill>
            </a:endParaRPr>
          </a:p>
        </p:txBody>
      </p:sp>
      <p:grpSp>
        <p:nvGrpSpPr>
          <p:cNvPr id="7" name="组合 6"/>
          <p:cNvGrpSpPr/>
          <p:nvPr/>
        </p:nvGrpSpPr>
        <p:grpSpPr>
          <a:xfrm>
            <a:off x="4538566" y="306032"/>
            <a:ext cx="1287772" cy="1134297"/>
            <a:chOff x="4791976" y="1243779"/>
            <a:chExt cx="1038224" cy="1069181"/>
          </a:xfrm>
        </p:grpSpPr>
        <p:sp>
          <p:nvSpPr>
            <p:cNvPr id="30" name="椭圆 29"/>
            <p:cNvSpPr/>
            <p:nvPr/>
          </p:nvSpPr>
          <p:spPr>
            <a:xfrm>
              <a:off x="4791976" y="1243779"/>
              <a:ext cx="1038224" cy="1069181"/>
            </a:xfrm>
            <a:prstGeom prst="ellipse">
              <a:avLst/>
            </a:prstGeom>
            <a:solidFill>
              <a:srgbClr val="F3F3F3"/>
            </a:solidFill>
            <a:ln w="15875">
              <a:gradFill flip="none" rotWithShape="1">
                <a:gsLst>
                  <a:gs pos="0">
                    <a:schemeClr val="bg1"/>
                  </a:gs>
                  <a:gs pos="100000">
                    <a:schemeClr val="bg1">
                      <a:lumMod val="85000"/>
                    </a:schemeClr>
                  </a:gs>
                </a:gsLst>
                <a:lin ang="2700000" scaled="1"/>
                <a:tileRect/>
              </a:gradFill>
            </a:ln>
            <a:effectLst>
              <a:outerShdw blurRad="38100" dist="254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8" name="TextBox 28"/>
            <p:cNvSpPr txBox="1">
              <a:spLocks noChangeArrowheads="1"/>
            </p:cNvSpPr>
            <p:nvPr/>
          </p:nvSpPr>
          <p:spPr bwMode="auto">
            <a:xfrm flipH="1">
              <a:off x="4812658" y="1484602"/>
              <a:ext cx="935215" cy="552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defTabSz="685800" eaLnBrk="1" fontAlgn="auto" hangingPunct="1">
                <a:spcBef>
                  <a:spcPts val="0"/>
                </a:spcBef>
                <a:spcAft>
                  <a:spcPts val="0"/>
                </a:spcAft>
                <a:defRPr/>
              </a:pPr>
              <a:r>
                <a:rPr lang="zh-CN" altLang="en-US" sz="1400" kern="0" dirty="0" smtClean="0">
                  <a:solidFill>
                    <a:srgbClr val="0F5F6E"/>
                  </a:solidFill>
                  <a:latin typeface="微软雅黑" pitchFamily="34" charset="-122"/>
                  <a:ea typeface="微软雅黑" pitchFamily="34" charset="-122"/>
                </a:rPr>
                <a:t>网络的复杂性</a:t>
              </a:r>
              <a:endParaRPr lang="zh-CN" altLang="en-US" sz="1400" kern="0" dirty="0">
                <a:solidFill>
                  <a:srgbClr val="0F5F6E"/>
                </a:solidFill>
                <a:latin typeface="微软雅黑" pitchFamily="34" charset="-122"/>
                <a:ea typeface="微软雅黑" pitchFamily="34" charset="-122"/>
              </a:endParaRPr>
            </a:p>
          </p:txBody>
        </p:sp>
      </p:grpSp>
      <p:grpSp>
        <p:nvGrpSpPr>
          <p:cNvPr id="9" name="组合 8"/>
          <p:cNvGrpSpPr/>
          <p:nvPr/>
        </p:nvGrpSpPr>
        <p:grpSpPr>
          <a:xfrm>
            <a:off x="5887368" y="1420666"/>
            <a:ext cx="1244857" cy="1126186"/>
            <a:chOff x="5843113" y="2587114"/>
            <a:chExt cx="1038224" cy="1069181"/>
          </a:xfrm>
        </p:grpSpPr>
        <p:sp>
          <p:nvSpPr>
            <p:cNvPr id="31" name="椭圆 30"/>
            <p:cNvSpPr/>
            <p:nvPr/>
          </p:nvSpPr>
          <p:spPr>
            <a:xfrm>
              <a:off x="5843113" y="2587114"/>
              <a:ext cx="1038224" cy="1069181"/>
            </a:xfrm>
            <a:prstGeom prst="ellipse">
              <a:avLst/>
            </a:prstGeom>
            <a:solidFill>
              <a:srgbClr val="F3F3F3"/>
            </a:solidFill>
            <a:ln w="15875">
              <a:gradFill flip="none" rotWithShape="1">
                <a:gsLst>
                  <a:gs pos="0">
                    <a:schemeClr val="bg1"/>
                  </a:gs>
                  <a:gs pos="100000">
                    <a:schemeClr val="bg1">
                      <a:lumMod val="85000"/>
                    </a:schemeClr>
                  </a:gs>
                </a:gsLst>
                <a:lin ang="2700000" scaled="1"/>
                <a:tileRect/>
              </a:gradFill>
            </a:ln>
            <a:effectLst>
              <a:outerShdw blurRad="38100" dist="254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11" name="TextBox 31"/>
            <p:cNvSpPr txBox="1">
              <a:spLocks noChangeArrowheads="1"/>
            </p:cNvSpPr>
            <p:nvPr/>
          </p:nvSpPr>
          <p:spPr bwMode="auto">
            <a:xfrm flipH="1">
              <a:off x="5973932" y="2708487"/>
              <a:ext cx="812317" cy="893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defTabSz="685800" eaLnBrk="1" fontAlgn="auto" hangingPunct="1">
                <a:spcBef>
                  <a:spcPts val="0"/>
                </a:spcBef>
                <a:spcAft>
                  <a:spcPts val="0"/>
                </a:spcAft>
                <a:defRPr/>
              </a:pPr>
              <a:r>
                <a:rPr lang="zh-CN" altLang="en-US" sz="1500" kern="0" dirty="0" smtClean="0">
                  <a:solidFill>
                    <a:srgbClr val="0F5F6E"/>
                  </a:solidFill>
                  <a:latin typeface="微软雅黑" pitchFamily="34" charset="-122"/>
                  <a:ea typeface="微软雅黑" pitchFamily="34" charset="-122"/>
                </a:rPr>
                <a:t>页面实现方式不同</a:t>
              </a:r>
              <a:endParaRPr lang="zh-CN" altLang="en-US" sz="1500" kern="0" dirty="0">
                <a:solidFill>
                  <a:srgbClr val="0F5F6E"/>
                </a:solidFill>
                <a:latin typeface="微软雅黑" pitchFamily="34" charset="-122"/>
                <a:ea typeface="微软雅黑" pitchFamily="34" charset="-122"/>
              </a:endParaRPr>
            </a:p>
          </p:txBody>
        </p:sp>
      </p:grpSp>
      <p:grpSp>
        <p:nvGrpSpPr>
          <p:cNvPr id="10" name="组合 9"/>
          <p:cNvGrpSpPr/>
          <p:nvPr/>
        </p:nvGrpSpPr>
        <p:grpSpPr>
          <a:xfrm>
            <a:off x="5728834" y="2908560"/>
            <a:ext cx="1673905" cy="1779256"/>
            <a:chOff x="5734216" y="4241007"/>
            <a:chExt cx="1038224" cy="1556111"/>
          </a:xfrm>
        </p:grpSpPr>
        <p:sp>
          <p:nvSpPr>
            <p:cNvPr id="32" name="椭圆 31"/>
            <p:cNvSpPr/>
            <p:nvPr/>
          </p:nvSpPr>
          <p:spPr>
            <a:xfrm>
              <a:off x="5734216" y="4241007"/>
              <a:ext cx="1038224" cy="1069181"/>
            </a:xfrm>
            <a:prstGeom prst="ellipse">
              <a:avLst/>
            </a:prstGeom>
            <a:solidFill>
              <a:srgbClr val="F3F3F3"/>
            </a:solidFill>
            <a:ln w="15875">
              <a:gradFill flip="none" rotWithShape="1">
                <a:gsLst>
                  <a:gs pos="0">
                    <a:schemeClr val="bg1"/>
                  </a:gs>
                  <a:gs pos="100000">
                    <a:schemeClr val="bg1">
                      <a:lumMod val="85000"/>
                    </a:schemeClr>
                  </a:gs>
                </a:gsLst>
                <a:lin ang="2700000" scaled="1"/>
                <a:tileRect/>
              </a:gradFill>
            </a:ln>
            <a:effectLst>
              <a:outerShdw blurRad="38100" dist="254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14" name="TextBox 34"/>
            <p:cNvSpPr txBox="1">
              <a:spLocks noChangeArrowheads="1"/>
            </p:cNvSpPr>
            <p:nvPr/>
          </p:nvSpPr>
          <p:spPr bwMode="auto">
            <a:xfrm flipH="1">
              <a:off x="5847170" y="4411072"/>
              <a:ext cx="812317" cy="1386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defTabSz="685800" eaLnBrk="1" fontAlgn="auto" hangingPunct="1">
                <a:spcBef>
                  <a:spcPts val="0"/>
                </a:spcBef>
                <a:spcAft>
                  <a:spcPts val="0"/>
                </a:spcAft>
                <a:defRPr/>
              </a:pPr>
              <a:r>
                <a:rPr lang="zh-CN" altLang="en-US" sz="1500" kern="0" dirty="0" smtClean="0">
                  <a:solidFill>
                    <a:srgbClr val="0F5F6E"/>
                  </a:solidFill>
                  <a:latin typeface="微软雅黑" pitchFamily="34" charset="-122"/>
                  <a:ea typeface="微软雅黑" pitchFamily="34" charset="-122"/>
                </a:rPr>
                <a:t>配置简便化与逻辑完全性的矛盾</a:t>
              </a:r>
              <a:endParaRPr lang="zh-CN" altLang="en-US" sz="1500" kern="0" dirty="0">
                <a:solidFill>
                  <a:srgbClr val="0F5F6E"/>
                </a:solidFill>
                <a:latin typeface="微软雅黑" pitchFamily="34" charset="-122"/>
                <a:ea typeface="微软雅黑" pitchFamily="34" charset="-122"/>
              </a:endParaRPr>
            </a:p>
          </p:txBody>
        </p:sp>
      </p:grpSp>
      <p:grpSp>
        <p:nvGrpSpPr>
          <p:cNvPr id="6" name="组合 5"/>
          <p:cNvGrpSpPr/>
          <p:nvPr/>
        </p:nvGrpSpPr>
        <p:grpSpPr>
          <a:xfrm>
            <a:off x="1985718" y="1459071"/>
            <a:ext cx="2248438" cy="2168624"/>
            <a:chOff x="1520350" y="2620963"/>
            <a:chExt cx="2411413" cy="2411412"/>
          </a:xfrm>
        </p:grpSpPr>
        <p:sp>
          <p:nvSpPr>
            <p:cNvPr id="15" name="Oval 8"/>
            <p:cNvSpPr>
              <a:spLocks noChangeArrowheads="1"/>
            </p:cNvSpPr>
            <p:nvPr/>
          </p:nvSpPr>
          <p:spPr bwMode="auto">
            <a:xfrm flipH="1">
              <a:off x="1520350" y="2620963"/>
              <a:ext cx="2411413" cy="2411412"/>
            </a:xfrm>
            <a:prstGeom prst="ellipse">
              <a:avLst/>
            </a:prstGeom>
            <a:solidFill>
              <a:srgbClr val="DFDF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800" fontAlgn="auto">
                <a:spcBef>
                  <a:spcPts val="0"/>
                </a:spcBef>
                <a:spcAft>
                  <a:spcPts val="0"/>
                </a:spcAft>
                <a:defRPr/>
              </a:pPr>
              <a:endParaRPr lang="zh-CN" altLang="en-US" sz="1400" kern="0">
                <a:solidFill>
                  <a:sysClr val="windowText" lastClr="000000"/>
                </a:solidFill>
              </a:endParaRPr>
            </a:p>
          </p:txBody>
        </p:sp>
        <p:sp>
          <p:nvSpPr>
            <p:cNvPr id="29" name="椭圆 28"/>
            <p:cNvSpPr/>
            <p:nvPr/>
          </p:nvSpPr>
          <p:spPr>
            <a:xfrm>
              <a:off x="1669126" y="2822972"/>
              <a:ext cx="2112274" cy="2007393"/>
            </a:xfrm>
            <a:prstGeom prst="ellipse">
              <a:avLst/>
            </a:prstGeom>
            <a:solidFill>
              <a:srgbClr val="F3F3F3"/>
            </a:solidFill>
            <a:ln w="15875">
              <a:gradFill flip="none" rotWithShape="1">
                <a:gsLst>
                  <a:gs pos="0">
                    <a:schemeClr val="bg1"/>
                  </a:gs>
                  <a:gs pos="100000">
                    <a:schemeClr val="bg1">
                      <a:lumMod val="85000"/>
                    </a:schemeClr>
                  </a:gs>
                </a:gsLst>
                <a:lin ang="2700000" scaled="1"/>
                <a:tileRect/>
              </a:gradFill>
            </a:ln>
            <a:effectLst>
              <a:outerShdw blurRad="38100" dist="254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grpSp>
      <p:sp>
        <p:nvSpPr>
          <p:cNvPr id="17" name="TextBox 37"/>
          <p:cNvSpPr txBox="1">
            <a:spLocks noChangeArrowheads="1"/>
          </p:cNvSpPr>
          <p:nvPr/>
        </p:nvSpPr>
        <p:spPr bwMode="auto">
          <a:xfrm flipH="1">
            <a:off x="2441726" y="2188290"/>
            <a:ext cx="1113117" cy="777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defTabSz="685800" eaLnBrk="1" fontAlgn="auto" hangingPunct="1">
              <a:spcBef>
                <a:spcPts val="0"/>
              </a:spcBef>
              <a:spcAft>
                <a:spcPts val="0"/>
              </a:spcAft>
              <a:defRPr/>
            </a:pPr>
            <a:r>
              <a:rPr lang="zh-CN" altLang="en-US" sz="2300" kern="0" dirty="0" smtClean="0">
                <a:solidFill>
                  <a:srgbClr val="0F5F6E"/>
                </a:solidFill>
                <a:latin typeface="微软雅黑" pitchFamily="34" charset="-122"/>
                <a:ea typeface="微软雅黑" pitchFamily="34" charset="-122"/>
              </a:rPr>
              <a:t>实践难点</a:t>
            </a:r>
            <a:endParaRPr lang="en-US" sz="2300" kern="0" dirty="0">
              <a:solidFill>
                <a:srgbClr val="0F5F6E"/>
              </a:solidFill>
              <a:latin typeface="微软雅黑" pitchFamily="34" charset="-122"/>
              <a:ea typeface="微软雅黑" pitchFamily="34" charset="-122"/>
            </a:endParaRPr>
          </a:p>
        </p:txBody>
      </p:sp>
      <p:grpSp>
        <p:nvGrpSpPr>
          <p:cNvPr id="12" name="组合 11"/>
          <p:cNvGrpSpPr/>
          <p:nvPr/>
        </p:nvGrpSpPr>
        <p:grpSpPr>
          <a:xfrm>
            <a:off x="4648700" y="3999663"/>
            <a:ext cx="968056" cy="961533"/>
            <a:chOff x="4539755" y="5278438"/>
            <a:chExt cx="1038224" cy="1069181"/>
          </a:xfrm>
        </p:grpSpPr>
        <p:sp>
          <p:nvSpPr>
            <p:cNvPr id="33" name="椭圆 32"/>
            <p:cNvSpPr/>
            <p:nvPr/>
          </p:nvSpPr>
          <p:spPr>
            <a:xfrm>
              <a:off x="4539755" y="5278438"/>
              <a:ext cx="1038224" cy="1069181"/>
            </a:xfrm>
            <a:prstGeom prst="ellipse">
              <a:avLst/>
            </a:prstGeom>
            <a:solidFill>
              <a:srgbClr val="F3F3F3"/>
            </a:solidFill>
            <a:ln w="15875">
              <a:gradFill flip="none" rotWithShape="1">
                <a:gsLst>
                  <a:gs pos="0">
                    <a:schemeClr val="bg1"/>
                  </a:gs>
                  <a:gs pos="100000">
                    <a:schemeClr val="bg1">
                      <a:lumMod val="85000"/>
                    </a:schemeClr>
                  </a:gs>
                </a:gsLst>
                <a:lin ang="2700000" scaled="1"/>
                <a:tileRect/>
              </a:gradFill>
            </a:ln>
            <a:effectLst>
              <a:outerShdw blurRad="38100" dist="254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20" name="TextBox 40"/>
            <p:cNvSpPr txBox="1">
              <a:spLocks noChangeArrowheads="1"/>
            </p:cNvSpPr>
            <p:nvPr/>
          </p:nvSpPr>
          <p:spPr bwMode="auto">
            <a:xfrm flipH="1">
              <a:off x="4680358" y="5504858"/>
              <a:ext cx="812317" cy="359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defTabSz="685800" eaLnBrk="1" fontAlgn="auto" hangingPunct="1">
                <a:spcBef>
                  <a:spcPts val="0"/>
                </a:spcBef>
                <a:spcAft>
                  <a:spcPts val="0"/>
                </a:spcAft>
                <a:defRPr/>
              </a:pPr>
              <a:r>
                <a:rPr lang="zh-CN" altLang="en-US" sz="1500" kern="0" dirty="0" smtClean="0">
                  <a:solidFill>
                    <a:srgbClr val="0F5F6E"/>
                  </a:solidFill>
                  <a:latin typeface="微软雅黑" pitchFamily="34" charset="-122"/>
                  <a:ea typeface="微软雅黑" pitchFamily="34" charset="-122"/>
                </a:rPr>
                <a:t>反爬虫</a:t>
              </a:r>
              <a:endParaRPr lang="zh-CN" altLang="en-US" sz="1500" kern="0" dirty="0">
                <a:solidFill>
                  <a:srgbClr val="0F5F6E"/>
                </a:solidFill>
                <a:latin typeface="微软雅黑" pitchFamily="34" charset="-122"/>
                <a:ea typeface="微软雅黑" pitchFamily="34" charset="-122"/>
              </a:endParaRPr>
            </a:p>
          </p:txBody>
        </p:sp>
      </p:grpSp>
      <p:sp>
        <p:nvSpPr>
          <p:cNvPr id="21" name="Line 16"/>
          <p:cNvSpPr>
            <a:spLocks noChangeShapeType="1"/>
          </p:cNvSpPr>
          <p:nvPr/>
        </p:nvSpPr>
        <p:spPr bwMode="auto">
          <a:xfrm flipH="1" flipV="1">
            <a:off x="3790705" y="3224144"/>
            <a:ext cx="894327" cy="885396"/>
          </a:xfrm>
          <a:prstGeom prst="line">
            <a:avLst/>
          </a:prstGeom>
          <a:noFill/>
          <a:ln w="19050">
            <a:solidFill>
              <a:srgbClr val="F5F5F5"/>
            </a:solidFill>
            <a:round/>
            <a:headEnd type="triangle" w="med" len="med"/>
            <a:tailEnd/>
          </a:ln>
          <a:extLst>
            <a:ext uri="{909E8E84-426E-40DD-AFC4-6F175D3DCCD1}">
              <a14:hiddenFill xmlns:a14="http://schemas.microsoft.com/office/drawing/2010/main">
                <a:noFill/>
              </a14:hiddenFill>
            </a:ext>
          </a:extLst>
        </p:spPr>
        <p:txBody>
          <a:bodyPr lIns="68580" tIns="34290" rIns="68580" bIns="34290"/>
          <a:lstStyle/>
          <a:p>
            <a:pPr defTabSz="685800" fontAlgn="auto">
              <a:spcBef>
                <a:spcPts val="0"/>
              </a:spcBef>
              <a:spcAft>
                <a:spcPts val="0"/>
              </a:spcAft>
              <a:defRPr/>
            </a:pPr>
            <a:endParaRPr lang="zh-CN" altLang="en-US" sz="1400" kern="0">
              <a:solidFill>
                <a:sysClr val="windowText" lastClr="000000"/>
              </a:solidFill>
            </a:endParaRPr>
          </a:p>
        </p:txBody>
      </p:sp>
      <p:cxnSp>
        <p:nvCxnSpPr>
          <p:cNvPr id="26" name="直接连接符 25"/>
          <p:cNvCxnSpPr/>
          <p:nvPr/>
        </p:nvCxnSpPr>
        <p:spPr>
          <a:xfrm>
            <a:off x="324628" y="435931"/>
            <a:ext cx="8113486" cy="0"/>
          </a:xfrm>
          <a:prstGeom prst="line">
            <a:avLst/>
          </a:prstGeom>
          <a:ln w="1270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612055" y="96233"/>
            <a:ext cx="274777" cy="274777"/>
          </a:xfrm>
          <a:prstGeom prst="ellipse">
            <a:avLst/>
          </a:prstGeom>
          <a:solidFill>
            <a:srgbClr val="F5F5F5"/>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solidFill>
                <a:schemeClr val="bg1"/>
              </a:solidFill>
            </a:endParaRPr>
          </a:p>
        </p:txBody>
      </p:sp>
      <p:sp>
        <p:nvSpPr>
          <p:cNvPr id="28" name="TextBox 27"/>
          <p:cNvSpPr txBox="1"/>
          <p:nvPr/>
        </p:nvSpPr>
        <p:spPr>
          <a:xfrm>
            <a:off x="1024844" y="51016"/>
            <a:ext cx="1531184" cy="400108"/>
          </a:xfrm>
          <a:prstGeom prst="rect">
            <a:avLst/>
          </a:prstGeom>
          <a:noFill/>
        </p:spPr>
        <p:txBody>
          <a:bodyPr wrap="none" lIns="91438" tIns="45719" rIns="91438" bIns="45719" rtlCol="0">
            <a:spAutoFit/>
          </a:bodyPr>
          <a:lstStyle/>
          <a:p>
            <a:r>
              <a:rPr lang="en-US" altLang="zh-CN" sz="2000" dirty="0" smtClean="0">
                <a:solidFill>
                  <a:schemeClr val="bg1"/>
                </a:solidFill>
                <a:latin typeface="方正兰亭细黑_GBK" pitchFamily="2" charset="-122"/>
                <a:ea typeface="方正兰亭细黑_GBK" pitchFamily="2" charset="-122"/>
              </a:rPr>
              <a:t>4.1</a:t>
            </a:r>
            <a:r>
              <a:rPr lang="zh-CN" altLang="en-US" sz="2000" dirty="0" smtClean="0">
                <a:solidFill>
                  <a:schemeClr val="bg1"/>
                </a:solidFill>
                <a:latin typeface="方正兰亭细黑_GBK" pitchFamily="2" charset="-122"/>
                <a:ea typeface="方正兰亭细黑_GBK" pitchFamily="2" charset="-122"/>
              </a:rPr>
              <a:t>实践难点</a:t>
            </a:r>
            <a:endParaRPr lang="zh-CN" altLang="en-US" sz="2000" dirty="0">
              <a:solidFill>
                <a:schemeClr val="bg1"/>
              </a:solidFill>
              <a:latin typeface="方正兰亭细黑_GBK" pitchFamily="2" charset="-122"/>
              <a:ea typeface="方正兰亭细黑_GBK" pitchFamily="2" charset="-122"/>
            </a:endParaRPr>
          </a:p>
        </p:txBody>
      </p:sp>
    </p:spTree>
    <p:extLst>
      <p:ext uri="{BB962C8B-B14F-4D97-AF65-F5344CB8AC3E}">
        <p14:creationId xmlns:p14="http://schemas.microsoft.com/office/powerpoint/2010/main" val="2454657693"/>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300"/>
                                        <p:tgtEl>
                                          <p:spTgt spid="26"/>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down)">
                                      <p:cBhvr>
                                        <p:cTn id="11" dur="300"/>
                                        <p:tgtEl>
                                          <p:spTgt spid="27"/>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p:tgtEl>
                                          <p:spTgt spid="28"/>
                                        </p:tgtEl>
                                        <p:attrNameLst>
                                          <p:attrName>ppt_x</p:attrName>
                                        </p:attrNameLst>
                                      </p:cBhvr>
                                      <p:tavLst>
                                        <p:tav tm="0">
                                          <p:val>
                                            <p:strVal val="#ppt_x-#ppt_w*1.125000"/>
                                          </p:val>
                                        </p:tav>
                                        <p:tav tm="100000">
                                          <p:val>
                                            <p:strVal val="#ppt_x"/>
                                          </p:val>
                                        </p:tav>
                                      </p:tavLst>
                                    </p:anim>
                                    <p:animEffect transition="in" filter="wipe(right)">
                                      <p:cBhvr>
                                        <p:cTn id="16" dur="500"/>
                                        <p:tgtEl>
                                          <p:spTgt spid="28"/>
                                        </p:tgtEl>
                                      </p:cBhvr>
                                    </p:animEffect>
                                  </p:childTnLst>
                                </p:cTn>
                              </p:par>
                            </p:childTnLst>
                          </p:cTn>
                        </p:par>
                        <p:par>
                          <p:cTn id="17" fill="hold">
                            <p:stCondLst>
                              <p:cond delay="1100"/>
                            </p:stCondLst>
                            <p:childTnLst>
                              <p:par>
                                <p:cTn id="18" presetID="21" presetClass="entr" presetSubtype="1"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heel(1)">
                                      <p:cBhvr>
                                        <p:cTn id="20" dur="2000"/>
                                        <p:tgtEl>
                                          <p:spTgt spid="2"/>
                                        </p:tgtEl>
                                      </p:cBhvr>
                                    </p:animEffect>
                                  </p:childTnLst>
                                </p:cTn>
                              </p:par>
                            </p:childTnLst>
                          </p:cTn>
                        </p:par>
                        <p:par>
                          <p:cTn id="21" fill="hold">
                            <p:stCondLst>
                              <p:cond delay="3100"/>
                            </p:stCondLst>
                            <p:childTnLst>
                              <p:par>
                                <p:cTn id="22" presetID="21" presetClass="entr" presetSubtype="1"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heel(1)">
                                      <p:cBhvr>
                                        <p:cTn id="24" dur="2000"/>
                                        <p:tgtEl>
                                          <p:spTgt spid="6"/>
                                        </p:tgtEl>
                                      </p:cBhvr>
                                    </p:animEffect>
                                  </p:childTnLst>
                                </p:cTn>
                              </p:par>
                            </p:childTnLst>
                          </p:cTn>
                        </p:par>
                        <p:par>
                          <p:cTn id="25" fill="hold">
                            <p:stCondLst>
                              <p:cond delay="5100"/>
                            </p:stCondLst>
                            <p:childTnLst>
                              <p:par>
                                <p:cTn id="26" presetID="53" presetClass="entr" presetSubtype="16"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p:cTn id="28" dur="500" fill="hold"/>
                                        <p:tgtEl>
                                          <p:spTgt spid="17"/>
                                        </p:tgtEl>
                                        <p:attrNameLst>
                                          <p:attrName>ppt_w</p:attrName>
                                        </p:attrNameLst>
                                      </p:cBhvr>
                                      <p:tavLst>
                                        <p:tav tm="0">
                                          <p:val>
                                            <p:fltVal val="0"/>
                                          </p:val>
                                        </p:tav>
                                        <p:tav tm="100000">
                                          <p:val>
                                            <p:strVal val="#ppt_w"/>
                                          </p:val>
                                        </p:tav>
                                      </p:tavLst>
                                    </p:anim>
                                    <p:anim calcmode="lin" valueType="num">
                                      <p:cBhvr>
                                        <p:cTn id="29" dur="500" fill="hold"/>
                                        <p:tgtEl>
                                          <p:spTgt spid="17"/>
                                        </p:tgtEl>
                                        <p:attrNameLst>
                                          <p:attrName>ppt_h</p:attrName>
                                        </p:attrNameLst>
                                      </p:cBhvr>
                                      <p:tavLst>
                                        <p:tav tm="0">
                                          <p:val>
                                            <p:fltVal val="0"/>
                                          </p:val>
                                        </p:tav>
                                        <p:tav tm="100000">
                                          <p:val>
                                            <p:strVal val="#ppt_h"/>
                                          </p:val>
                                        </p:tav>
                                      </p:tavLst>
                                    </p:anim>
                                    <p:animEffect transition="in" filter="fade">
                                      <p:cBhvr>
                                        <p:cTn id="30" dur="500"/>
                                        <p:tgtEl>
                                          <p:spTgt spid="17"/>
                                        </p:tgtEl>
                                      </p:cBhvr>
                                    </p:animEffect>
                                  </p:childTnLst>
                                </p:cTn>
                              </p:par>
                            </p:childTnLst>
                          </p:cTn>
                        </p:par>
                        <p:par>
                          <p:cTn id="31" fill="hold">
                            <p:stCondLst>
                              <p:cond delay="5600"/>
                            </p:stCondLst>
                            <p:childTnLst>
                              <p:par>
                                <p:cTn id="32" presetID="22" presetClass="entr" presetSubtype="4" fill="hold" grpId="0" nodeType="after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wipe(down)">
                                      <p:cBhvr>
                                        <p:cTn id="34" dur="500"/>
                                        <p:tgtEl>
                                          <p:spTgt spid="3"/>
                                        </p:tgtEl>
                                      </p:cBhvr>
                                    </p:animEffect>
                                  </p:childTnLst>
                                </p:cTn>
                              </p:par>
                            </p:childTnLst>
                          </p:cTn>
                        </p:par>
                        <p:par>
                          <p:cTn id="35" fill="hold">
                            <p:stCondLst>
                              <p:cond delay="6100"/>
                            </p:stCondLst>
                            <p:childTnLst>
                              <p:par>
                                <p:cTn id="36" presetID="53" presetClass="entr" presetSubtype="16"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p:cTn id="38" dur="500" fill="hold"/>
                                        <p:tgtEl>
                                          <p:spTgt spid="7"/>
                                        </p:tgtEl>
                                        <p:attrNameLst>
                                          <p:attrName>ppt_w</p:attrName>
                                        </p:attrNameLst>
                                      </p:cBhvr>
                                      <p:tavLst>
                                        <p:tav tm="0">
                                          <p:val>
                                            <p:fltVal val="0"/>
                                          </p:val>
                                        </p:tav>
                                        <p:tav tm="100000">
                                          <p:val>
                                            <p:strVal val="#ppt_w"/>
                                          </p:val>
                                        </p:tav>
                                      </p:tavLst>
                                    </p:anim>
                                    <p:anim calcmode="lin" valueType="num">
                                      <p:cBhvr>
                                        <p:cTn id="39" dur="500" fill="hold"/>
                                        <p:tgtEl>
                                          <p:spTgt spid="7"/>
                                        </p:tgtEl>
                                        <p:attrNameLst>
                                          <p:attrName>ppt_h</p:attrName>
                                        </p:attrNameLst>
                                      </p:cBhvr>
                                      <p:tavLst>
                                        <p:tav tm="0">
                                          <p:val>
                                            <p:fltVal val="0"/>
                                          </p:val>
                                        </p:tav>
                                        <p:tav tm="100000">
                                          <p:val>
                                            <p:strVal val="#ppt_h"/>
                                          </p:val>
                                        </p:tav>
                                      </p:tavLst>
                                    </p:anim>
                                    <p:animEffect transition="in" filter="fade">
                                      <p:cBhvr>
                                        <p:cTn id="40" dur="500"/>
                                        <p:tgtEl>
                                          <p:spTgt spid="7"/>
                                        </p:tgtEl>
                                      </p:cBhvr>
                                    </p:animEffect>
                                  </p:childTnLst>
                                </p:cTn>
                              </p:par>
                            </p:childTnLst>
                          </p:cTn>
                        </p:par>
                        <p:par>
                          <p:cTn id="41" fill="hold">
                            <p:stCondLst>
                              <p:cond delay="6600"/>
                            </p:stCondLst>
                            <p:childTnLst>
                              <p:par>
                                <p:cTn id="42" presetID="22" presetClass="entr" presetSubtype="4" fill="hold" grpId="0" nodeType="after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wipe(down)">
                                      <p:cBhvr>
                                        <p:cTn id="44" dur="500"/>
                                        <p:tgtEl>
                                          <p:spTgt spid="5"/>
                                        </p:tgtEl>
                                      </p:cBhvr>
                                    </p:animEffect>
                                  </p:childTnLst>
                                </p:cTn>
                              </p:par>
                            </p:childTnLst>
                          </p:cTn>
                        </p:par>
                        <p:par>
                          <p:cTn id="45" fill="hold">
                            <p:stCondLst>
                              <p:cond delay="7100"/>
                            </p:stCondLst>
                            <p:childTnLst>
                              <p:par>
                                <p:cTn id="46" presetID="53" presetClass="entr" presetSubtype="16" fill="hold" nodeType="afterEffect">
                                  <p:stCondLst>
                                    <p:cond delay="0"/>
                                  </p:stCondLst>
                                  <p:childTnLst>
                                    <p:set>
                                      <p:cBhvr>
                                        <p:cTn id="47" dur="1" fill="hold">
                                          <p:stCondLst>
                                            <p:cond delay="0"/>
                                          </p:stCondLst>
                                        </p:cTn>
                                        <p:tgtEl>
                                          <p:spTgt spid="9"/>
                                        </p:tgtEl>
                                        <p:attrNameLst>
                                          <p:attrName>style.visibility</p:attrName>
                                        </p:attrNameLst>
                                      </p:cBhvr>
                                      <p:to>
                                        <p:strVal val="visible"/>
                                      </p:to>
                                    </p:set>
                                    <p:anim calcmode="lin" valueType="num">
                                      <p:cBhvr>
                                        <p:cTn id="48" dur="500" fill="hold"/>
                                        <p:tgtEl>
                                          <p:spTgt spid="9"/>
                                        </p:tgtEl>
                                        <p:attrNameLst>
                                          <p:attrName>ppt_w</p:attrName>
                                        </p:attrNameLst>
                                      </p:cBhvr>
                                      <p:tavLst>
                                        <p:tav tm="0">
                                          <p:val>
                                            <p:fltVal val="0"/>
                                          </p:val>
                                        </p:tav>
                                        <p:tav tm="100000">
                                          <p:val>
                                            <p:strVal val="#ppt_w"/>
                                          </p:val>
                                        </p:tav>
                                      </p:tavLst>
                                    </p:anim>
                                    <p:anim calcmode="lin" valueType="num">
                                      <p:cBhvr>
                                        <p:cTn id="49" dur="500" fill="hold"/>
                                        <p:tgtEl>
                                          <p:spTgt spid="9"/>
                                        </p:tgtEl>
                                        <p:attrNameLst>
                                          <p:attrName>ppt_h</p:attrName>
                                        </p:attrNameLst>
                                      </p:cBhvr>
                                      <p:tavLst>
                                        <p:tav tm="0">
                                          <p:val>
                                            <p:fltVal val="0"/>
                                          </p:val>
                                        </p:tav>
                                        <p:tav tm="100000">
                                          <p:val>
                                            <p:strVal val="#ppt_h"/>
                                          </p:val>
                                        </p:tav>
                                      </p:tavLst>
                                    </p:anim>
                                    <p:animEffect transition="in" filter="fade">
                                      <p:cBhvr>
                                        <p:cTn id="50" dur="500"/>
                                        <p:tgtEl>
                                          <p:spTgt spid="9"/>
                                        </p:tgtEl>
                                      </p:cBhvr>
                                    </p:animEffect>
                                  </p:childTnLst>
                                </p:cTn>
                              </p:par>
                            </p:childTnLst>
                          </p:cTn>
                        </p:par>
                        <p:par>
                          <p:cTn id="51" fill="hold">
                            <p:stCondLst>
                              <p:cond delay="7600"/>
                            </p:stCondLst>
                            <p:childTnLst>
                              <p:par>
                                <p:cTn id="52" presetID="22" presetClass="entr" presetSubtype="8" fill="hold" grpId="0" nodeType="after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wipe(left)">
                                      <p:cBhvr>
                                        <p:cTn id="54" dur="500"/>
                                        <p:tgtEl>
                                          <p:spTgt spid="4"/>
                                        </p:tgtEl>
                                      </p:cBhvr>
                                    </p:animEffect>
                                  </p:childTnLst>
                                </p:cTn>
                              </p:par>
                            </p:childTnLst>
                          </p:cTn>
                        </p:par>
                        <p:par>
                          <p:cTn id="55" fill="hold">
                            <p:stCondLst>
                              <p:cond delay="8100"/>
                            </p:stCondLst>
                            <p:childTnLst>
                              <p:par>
                                <p:cTn id="56" presetID="53" presetClass="entr" presetSubtype="16" fill="hold" nodeType="afterEffect">
                                  <p:stCondLst>
                                    <p:cond delay="0"/>
                                  </p:stCondLst>
                                  <p:childTnLst>
                                    <p:set>
                                      <p:cBhvr>
                                        <p:cTn id="57" dur="1" fill="hold">
                                          <p:stCondLst>
                                            <p:cond delay="0"/>
                                          </p:stCondLst>
                                        </p:cTn>
                                        <p:tgtEl>
                                          <p:spTgt spid="10"/>
                                        </p:tgtEl>
                                        <p:attrNameLst>
                                          <p:attrName>style.visibility</p:attrName>
                                        </p:attrNameLst>
                                      </p:cBhvr>
                                      <p:to>
                                        <p:strVal val="visible"/>
                                      </p:to>
                                    </p:set>
                                    <p:anim calcmode="lin" valueType="num">
                                      <p:cBhvr>
                                        <p:cTn id="58" dur="500" fill="hold"/>
                                        <p:tgtEl>
                                          <p:spTgt spid="10"/>
                                        </p:tgtEl>
                                        <p:attrNameLst>
                                          <p:attrName>ppt_w</p:attrName>
                                        </p:attrNameLst>
                                      </p:cBhvr>
                                      <p:tavLst>
                                        <p:tav tm="0">
                                          <p:val>
                                            <p:fltVal val="0"/>
                                          </p:val>
                                        </p:tav>
                                        <p:tav tm="100000">
                                          <p:val>
                                            <p:strVal val="#ppt_w"/>
                                          </p:val>
                                        </p:tav>
                                      </p:tavLst>
                                    </p:anim>
                                    <p:anim calcmode="lin" valueType="num">
                                      <p:cBhvr>
                                        <p:cTn id="59" dur="500" fill="hold"/>
                                        <p:tgtEl>
                                          <p:spTgt spid="10"/>
                                        </p:tgtEl>
                                        <p:attrNameLst>
                                          <p:attrName>ppt_h</p:attrName>
                                        </p:attrNameLst>
                                      </p:cBhvr>
                                      <p:tavLst>
                                        <p:tav tm="0">
                                          <p:val>
                                            <p:fltVal val="0"/>
                                          </p:val>
                                        </p:tav>
                                        <p:tav tm="100000">
                                          <p:val>
                                            <p:strVal val="#ppt_h"/>
                                          </p:val>
                                        </p:tav>
                                      </p:tavLst>
                                    </p:anim>
                                    <p:animEffect transition="in" filter="fade">
                                      <p:cBhvr>
                                        <p:cTn id="60" dur="500"/>
                                        <p:tgtEl>
                                          <p:spTgt spid="10"/>
                                        </p:tgtEl>
                                      </p:cBhvr>
                                    </p:animEffect>
                                  </p:childTnLst>
                                </p:cTn>
                              </p:par>
                            </p:childTnLst>
                          </p:cTn>
                        </p:par>
                        <p:par>
                          <p:cTn id="61" fill="hold">
                            <p:stCondLst>
                              <p:cond delay="8600"/>
                            </p:stCondLst>
                            <p:childTnLst>
                              <p:par>
                                <p:cTn id="62" presetID="22" presetClass="entr" presetSubtype="8" fill="hold" grpId="0" nodeType="after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wipe(left)">
                                      <p:cBhvr>
                                        <p:cTn id="64" dur="500"/>
                                        <p:tgtEl>
                                          <p:spTgt spid="21"/>
                                        </p:tgtEl>
                                      </p:cBhvr>
                                    </p:animEffect>
                                  </p:childTnLst>
                                </p:cTn>
                              </p:par>
                            </p:childTnLst>
                          </p:cTn>
                        </p:par>
                        <p:par>
                          <p:cTn id="65" fill="hold">
                            <p:stCondLst>
                              <p:cond delay="9100"/>
                            </p:stCondLst>
                            <p:childTnLst>
                              <p:par>
                                <p:cTn id="66" presetID="53" presetClass="entr" presetSubtype="16" fill="hold" nodeType="afterEffect">
                                  <p:stCondLst>
                                    <p:cond delay="0"/>
                                  </p:stCondLst>
                                  <p:childTnLst>
                                    <p:set>
                                      <p:cBhvr>
                                        <p:cTn id="67" dur="1" fill="hold">
                                          <p:stCondLst>
                                            <p:cond delay="0"/>
                                          </p:stCondLst>
                                        </p:cTn>
                                        <p:tgtEl>
                                          <p:spTgt spid="12"/>
                                        </p:tgtEl>
                                        <p:attrNameLst>
                                          <p:attrName>style.visibility</p:attrName>
                                        </p:attrNameLst>
                                      </p:cBhvr>
                                      <p:to>
                                        <p:strVal val="visible"/>
                                      </p:to>
                                    </p:set>
                                    <p:anim calcmode="lin" valueType="num">
                                      <p:cBhvr>
                                        <p:cTn id="68" dur="500" fill="hold"/>
                                        <p:tgtEl>
                                          <p:spTgt spid="12"/>
                                        </p:tgtEl>
                                        <p:attrNameLst>
                                          <p:attrName>ppt_w</p:attrName>
                                        </p:attrNameLst>
                                      </p:cBhvr>
                                      <p:tavLst>
                                        <p:tav tm="0">
                                          <p:val>
                                            <p:fltVal val="0"/>
                                          </p:val>
                                        </p:tav>
                                        <p:tav tm="100000">
                                          <p:val>
                                            <p:strVal val="#ppt_w"/>
                                          </p:val>
                                        </p:tav>
                                      </p:tavLst>
                                    </p:anim>
                                    <p:anim calcmode="lin" valueType="num">
                                      <p:cBhvr>
                                        <p:cTn id="69" dur="500" fill="hold"/>
                                        <p:tgtEl>
                                          <p:spTgt spid="12"/>
                                        </p:tgtEl>
                                        <p:attrNameLst>
                                          <p:attrName>ppt_h</p:attrName>
                                        </p:attrNameLst>
                                      </p:cBhvr>
                                      <p:tavLst>
                                        <p:tav tm="0">
                                          <p:val>
                                            <p:fltVal val="0"/>
                                          </p:val>
                                        </p:tav>
                                        <p:tav tm="100000">
                                          <p:val>
                                            <p:strVal val="#ppt_h"/>
                                          </p:val>
                                        </p:tav>
                                      </p:tavLst>
                                    </p:anim>
                                    <p:animEffect transition="in" filter="fade">
                                      <p:cBhvr>
                                        <p:cTn id="7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17" grpId="0"/>
      <p:bldP spid="21" grpId="0" animBg="1"/>
      <p:bldP spid="27" grpId="0" animBg="1"/>
      <p:bldP spid="2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a:off x="324628" y="435931"/>
            <a:ext cx="8113486" cy="0"/>
          </a:xfrm>
          <a:prstGeom prst="line">
            <a:avLst/>
          </a:prstGeom>
          <a:ln w="1270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612055" y="96233"/>
            <a:ext cx="274777" cy="274777"/>
          </a:xfrm>
          <a:prstGeom prst="ellipse">
            <a:avLst/>
          </a:prstGeom>
          <a:solidFill>
            <a:srgbClr val="F5F5F5"/>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solidFill>
                <a:schemeClr val="bg1"/>
              </a:solidFill>
            </a:endParaRPr>
          </a:p>
        </p:txBody>
      </p:sp>
      <p:sp>
        <p:nvSpPr>
          <p:cNvPr id="28" name="TextBox 27"/>
          <p:cNvSpPr txBox="1"/>
          <p:nvPr/>
        </p:nvSpPr>
        <p:spPr>
          <a:xfrm>
            <a:off x="1024844" y="51016"/>
            <a:ext cx="1980025" cy="400108"/>
          </a:xfrm>
          <a:prstGeom prst="rect">
            <a:avLst/>
          </a:prstGeom>
          <a:noFill/>
        </p:spPr>
        <p:txBody>
          <a:bodyPr wrap="none" lIns="91438" tIns="45719" rIns="91438" bIns="45719" rtlCol="0">
            <a:spAutoFit/>
          </a:bodyPr>
          <a:lstStyle/>
          <a:p>
            <a:r>
              <a:rPr lang="en-US" altLang="zh-CN" sz="2000" dirty="0" smtClean="0">
                <a:solidFill>
                  <a:schemeClr val="bg1"/>
                </a:solidFill>
                <a:latin typeface="方正兰亭细黑_GBK" pitchFamily="2" charset="-122"/>
                <a:ea typeface="方正兰亭细黑_GBK" pitchFamily="2" charset="-122"/>
              </a:rPr>
              <a:t>4.1.1</a:t>
            </a:r>
            <a:r>
              <a:rPr lang="zh-CN" altLang="en-US" sz="2000" dirty="0" smtClean="0">
                <a:solidFill>
                  <a:schemeClr val="bg1"/>
                </a:solidFill>
                <a:latin typeface="方正兰亭细黑_GBK" pitchFamily="2" charset="-122"/>
                <a:ea typeface="方正兰亭细黑_GBK" pitchFamily="2" charset="-122"/>
              </a:rPr>
              <a:t>爬虫的监控</a:t>
            </a:r>
            <a:endParaRPr lang="zh-CN" altLang="en-US" sz="2000" dirty="0">
              <a:solidFill>
                <a:schemeClr val="bg1"/>
              </a:solidFill>
              <a:latin typeface="方正兰亭细黑_GBK" pitchFamily="2" charset="-122"/>
              <a:ea typeface="方正兰亭细黑_GBK" pitchFamily="2" charset="-122"/>
            </a:endParaRPr>
          </a:p>
        </p:txBody>
      </p:sp>
      <p:sp>
        <p:nvSpPr>
          <p:cNvPr id="5" name="Shape 1624"/>
          <p:cNvSpPr/>
          <p:nvPr/>
        </p:nvSpPr>
        <p:spPr>
          <a:xfrm>
            <a:off x="1188047" y="1409811"/>
            <a:ext cx="6345087" cy="355326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730" y="16970"/>
                  <a:pt x="4055" y="13284"/>
                  <a:pt x="7055" y="10308"/>
                </a:cubicBezTo>
                <a:cubicBezTo>
                  <a:pt x="10098" y="7290"/>
                  <a:pt x="13901" y="4973"/>
                  <a:pt x="18380" y="2877"/>
                </a:cubicBezTo>
                <a:lnTo>
                  <a:pt x="18198" y="0"/>
                </a:lnTo>
                <a:lnTo>
                  <a:pt x="21600" y="4603"/>
                </a:lnTo>
                <a:lnTo>
                  <a:pt x="18924" y="11507"/>
                </a:lnTo>
                <a:lnTo>
                  <a:pt x="18743" y="8630"/>
                </a:lnTo>
                <a:cubicBezTo>
                  <a:pt x="14655" y="9764"/>
                  <a:pt x="11069" y="11155"/>
                  <a:pt x="8004" y="13185"/>
                </a:cubicBezTo>
                <a:cubicBezTo>
                  <a:pt x="4885" y="15251"/>
                  <a:pt x="2242" y="17999"/>
                  <a:pt x="0" y="21600"/>
                </a:cubicBezTo>
                <a:close/>
              </a:path>
            </a:pathLst>
          </a:custGeom>
          <a:solidFill>
            <a:schemeClr val="accent4"/>
          </a:solidFill>
          <a:ln w="12700">
            <a:miter lim="400000"/>
          </a:ln>
        </p:spPr>
        <p:txBody>
          <a:bodyPr lIns="0" tIns="0" rIns="0" bIns="0"/>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Text Placeholder 3"/>
          <p:cNvSpPr txBox="1">
            <a:spLocks/>
          </p:cNvSpPr>
          <p:nvPr/>
        </p:nvSpPr>
        <p:spPr>
          <a:xfrm>
            <a:off x="50057" y="471331"/>
            <a:ext cx="3513363" cy="491353"/>
          </a:xfrm>
          <a:prstGeom prst="rect">
            <a:avLst/>
          </a:prstGeom>
        </p:spPr>
        <p:txBody>
          <a:bodyPr wrap="square" lIns="0" tIns="0" rIns="0" bIns="0" anchor="ctr">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120000"/>
              </a:lnSpc>
              <a:buNone/>
            </a:pPr>
            <a:r>
              <a:rPr lang="zh-CN" altLang="en-US" sz="1400" dirty="0">
                <a:solidFill>
                  <a:schemeClr val="bg1"/>
                </a:solidFill>
              </a:rPr>
              <a:t>查看爬虫的执行情况</a:t>
            </a:r>
            <a:r>
              <a:rPr lang="en-US" altLang="zh-CN" sz="1400" dirty="0">
                <a:solidFill>
                  <a:schemeClr val="bg1"/>
                </a:solidFill>
              </a:rPr>
              <a:t>——</a:t>
            </a:r>
            <a:r>
              <a:rPr lang="zh-CN" altLang="en-US" sz="1400" dirty="0">
                <a:solidFill>
                  <a:schemeClr val="bg1"/>
                </a:solidFill>
              </a:rPr>
              <a:t>已经下载了多少页面、还有多少页面、启动了多少线程等信息</a:t>
            </a:r>
            <a:endParaRPr lang="zh-CN" alt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Text Placeholder 4"/>
          <p:cNvSpPr txBox="1">
            <a:spLocks/>
          </p:cNvSpPr>
          <p:nvPr/>
        </p:nvSpPr>
        <p:spPr>
          <a:xfrm>
            <a:off x="216480" y="3383040"/>
            <a:ext cx="1241055" cy="792333"/>
          </a:xfrm>
          <a:prstGeom prst="rect">
            <a:avLst/>
          </a:prstGeom>
        </p:spPr>
        <p:txBody>
          <a:bodyPr wrap="square" lIns="0" tIns="0" rIns="0" bIns="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120000"/>
              </a:lnSpc>
              <a:buNone/>
            </a:pPr>
            <a:r>
              <a:rPr lang="zh-CN" altLang="en-US" sz="1100" dirty="0">
                <a:solidFill>
                  <a:schemeClr val="bg1"/>
                </a:solidFill>
              </a:rPr>
              <a:t>该功能通过</a:t>
            </a:r>
            <a:r>
              <a:rPr lang="en-US" altLang="zh-CN" sz="1100" dirty="0">
                <a:solidFill>
                  <a:schemeClr val="bg1"/>
                </a:solidFill>
              </a:rPr>
              <a:t>JMX</a:t>
            </a:r>
            <a:r>
              <a:rPr lang="zh-CN" altLang="en-US" sz="1100" dirty="0">
                <a:solidFill>
                  <a:schemeClr val="bg1"/>
                </a:solidFill>
              </a:rPr>
              <a:t>实现</a:t>
            </a:r>
            <a:r>
              <a:rPr lang="zh-CN" altLang="en-US" sz="1100" dirty="0" smtClean="0">
                <a:solidFill>
                  <a:schemeClr val="bg1"/>
                </a:solidFill>
              </a:rPr>
              <a:t>，可以</a:t>
            </a:r>
            <a:r>
              <a:rPr lang="zh-CN" altLang="en-US" sz="1100" dirty="0">
                <a:solidFill>
                  <a:schemeClr val="bg1"/>
                </a:solidFill>
              </a:rPr>
              <a:t>使用</a:t>
            </a:r>
            <a:r>
              <a:rPr lang="en-US" altLang="zh-CN" sz="1100" dirty="0" err="1">
                <a:solidFill>
                  <a:schemeClr val="bg1"/>
                </a:solidFill>
              </a:rPr>
              <a:t>Jconsole</a:t>
            </a:r>
            <a:r>
              <a:rPr lang="zh-CN" altLang="en-US" sz="1100" dirty="0">
                <a:solidFill>
                  <a:schemeClr val="bg1"/>
                </a:solidFill>
              </a:rPr>
              <a:t>等</a:t>
            </a:r>
            <a:r>
              <a:rPr lang="en-US" altLang="zh-CN" sz="1100" dirty="0">
                <a:solidFill>
                  <a:schemeClr val="bg1"/>
                </a:solidFill>
              </a:rPr>
              <a:t>JMX</a:t>
            </a:r>
            <a:r>
              <a:rPr lang="zh-CN" altLang="en-US" sz="1100" dirty="0">
                <a:solidFill>
                  <a:schemeClr val="bg1"/>
                </a:solidFill>
              </a:rPr>
              <a:t>工具查看本地或者远程的爬虫信息。</a:t>
            </a:r>
            <a:endParaRPr lang="en-US" altLang="zh-CN" sz="11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Shape 1626"/>
          <p:cNvSpPr/>
          <p:nvPr/>
        </p:nvSpPr>
        <p:spPr>
          <a:xfrm flipV="1">
            <a:off x="1660660" y="3197616"/>
            <a:ext cx="1" cy="1270207"/>
          </a:xfrm>
          <a:prstGeom prst="line">
            <a:avLst/>
          </a:prstGeom>
          <a:ln w="12700">
            <a:solidFill>
              <a:srgbClr val="A6AAA9"/>
            </a:solidFill>
            <a:miter lim="400000"/>
          </a:ln>
        </p:spPr>
        <p:txBody>
          <a:bodyPr lIns="23262" tIns="23262" rIns="23262" bIns="23262" anchor="ctr"/>
          <a:lstStyle/>
          <a:p>
            <a:pPr lvl="0"/>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Shape 1627"/>
          <p:cNvSpPr/>
          <p:nvPr/>
        </p:nvSpPr>
        <p:spPr>
          <a:xfrm flipV="1">
            <a:off x="2877110" y="1810464"/>
            <a:ext cx="1" cy="1803900"/>
          </a:xfrm>
          <a:prstGeom prst="line">
            <a:avLst/>
          </a:prstGeom>
          <a:ln w="12700">
            <a:solidFill>
              <a:srgbClr val="A6AAA9"/>
            </a:solidFill>
            <a:miter lim="400000"/>
          </a:ln>
        </p:spPr>
        <p:txBody>
          <a:bodyPr lIns="23262" tIns="23262" rIns="23262" bIns="23262" anchor="ctr"/>
          <a:lstStyle/>
          <a:p>
            <a:pPr lvl="0"/>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Shape 1628"/>
          <p:cNvSpPr/>
          <p:nvPr/>
        </p:nvSpPr>
        <p:spPr>
          <a:xfrm flipV="1">
            <a:off x="4049916" y="1195815"/>
            <a:ext cx="1" cy="1877028"/>
          </a:xfrm>
          <a:prstGeom prst="line">
            <a:avLst/>
          </a:prstGeom>
          <a:ln w="12700">
            <a:solidFill>
              <a:srgbClr val="A6AAA9"/>
            </a:solidFill>
            <a:miter lim="400000"/>
          </a:ln>
        </p:spPr>
        <p:txBody>
          <a:bodyPr lIns="23262" tIns="23262" rIns="23262" bIns="23262" anchor="ctr"/>
          <a:lstStyle/>
          <a:p>
            <a:pPr lvl="0"/>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Shape 1629"/>
          <p:cNvSpPr/>
          <p:nvPr/>
        </p:nvSpPr>
        <p:spPr>
          <a:xfrm flipV="1">
            <a:off x="5693141" y="2563247"/>
            <a:ext cx="1" cy="1246393"/>
          </a:xfrm>
          <a:prstGeom prst="line">
            <a:avLst/>
          </a:prstGeom>
          <a:ln w="12700">
            <a:solidFill>
              <a:srgbClr val="A6AAA9"/>
            </a:solidFill>
            <a:miter lim="400000"/>
          </a:ln>
        </p:spPr>
        <p:txBody>
          <a:bodyPr lIns="23262" tIns="23262" rIns="23262" bIns="23262" anchor="ctr"/>
          <a:lstStyle/>
          <a:p>
            <a:pPr lvl="0"/>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Shape 1630"/>
          <p:cNvSpPr/>
          <p:nvPr/>
        </p:nvSpPr>
        <p:spPr>
          <a:xfrm>
            <a:off x="1467080" y="3005651"/>
            <a:ext cx="387159" cy="3871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17447" tIns="17447" rIns="17447" bIns="17447" numCol="1" anchor="ctr">
            <a:noAutofit/>
          </a:bodyPr>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Shape 1636"/>
          <p:cNvSpPr/>
          <p:nvPr/>
        </p:nvSpPr>
        <p:spPr>
          <a:xfrm>
            <a:off x="2680466" y="1599096"/>
            <a:ext cx="387159" cy="3871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17447" tIns="17447" rIns="17447" bIns="17447" numCol="1" anchor="ctr">
            <a:noAutofit/>
          </a:bodyPr>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Shape 1642"/>
          <p:cNvSpPr/>
          <p:nvPr/>
        </p:nvSpPr>
        <p:spPr>
          <a:xfrm>
            <a:off x="3858923" y="831922"/>
            <a:ext cx="387159" cy="3871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wrap="square" lIns="17447" tIns="17447" rIns="17447" bIns="17447" numCol="1" anchor="ctr">
            <a:noAutofit/>
          </a:bodyPr>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Shape 1648"/>
          <p:cNvSpPr/>
          <p:nvPr/>
        </p:nvSpPr>
        <p:spPr>
          <a:xfrm>
            <a:off x="5497932" y="3652997"/>
            <a:ext cx="387159" cy="3871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w="12700" cap="flat">
            <a:noFill/>
            <a:miter lim="400000"/>
          </a:ln>
          <a:effectLst/>
        </p:spPr>
        <p:txBody>
          <a:bodyPr wrap="square" lIns="17447" tIns="17447" rIns="17447" bIns="17447" numCol="1" anchor="ctr">
            <a:noAutofit/>
          </a:bodyPr>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Shape 1653"/>
          <p:cNvSpPr/>
          <p:nvPr/>
        </p:nvSpPr>
        <p:spPr>
          <a:xfrm>
            <a:off x="1607747" y="4422442"/>
            <a:ext cx="105820" cy="1058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Shape 1654"/>
          <p:cNvSpPr/>
          <p:nvPr/>
        </p:nvSpPr>
        <p:spPr>
          <a:xfrm>
            <a:off x="2794791" y="3534296"/>
            <a:ext cx="164632" cy="164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Shape 1655"/>
          <p:cNvSpPr/>
          <p:nvPr/>
        </p:nvSpPr>
        <p:spPr>
          <a:xfrm>
            <a:off x="3944104" y="2970350"/>
            <a:ext cx="211623" cy="21162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Shape 1656"/>
          <p:cNvSpPr/>
          <p:nvPr/>
        </p:nvSpPr>
        <p:spPr>
          <a:xfrm>
            <a:off x="5559438" y="2434992"/>
            <a:ext cx="261698" cy="26169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Text Placeholder 3"/>
          <p:cNvSpPr txBox="1">
            <a:spLocks/>
          </p:cNvSpPr>
          <p:nvPr/>
        </p:nvSpPr>
        <p:spPr>
          <a:xfrm>
            <a:off x="911724" y="1743794"/>
            <a:ext cx="1570297" cy="193899"/>
          </a:xfrm>
          <a:prstGeom prst="rect">
            <a:avLst/>
          </a:prstGeom>
        </p:spPr>
        <p:txBody>
          <a:bodyPr vert="horz" lIns="0" tIns="0" rIns="0" bIns="0"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b="1" dirty="0" smtClean="0"/>
              <a:t>    为</a:t>
            </a:r>
            <a:r>
              <a:rPr lang="zh-CN" altLang="en-US" sz="1400" b="1" dirty="0"/>
              <a:t>项目添加监控</a:t>
            </a:r>
          </a:p>
        </p:txBody>
      </p:sp>
      <p:sp>
        <p:nvSpPr>
          <p:cNvPr id="21" name="Text Placeholder 4"/>
          <p:cNvSpPr txBox="1">
            <a:spLocks/>
          </p:cNvSpPr>
          <p:nvPr/>
        </p:nvSpPr>
        <p:spPr>
          <a:xfrm>
            <a:off x="537823" y="2081959"/>
            <a:ext cx="2190606" cy="203133"/>
          </a:xfrm>
          <a:prstGeom prst="rect">
            <a:avLst/>
          </a:prstGeom>
        </p:spPr>
        <p:txBody>
          <a:bodyPr vert="horz" wrap="square" lIns="0" tIns="0" rIns="0" bIns="0" rtlCol="0">
            <a:sp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20000"/>
              </a:lnSpc>
            </a:pPr>
            <a:r>
              <a:rPr lang="zh-CN" altLang="en-US" sz="1100" dirty="0" smtClean="0"/>
              <a:t>把想</a:t>
            </a:r>
            <a:r>
              <a:rPr lang="zh-CN" altLang="en-US" sz="1100" dirty="0"/>
              <a:t>要监控的</a:t>
            </a:r>
            <a:r>
              <a:rPr lang="en-US" altLang="zh-CN" sz="1100" dirty="0"/>
              <a:t>Spider</a:t>
            </a:r>
            <a:r>
              <a:rPr lang="zh-CN" altLang="en-US" sz="1100" dirty="0"/>
              <a:t>注册</a:t>
            </a:r>
            <a:r>
              <a:rPr lang="zh-CN" altLang="en-US" sz="1100" dirty="0" smtClean="0"/>
              <a:t>进去</a:t>
            </a:r>
            <a:r>
              <a:rPr lang="en-US" altLang="zh-CN" sz="11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t>
            </a:r>
            <a:endParaRPr lang="en-US" altLang="zh-CN" sz="11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Text Placeholder 3"/>
          <p:cNvSpPr txBox="1">
            <a:spLocks/>
          </p:cNvSpPr>
          <p:nvPr/>
        </p:nvSpPr>
        <p:spPr>
          <a:xfrm>
            <a:off x="4452957" y="782074"/>
            <a:ext cx="1345236" cy="193899"/>
          </a:xfrm>
          <a:prstGeom prst="rect">
            <a:avLst/>
          </a:prstGeom>
        </p:spPr>
        <p:txBody>
          <a:bodyPr vert="horz" lIns="0" tIns="0" rIns="0" bIns="0"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b="1" dirty="0"/>
              <a:t>查看监控信息</a:t>
            </a:r>
          </a:p>
        </p:txBody>
      </p:sp>
      <p:sp>
        <p:nvSpPr>
          <p:cNvPr id="23" name="Text Placeholder 4"/>
          <p:cNvSpPr txBox="1">
            <a:spLocks/>
          </p:cNvSpPr>
          <p:nvPr/>
        </p:nvSpPr>
        <p:spPr>
          <a:xfrm>
            <a:off x="4381371" y="1017449"/>
            <a:ext cx="2033612" cy="1015663"/>
          </a:xfrm>
          <a:prstGeom prst="rect">
            <a:avLst/>
          </a:prstGeom>
        </p:spPr>
        <p:txBody>
          <a:bodyPr vert="horz" wrap="square" lIns="0" tIns="0" rIns="0" bIns="0" rtlCol="0">
            <a:sp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altLang="zh-CN" sz="1100" dirty="0" err="1"/>
              <a:t>WebMagic</a:t>
            </a:r>
            <a:r>
              <a:rPr lang="zh-CN" altLang="en-US" sz="1100" dirty="0"/>
              <a:t>的监控使用</a:t>
            </a:r>
            <a:r>
              <a:rPr lang="en-US" altLang="zh-CN" sz="1100" dirty="0"/>
              <a:t>JMX</a:t>
            </a:r>
            <a:r>
              <a:rPr lang="zh-CN" altLang="en-US" sz="1100" dirty="0"/>
              <a:t>提供</a:t>
            </a:r>
            <a:r>
              <a:rPr lang="zh-CN" altLang="en-US" sz="1100" dirty="0" smtClean="0"/>
              <a:t>控制。</a:t>
            </a:r>
            <a:r>
              <a:rPr lang="zh-CN" altLang="en-US" sz="1100" dirty="0"/>
              <a:t>我们这里以</a:t>
            </a:r>
            <a:r>
              <a:rPr lang="en-US" altLang="zh-CN" sz="1100" dirty="0"/>
              <a:t>JDK</a:t>
            </a:r>
            <a:r>
              <a:rPr lang="zh-CN" altLang="en-US" sz="1100" dirty="0"/>
              <a:t>自带的</a:t>
            </a:r>
            <a:r>
              <a:rPr lang="en-US" altLang="zh-CN" sz="1100" dirty="0" err="1" smtClean="0"/>
              <a:t>JConsole</a:t>
            </a:r>
            <a:r>
              <a:rPr lang="zh-CN" altLang="en-US" sz="1100" dirty="0" smtClean="0"/>
              <a:t>我们</a:t>
            </a:r>
            <a:r>
              <a:rPr lang="zh-CN" altLang="en-US" sz="1100" dirty="0"/>
              <a:t>首先</a:t>
            </a:r>
            <a:r>
              <a:rPr lang="zh-CN" altLang="en-US" sz="1100" dirty="0" smtClean="0"/>
              <a:t>启动一</a:t>
            </a:r>
            <a:r>
              <a:rPr lang="zh-CN" altLang="en-US" sz="1100" dirty="0"/>
              <a:t>个</a:t>
            </a:r>
            <a:r>
              <a:rPr lang="en-US" altLang="zh-CN" sz="1100" dirty="0"/>
              <a:t>Spider</a:t>
            </a:r>
            <a:r>
              <a:rPr lang="zh-CN" altLang="en-US" sz="1100" dirty="0"/>
              <a:t>，并添加监控代码。然后我们通过</a:t>
            </a:r>
            <a:r>
              <a:rPr lang="en-US" altLang="zh-CN" sz="1100" dirty="0" err="1"/>
              <a:t>JConsole</a:t>
            </a:r>
            <a:r>
              <a:rPr lang="zh-CN" altLang="en-US" sz="1100" dirty="0"/>
              <a:t>来进行查看。</a:t>
            </a:r>
            <a:endParaRPr lang="en-US" altLang="zh-CN" sz="11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Text Placeholder 3"/>
          <p:cNvSpPr txBox="1">
            <a:spLocks/>
          </p:cNvSpPr>
          <p:nvPr/>
        </p:nvSpPr>
        <p:spPr>
          <a:xfrm>
            <a:off x="6078112" y="3800357"/>
            <a:ext cx="1344392" cy="193899"/>
          </a:xfrm>
          <a:prstGeom prst="rect">
            <a:avLst/>
          </a:prstGeom>
        </p:spPr>
        <p:txBody>
          <a:bodyPr vert="horz" lIns="0" tIns="0" rIns="0" bIns="0"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b="1" dirty="0"/>
              <a:t>扩展监控接口</a:t>
            </a:r>
          </a:p>
        </p:txBody>
      </p:sp>
      <p:sp>
        <p:nvSpPr>
          <p:cNvPr id="25" name="Text Placeholder 4"/>
          <p:cNvSpPr txBox="1">
            <a:spLocks/>
          </p:cNvSpPr>
          <p:nvPr/>
        </p:nvSpPr>
        <p:spPr>
          <a:xfrm>
            <a:off x="6048414" y="4039863"/>
            <a:ext cx="2063339" cy="421206"/>
          </a:xfrm>
          <a:prstGeom prst="rect">
            <a:avLst/>
          </a:prstGeom>
        </p:spPr>
        <p:txBody>
          <a:bodyPr vert="horz" lIns="0" tIns="0" rIns="0" bIns="0" rtlCol="0">
            <a:sp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1200" dirty="0" smtClean="0"/>
              <a:t>当我们有</a:t>
            </a:r>
            <a:r>
              <a:rPr lang="zh-CN" altLang="en-US" sz="1200" dirty="0"/>
              <a:t>更多的信息需要监控</a:t>
            </a:r>
            <a:r>
              <a:rPr lang="zh-CN" altLang="en-US" sz="1200" dirty="0" smtClean="0"/>
              <a:t>，可以</a:t>
            </a:r>
            <a:r>
              <a:rPr lang="zh-CN" altLang="en-US" sz="1200" dirty="0"/>
              <a:t>通过扩展的方式来解决</a:t>
            </a:r>
            <a:endParaRPr lang="en-US" altLang="zh-CN" sz="12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Text Placeholder 4"/>
          <p:cNvSpPr txBox="1">
            <a:spLocks/>
          </p:cNvSpPr>
          <p:nvPr/>
        </p:nvSpPr>
        <p:spPr>
          <a:xfrm>
            <a:off x="1542910" y="3070603"/>
            <a:ext cx="235494" cy="283037"/>
          </a:xfrm>
          <a:prstGeom prst="rect">
            <a:avLst/>
          </a:prstGeom>
        </p:spPr>
        <p:txBody>
          <a:bodyPr vert="horz" lIns="0" tIns="0" rIns="0" bIns="0" rtlCol="0" anchor="ctr">
            <a:normAutofit fontScale="62500" lnSpcReduction="20000"/>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en-US" altLang="zh-CN" sz="1400" dirty="0" smtClean="0">
                <a:solidFill>
                  <a:srgbClr val="FCFCFC"/>
                </a:solidFill>
                <a:latin typeface="Arial" panose="020B0604020202020204" pitchFamily="34" charset="0"/>
                <a:ea typeface="微软雅黑" panose="020B0503020204020204" pitchFamily="34" charset="-122"/>
                <a:cs typeface="+mn-ea"/>
                <a:sym typeface="Arial" panose="020B0604020202020204" pitchFamily="34" charset="0"/>
              </a:rPr>
              <a:t>JMX</a:t>
            </a:r>
            <a:endParaRPr lang="id-ID" sz="1400" dirty="0">
              <a:solidFill>
                <a:srgbClr val="FCFCFC"/>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Text Placeholder 4"/>
          <p:cNvSpPr txBox="1">
            <a:spLocks/>
          </p:cNvSpPr>
          <p:nvPr/>
        </p:nvSpPr>
        <p:spPr>
          <a:xfrm>
            <a:off x="2756302" y="1651155"/>
            <a:ext cx="235494" cy="283037"/>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en-US" altLang="zh-CN" sz="1400" dirty="0" smtClean="0">
                <a:solidFill>
                  <a:srgbClr val="FCFCFC"/>
                </a:solidFill>
                <a:latin typeface="Arial" panose="020B0604020202020204" pitchFamily="34" charset="0"/>
                <a:ea typeface="微软雅黑" panose="020B0503020204020204" pitchFamily="34" charset="-122"/>
                <a:cs typeface="+mn-ea"/>
                <a:sym typeface="Arial" panose="020B0604020202020204" pitchFamily="34" charset="0"/>
              </a:rPr>
              <a:t>01</a:t>
            </a:r>
            <a:endParaRPr lang="id-ID" sz="1400" dirty="0">
              <a:solidFill>
                <a:srgbClr val="FCFCFC"/>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Text Placeholder 4"/>
          <p:cNvSpPr txBox="1">
            <a:spLocks/>
          </p:cNvSpPr>
          <p:nvPr/>
        </p:nvSpPr>
        <p:spPr>
          <a:xfrm>
            <a:off x="3938222" y="883985"/>
            <a:ext cx="235494" cy="283037"/>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id-ID" sz="1400" dirty="0" smtClean="0">
                <a:solidFill>
                  <a:srgbClr val="FCFCFC"/>
                </a:solidFill>
                <a:latin typeface="Arial" panose="020B0604020202020204" pitchFamily="34" charset="0"/>
                <a:ea typeface="微软雅黑" panose="020B0503020204020204" pitchFamily="34" charset="-122"/>
                <a:cs typeface="+mn-ea"/>
                <a:sym typeface="Arial" panose="020B0604020202020204" pitchFamily="34" charset="0"/>
              </a:rPr>
              <a:t>0</a:t>
            </a:r>
            <a:r>
              <a:rPr lang="en-US" altLang="zh-CN" sz="1400" dirty="0" smtClean="0">
                <a:solidFill>
                  <a:srgbClr val="FCFCFC"/>
                </a:solidFill>
                <a:latin typeface="Arial" panose="020B0604020202020204" pitchFamily="34" charset="0"/>
                <a:ea typeface="微软雅黑" panose="020B0503020204020204" pitchFamily="34" charset="-122"/>
                <a:cs typeface="+mn-ea"/>
                <a:sym typeface="Arial" panose="020B0604020202020204" pitchFamily="34" charset="0"/>
              </a:rPr>
              <a:t>2</a:t>
            </a:r>
            <a:endParaRPr lang="id-ID" sz="1400" dirty="0">
              <a:solidFill>
                <a:srgbClr val="FCFCFC"/>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Text Placeholder 4"/>
          <p:cNvSpPr txBox="1">
            <a:spLocks/>
          </p:cNvSpPr>
          <p:nvPr/>
        </p:nvSpPr>
        <p:spPr>
          <a:xfrm>
            <a:off x="5573765" y="3723962"/>
            <a:ext cx="235494" cy="283037"/>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id-ID" sz="1400" dirty="0" smtClean="0">
                <a:solidFill>
                  <a:srgbClr val="FCFCFC"/>
                </a:solidFill>
                <a:latin typeface="Arial" panose="020B0604020202020204" pitchFamily="34" charset="0"/>
                <a:ea typeface="微软雅黑" panose="020B0503020204020204" pitchFamily="34" charset="-122"/>
                <a:cs typeface="+mn-ea"/>
                <a:sym typeface="Arial" panose="020B0604020202020204" pitchFamily="34" charset="0"/>
              </a:rPr>
              <a:t>0</a:t>
            </a:r>
            <a:r>
              <a:rPr lang="en-US" altLang="zh-CN" sz="1400" dirty="0" smtClean="0">
                <a:solidFill>
                  <a:srgbClr val="FCFCFC"/>
                </a:solidFill>
                <a:latin typeface="Arial" panose="020B0604020202020204" pitchFamily="34" charset="0"/>
                <a:ea typeface="微软雅黑" panose="020B0503020204020204" pitchFamily="34" charset="-122"/>
                <a:cs typeface="+mn-ea"/>
                <a:sym typeface="Arial" panose="020B0604020202020204" pitchFamily="34" charset="0"/>
              </a:rPr>
              <a:t>3</a:t>
            </a:r>
            <a:endParaRPr lang="id-ID" sz="1400" dirty="0">
              <a:solidFill>
                <a:srgbClr val="FCFCFC"/>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Shape 1625"/>
          <p:cNvSpPr/>
          <p:nvPr/>
        </p:nvSpPr>
        <p:spPr>
          <a:xfrm>
            <a:off x="7631135" y="1355737"/>
            <a:ext cx="1270207" cy="12702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6"/>
          </a:solidFill>
          <a:ln w="12700">
            <a:miter lim="400000"/>
          </a:ln>
        </p:spPr>
        <p:txBody>
          <a:bodyPr lIns="0" tIns="0" rIns="0" bIns="0"/>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Shape 1657"/>
          <p:cNvSpPr/>
          <p:nvPr/>
        </p:nvSpPr>
        <p:spPr>
          <a:xfrm>
            <a:off x="8076992" y="1526721"/>
            <a:ext cx="378722" cy="387159"/>
          </a:xfrm>
          <a:custGeom>
            <a:avLst/>
            <a:gdLst/>
            <a:ahLst/>
            <a:cxnLst>
              <a:cxn ang="0">
                <a:pos x="wd2" y="hd2"/>
              </a:cxn>
              <a:cxn ang="5400000">
                <a:pos x="wd2" y="hd2"/>
              </a:cxn>
              <a:cxn ang="10800000">
                <a:pos x="wd2" y="hd2"/>
              </a:cxn>
              <a:cxn ang="16200000">
                <a:pos x="wd2" y="hd2"/>
              </a:cxn>
            </a:cxnLst>
            <a:rect l="0" t="0" r="r" b="b"/>
            <a:pathLst>
              <a:path w="21600" h="21600" extrusionOk="0">
                <a:moveTo>
                  <a:pt x="1735" y="3821"/>
                </a:moveTo>
                <a:lnTo>
                  <a:pt x="4745" y="3821"/>
                </a:lnTo>
                <a:cubicBezTo>
                  <a:pt x="4832" y="6659"/>
                  <a:pt x="5371" y="8569"/>
                  <a:pt x="6052" y="9978"/>
                </a:cubicBezTo>
                <a:cubicBezTo>
                  <a:pt x="3968" y="8590"/>
                  <a:pt x="2022" y="6988"/>
                  <a:pt x="1735" y="3821"/>
                </a:cubicBezTo>
                <a:close/>
                <a:moveTo>
                  <a:pt x="10800" y="1439"/>
                </a:moveTo>
                <a:cubicBezTo>
                  <a:pt x="14079" y="1438"/>
                  <a:pt x="15359" y="2749"/>
                  <a:pt x="15358" y="3236"/>
                </a:cubicBezTo>
                <a:cubicBezTo>
                  <a:pt x="15358" y="3725"/>
                  <a:pt x="14080" y="5035"/>
                  <a:pt x="10800" y="5038"/>
                </a:cubicBezTo>
                <a:cubicBezTo>
                  <a:pt x="7521" y="5035"/>
                  <a:pt x="6242" y="3725"/>
                  <a:pt x="6242" y="3236"/>
                </a:cubicBezTo>
                <a:cubicBezTo>
                  <a:pt x="6241" y="2749"/>
                  <a:pt x="7521" y="1438"/>
                  <a:pt x="10800" y="1439"/>
                </a:cubicBezTo>
                <a:close/>
                <a:moveTo>
                  <a:pt x="15548" y="9978"/>
                </a:moveTo>
                <a:cubicBezTo>
                  <a:pt x="16230" y="8569"/>
                  <a:pt x="16768" y="6659"/>
                  <a:pt x="16855" y="3821"/>
                </a:cubicBezTo>
                <a:lnTo>
                  <a:pt x="19866" y="3821"/>
                </a:lnTo>
                <a:cubicBezTo>
                  <a:pt x="19580" y="6988"/>
                  <a:pt x="17632" y="8590"/>
                  <a:pt x="15548" y="9978"/>
                </a:cubicBezTo>
                <a:close/>
                <a:moveTo>
                  <a:pt x="12216" y="15911"/>
                </a:moveTo>
                <a:cubicBezTo>
                  <a:pt x="12216" y="14207"/>
                  <a:pt x="13537" y="13266"/>
                  <a:pt x="15690" y="11871"/>
                </a:cubicBezTo>
                <a:cubicBezTo>
                  <a:pt x="18323" y="10163"/>
                  <a:pt x="21600" y="8040"/>
                  <a:pt x="21600" y="2998"/>
                </a:cubicBezTo>
                <a:cubicBezTo>
                  <a:pt x="21600" y="2544"/>
                  <a:pt x="21220" y="2177"/>
                  <a:pt x="20750" y="2177"/>
                </a:cubicBezTo>
                <a:lnTo>
                  <a:pt x="16635" y="2177"/>
                </a:lnTo>
                <a:cubicBezTo>
                  <a:pt x="16053" y="1125"/>
                  <a:pt x="14320" y="0"/>
                  <a:pt x="10800" y="0"/>
                </a:cubicBezTo>
                <a:cubicBezTo>
                  <a:pt x="7281" y="0"/>
                  <a:pt x="5547" y="1125"/>
                  <a:pt x="4966" y="2177"/>
                </a:cubicBezTo>
                <a:lnTo>
                  <a:pt x="850" y="2177"/>
                </a:lnTo>
                <a:cubicBezTo>
                  <a:pt x="380" y="2177"/>
                  <a:pt x="0" y="2544"/>
                  <a:pt x="0" y="2998"/>
                </a:cubicBezTo>
                <a:cubicBezTo>
                  <a:pt x="0" y="8040"/>
                  <a:pt x="3277" y="10163"/>
                  <a:pt x="5912" y="11871"/>
                </a:cubicBezTo>
                <a:cubicBezTo>
                  <a:pt x="8065" y="13266"/>
                  <a:pt x="9384" y="14207"/>
                  <a:pt x="9384" y="15911"/>
                </a:cubicBezTo>
                <a:lnTo>
                  <a:pt x="9384" y="17450"/>
                </a:lnTo>
                <a:cubicBezTo>
                  <a:pt x="7122" y="17696"/>
                  <a:pt x="5461" y="18514"/>
                  <a:pt x="5461" y="19487"/>
                </a:cubicBezTo>
                <a:cubicBezTo>
                  <a:pt x="5461" y="20654"/>
                  <a:pt x="7851" y="21600"/>
                  <a:pt x="10800" y="21600"/>
                </a:cubicBezTo>
                <a:cubicBezTo>
                  <a:pt x="13749" y="21600"/>
                  <a:pt x="16139" y="20654"/>
                  <a:pt x="16139" y="19487"/>
                </a:cubicBezTo>
                <a:cubicBezTo>
                  <a:pt x="16139" y="18514"/>
                  <a:pt x="14478" y="17696"/>
                  <a:pt x="12216" y="17450"/>
                </a:cubicBezTo>
                <a:cubicBezTo>
                  <a:pt x="12216" y="17450"/>
                  <a:pt x="12216" y="15911"/>
                  <a:pt x="12216" y="15911"/>
                </a:cubicBezTo>
                <a:close/>
              </a:path>
            </a:pathLst>
          </a:custGeom>
          <a:solidFill>
            <a:schemeClr val="bg1"/>
          </a:solidFill>
          <a:ln w="12700">
            <a:miter lim="400000"/>
          </a:ln>
        </p:spPr>
        <p:txBody>
          <a:bodyPr lIns="0" tIns="0" rIns="0" bIns="0" anchor="ctr"/>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Text Placeholder 3"/>
          <p:cNvSpPr txBox="1">
            <a:spLocks/>
          </p:cNvSpPr>
          <p:nvPr/>
        </p:nvSpPr>
        <p:spPr>
          <a:xfrm>
            <a:off x="7809456" y="1986182"/>
            <a:ext cx="1091886" cy="374339"/>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a:solidFill>
                  <a:schemeClr val="bg1"/>
                </a:solidFill>
                <a:latin typeface="方正兰亭细黑_GBK" pitchFamily="2" charset="-122"/>
                <a:ea typeface="方正兰亭细黑_GBK" pitchFamily="2" charset="-122"/>
              </a:rPr>
              <a:t>爬虫的监控</a:t>
            </a:r>
          </a:p>
        </p:txBody>
      </p:sp>
    </p:spTree>
    <p:extLst>
      <p:ext uri="{BB962C8B-B14F-4D97-AF65-F5344CB8AC3E}">
        <p14:creationId xmlns:p14="http://schemas.microsoft.com/office/powerpoint/2010/main" val="361808982"/>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300"/>
                                        <p:tgtEl>
                                          <p:spTgt spid="26"/>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down)">
                                      <p:cBhvr>
                                        <p:cTn id="11" dur="300"/>
                                        <p:tgtEl>
                                          <p:spTgt spid="27"/>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p:tgtEl>
                                          <p:spTgt spid="28"/>
                                        </p:tgtEl>
                                        <p:attrNameLst>
                                          <p:attrName>ppt_x</p:attrName>
                                        </p:attrNameLst>
                                      </p:cBhvr>
                                      <p:tavLst>
                                        <p:tav tm="0">
                                          <p:val>
                                            <p:strVal val="#ppt_x-#ppt_w*1.125000"/>
                                          </p:val>
                                        </p:tav>
                                        <p:tav tm="100000">
                                          <p:val>
                                            <p:strVal val="#ppt_x"/>
                                          </p:val>
                                        </p:tav>
                                      </p:tavLst>
                                    </p:anim>
                                    <p:animEffect transition="in" filter="wipe(right)">
                                      <p:cBhvr>
                                        <p:cTn id="16" dur="500"/>
                                        <p:tgtEl>
                                          <p:spTgt spid="28"/>
                                        </p:tgtEl>
                                      </p:cBhvr>
                                    </p:animEffect>
                                  </p:childTnLst>
                                </p:cTn>
                              </p:par>
                            </p:childTnLst>
                          </p:cTn>
                        </p:par>
                        <p:par>
                          <p:cTn id="17" fill="hold">
                            <p:stCondLst>
                              <p:cond delay="1100"/>
                            </p:stCondLst>
                            <p:childTnLst>
                              <p:par>
                                <p:cTn id="18" presetID="22" presetClass="entr" presetSubtype="8"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par>
                          <p:cTn id="21" fill="hold">
                            <p:stCondLst>
                              <p:cond delay="1600"/>
                            </p:stCondLst>
                            <p:childTnLst>
                              <p:par>
                                <p:cTn id="22" presetID="10" presetClass="entr" presetSubtype="0"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par>
                          <p:cTn id="25" fill="hold">
                            <p:stCondLst>
                              <p:cond delay="2100"/>
                            </p:stCondLst>
                            <p:childTnLst>
                              <p:par>
                                <p:cTn id="26" presetID="22" presetClass="entr" presetSubtype="4"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down)">
                                      <p:cBhvr>
                                        <p:cTn id="28" dur="500"/>
                                        <p:tgtEl>
                                          <p:spTgt spid="8"/>
                                        </p:tgtEl>
                                      </p:cBhvr>
                                    </p:animEffect>
                                  </p:childTnLst>
                                </p:cTn>
                              </p:par>
                            </p:childTnLst>
                          </p:cTn>
                        </p:par>
                        <p:par>
                          <p:cTn id="29" fill="hold">
                            <p:stCondLst>
                              <p:cond delay="2600"/>
                            </p:stCondLst>
                            <p:childTnLst>
                              <p:par>
                                <p:cTn id="30" presetID="53" presetClass="entr" presetSubtype="16"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p:cTn id="32" dur="500" fill="hold"/>
                                        <p:tgtEl>
                                          <p:spTgt spid="12"/>
                                        </p:tgtEl>
                                        <p:attrNameLst>
                                          <p:attrName>ppt_w</p:attrName>
                                        </p:attrNameLst>
                                      </p:cBhvr>
                                      <p:tavLst>
                                        <p:tav tm="0">
                                          <p:val>
                                            <p:fltVal val="0"/>
                                          </p:val>
                                        </p:tav>
                                        <p:tav tm="100000">
                                          <p:val>
                                            <p:strVal val="#ppt_w"/>
                                          </p:val>
                                        </p:tav>
                                      </p:tavLst>
                                    </p:anim>
                                    <p:anim calcmode="lin" valueType="num">
                                      <p:cBhvr>
                                        <p:cTn id="33" dur="500" fill="hold"/>
                                        <p:tgtEl>
                                          <p:spTgt spid="12"/>
                                        </p:tgtEl>
                                        <p:attrNameLst>
                                          <p:attrName>ppt_h</p:attrName>
                                        </p:attrNameLst>
                                      </p:cBhvr>
                                      <p:tavLst>
                                        <p:tav tm="0">
                                          <p:val>
                                            <p:fltVal val="0"/>
                                          </p:val>
                                        </p:tav>
                                        <p:tav tm="100000">
                                          <p:val>
                                            <p:strVal val="#ppt_h"/>
                                          </p:val>
                                        </p:tav>
                                      </p:tavLst>
                                    </p:anim>
                                    <p:animEffect transition="in" filter="fade">
                                      <p:cBhvr>
                                        <p:cTn id="34" dur="500"/>
                                        <p:tgtEl>
                                          <p:spTgt spid="12"/>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p:cTn id="37" dur="500" fill="hold"/>
                                        <p:tgtEl>
                                          <p:spTgt spid="29"/>
                                        </p:tgtEl>
                                        <p:attrNameLst>
                                          <p:attrName>ppt_w</p:attrName>
                                        </p:attrNameLst>
                                      </p:cBhvr>
                                      <p:tavLst>
                                        <p:tav tm="0">
                                          <p:val>
                                            <p:fltVal val="0"/>
                                          </p:val>
                                        </p:tav>
                                        <p:tav tm="100000">
                                          <p:val>
                                            <p:strVal val="#ppt_w"/>
                                          </p:val>
                                        </p:tav>
                                      </p:tavLst>
                                    </p:anim>
                                    <p:anim calcmode="lin" valueType="num">
                                      <p:cBhvr>
                                        <p:cTn id="38" dur="500" fill="hold"/>
                                        <p:tgtEl>
                                          <p:spTgt spid="29"/>
                                        </p:tgtEl>
                                        <p:attrNameLst>
                                          <p:attrName>ppt_h</p:attrName>
                                        </p:attrNameLst>
                                      </p:cBhvr>
                                      <p:tavLst>
                                        <p:tav tm="0">
                                          <p:val>
                                            <p:fltVal val="0"/>
                                          </p:val>
                                        </p:tav>
                                        <p:tav tm="100000">
                                          <p:val>
                                            <p:strVal val="#ppt_h"/>
                                          </p:val>
                                        </p:tav>
                                      </p:tavLst>
                                    </p:anim>
                                    <p:animEffect transition="in" filter="fade">
                                      <p:cBhvr>
                                        <p:cTn id="39" dur="500"/>
                                        <p:tgtEl>
                                          <p:spTgt spid="29"/>
                                        </p:tgtEl>
                                      </p:cBhvr>
                                    </p:animEffect>
                                  </p:childTnLst>
                                </p:cTn>
                              </p:par>
                            </p:childTnLst>
                          </p:cTn>
                        </p:par>
                        <p:par>
                          <p:cTn id="40" fill="hold">
                            <p:stCondLst>
                              <p:cond delay="3100"/>
                            </p:stCondLst>
                            <p:childTnLst>
                              <p:par>
                                <p:cTn id="41" presetID="18" presetClass="entr" presetSubtype="12" fill="hold" grpId="0" nodeType="afterEffect">
                                  <p:stCondLst>
                                    <p:cond delay="0"/>
                                  </p:stCondLst>
                                  <p:childTnLst>
                                    <p:set>
                                      <p:cBhvr>
                                        <p:cTn id="42" dur="1" fill="hold">
                                          <p:stCondLst>
                                            <p:cond delay="0"/>
                                          </p:stCondLst>
                                        </p:cTn>
                                        <p:tgtEl>
                                          <p:spTgt spid="6">
                                            <p:txEl>
                                              <p:pRg st="0" end="0"/>
                                            </p:txEl>
                                          </p:spTgt>
                                        </p:tgtEl>
                                        <p:attrNameLst>
                                          <p:attrName>style.visibility</p:attrName>
                                        </p:attrNameLst>
                                      </p:cBhvr>
                                      <p:to>
                                        <p:strVal val="visible"/>
                                      </p:to>
                                    </p:set>
                                    <p:animEffect transition="in" filter="strips(downLeft)">
                                      <p:cBhvr>
                                        <p:cTn id="43" dur="500"/>
                                        <p:tgtEl>
                                          <p:spTgt spid="6">
                                            <p:txEl>
                                              <p:pRg st="0" end="0"/>
                                            </p:txEl>
                                          </p:spTgt>
                                        </p:tgtEl>
                                      </p:cBhvr>
                                    </p:animEffect>
                                  </p:childTnLst>
                                </p:cTn>
                              </p:par>
                              <p:par>
                                <p:cTn id="44" presetID="18" presetClass="entr" presetSubtype="12" fill="hold" grpId="0" nodeType="withEffect">
                                  <p:stCondLst>
                                    <p:cond delay="0"/>
                                  </p:stCondLst>
                                  <p:childTnLst>
                                    <p:set>
                                      <p:cBhvr>
                                        <p:cTn id="45" dur="1" fill="hold">
                                          <p:stCondLst>
                                            <p:cond delay="0"/>
                                          </p:stCondLst>
                                        </p:cTn>
                                        <p:tgtEl>
                                          <p:spTgt spid="7">
                                            <p:txEl>
                                              <p:pRg st="0" end="0"/>
                                            </p:txEl>
                                          </p:spTgt>
                                        </p:tgtEl>
                                        <p:attrNameLst>
                                          <p:attrName>style.visibility</p:attrName>
                                        </p:attrNameLst>
                                      </p:cBhvr>
                                      <p:to>
                                        <p:strVal val="visible"/>
                                      </p:to>
                                    </p:set>
                                    <p:animEffect transition="in" filter="strips(downLeft)">
                                      <p:cBhvr>
                                        <p:cTn id="46" dur="500"/>
                                        <p:tgtEl>
                                          <p:spTgt spid="7">
                                            <p:txEl>
                                              <p:pRg st="0" end="0"/>
                                            </p:txEl>
                                          </p:spTgt>
                                        </p:tgtEl>
                                      </p:cBhvr>
                                    </p:animEffect>
                                  </p:childTnLst>
                                </p:cTn>
                              </p:par>
                            </p:childTnLst>
                          </p:cTn>
                        </p:par>
                        <p:par>
                          <p:cTn id="47" fill="hold">
                            <p:stCondLst>
                              <p:cond delay="3600"/>
                            </p:stCondLst>
                            <p:childTnLst>
                              <p:par>
                                <p:cTn id="48" presetID="10" presetClass="entr" presetSubtype="0" fill="hold" grpId="0"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par>
                          <p:cTn id="51" fill="hold">
                            <p:stCondLst>
                              <p:cond delay="4100"/>
                            </p:stCondLst>
                            <p:childTnLst>
                              <p:par>
                                <p:cTn id="52" presetID="22" presetClass="entr" presetSubtype="4" fill="hold" grpId="0" nodeType="after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wipe(down)">
                                      <p:cBhvr>
                                        <p:cTn id="54" dur="500"/>
                                        <p:tgtEl>
                                          <p:spTgt spid="9"/>
                                        </p:tgtEl>
                                      </p:cBhvr>
                                    </p:animEffect>
                                  </p:childTnLst>
                                </p:cTn>
                              </p:par>
                            </p:childTnLst>
                          </p:cTn>
                        </p:par>
                        <p:par>
                          <p:cTn id="55" fill="hold">
                            <p:stCondLst>
                              <p:cond delay="4600"/>
                            </p:stCondLst>
                            <p:childTnLst>
                              <p:par>
                                <p:cTn id="56" presetID="53" presetClass="entr" presetSubtype="16" fill="hold" grpId="0" nodeType="afterEffect">
                                  <p:stCondLst>
                                    <p:cond delay="0"/>
                                  </p:stCondLst>
                                  <p:childTnLst>
                                    <p:set>
                                      <p:cBhvr>
                                        <p:cTn id="57" dur="1" fill="hold">
                                          <p:stCondLst>
                                            <p:cond delay="0"/>
                                          </p:stCondLst>
                                        </p:cTn>
                                        <p:tgtEl>
                                          <p:spTgt spid="13"/>
                                        </p:tgtEl>
                                        <p:attrNameLst>
                                          <p:attrName>style.visibility</p:attrName>
                                        </p:attrNameLst>
                                      </p:cBhvr>
                                      <p:to>
                                        <p:strVal val="visible"/>
                                      </p:to>
                                    </p:set>
                                    <p:anim calcmode="lin" valueType="num">
                                      <p:cBhvr>
                                        <p:cTn id="58" dur="500" fill="hold"/>
                                        <p:tgtEl>
                                          <p:spTgt spid="13"/>
                                        </p:tgtEl>
                                        <p:attrNameLst>
                                          <p:attrName>ppt_w</p:attrName>
                                        </p:attrNameLst>
                                      </p:cBhvr>
                                      <p:tavLst>
                                        <p:tav tm="0">
                                          <p:val>
                                            <p:fltVal val="0"/>
                                          </p:val>
                                        </p:tav>
                                        <p:tav tm="100000">
                                          <p:val>
                                            <p:strVal val="#ppt_w"/>
                                          </p:val>
                                        </p:tav>
                                      </p:tavLst>
                                    </p:anim>
                                    <p:anim calcmode="lin" valueType="num">
                                      <p:cBhvr>
                                        <p:cTn id="59" dur="500" fill="hold"/>
                                        <p:tgtEl>
                                          <p:spTgt spid="13"/>
                                        </p:tgtEl>
                                        <p:attrNameLst>
                                          <p:attrName>ppt_h</p:attrName>
                                        </p:attrNameLst>
                                      </p:cBhvr>
                                      <p:tavLst>
                                        <p:tav tm="0">
                                          <p:val>
                                            <p:fltVal val="0"/>
                                          </p:val>
                                        </p:tav>
                                        <p:tav tm="100000">
                                          <p:val>
                                            <p:strVal val="#ppt_h"/>
                                          </p:val>
                                        </p:tav>
                                      </p:tavLst>
                                    </p:anim>
                                    <p:animEffect transition="in" filter="fade">
                                      <p:cBhvr>
                                        <p:cTn id="60" dur="500"/>
                                        <p:tgtEl>
                                          <p:spTgt spid="13"/>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anim calcmode="lin" valueType="num">
                                      <p:cBhvr>
                                        <p:cTn id="63" dur="500" fill="hold"/>
                                        <p:tgtEl>
                                          <p:spTgt spid="30"/>
                                        </p:tgtEl>
                                        <p:attrNameLst>
                                          <p:attrName>ppt_w</p:attrName>
                                        </p:attrNameLst>
                                      </p:cBhvr>
                                      <p:tavLst>
                                        <p:tav tm="0">
                                          <p:val>
                                            <p:fltVal val="0"/>
                                          </p:val>
                                        </p:tav>
                                        <p:tav tm="100000">
                                          <p:val>
                                            <p:strVal val="#ppt_w"/>
                                          </p:val>
                                        </p:tav>
                                      </p:tavLst>
                                    </p:anim>
                                    <p:anim calcmode="lin" valueType="num">
                                      <p:cBhvr>
                                        <p:cTn id="64" dur="500" fill="hold"/>
                                        <p:tgtEl>
                                          <p:spTgt spid="30"/>
                                        </p:tgtEl>
                                        <p:attrNameLst>
                                          <p:attrName>ppt_h</p:attrName>
                                        </p:attrNameLst>
                                      </p:cBhvr>
                                      <p:tavLst>
                                        <p:tav tm="0">
                                          <p:val>
                                            <p:fltVal val="0"/>
                                          </p:val>
                                        </p:tav>
                                        <p:tav tm="100000">
                                          <p:val>
                                            <p:strVal val="#ppt_h"/>
                                          </p:val>
                                        </p:tav>
                                      </p:tavLst>
                                    </p:anim>
                                    <p:animEffect transition="in" filter="fade">
                                      <p:cBhvr>
                                        <p:cTn id="65" dur="500"/>
                                        <p:tgtEl>
                                          <p:spTgt spid="30"/>
                                        </p:tgtEl>
                                      </p:cBhvr>
                                    </p:animEffect>
                                  </p:childTnLst>
                                </p:cTn>
                              </p:par>
                            </p:childTnLst>
                          </p:cTn>
                        </p:par>
                        <p:par>
                          <p:cTn id="66" fill="hold">
                            <p:stCondLst>
                              <p:cond delay="5100"/>
                            </p:stCondLst>
                            <p:childTnLst>
                              <p:par>
                                <p:cTn id="67" presetID="18" presetClass="entr" presetSubtype="12" fill="hold" grpId="0" nodeType="after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strips(downLeft)">
                                      <p:cBhvr>
                                        <p:cTn id="69" dur="500"/>
                                        <p:tgtEl>
                                          <p:spTgt spid="20"/>
                                        </p:tgtEl>
                                      </p:cBhvr>
                                    </p:animEffect>
                                  </p:childTnLst>
                                </p:cTn>
                              </p:par>
                              <p:par>
                                <p:cTn id="70" presetID="18" presetClass="entr" presetSubtype="12" fill="hold" grpId="0" nodeType="with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strips(downLeft)">
                                      <p:cBhvr>
                                        <p:cTn id="72" dur="500"/>
                                        <p:tgtEl>
                                          <p:spTgt spid="21"/>
                                        </p:tgtEl>
                                      </p:cBhvr>
                                    </p:animEffect>
                                  </p:childTnLst>
                                </p:cTn>
                              </p:par>
                            </p:childTnLst>
                          </p:cTn>
                        </p:par>
                        <p:par>
                          <p:cTn id="73" fill="hold">
                            <p:stCondLst>
                              <p:cond delay="5600"/>
                            </p:stCondLst>
                            <p:childTnLst>
                              <p:par>
                                <p:cTn id="74" presetID="10" presetClass="entr" presetSubtype="0" fill="hold" grpId="0" nodeType="after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500"/>
                                        <p:tgtEl>
                                          <p:spTgt spid="18"/>
                                        </p:tgtEl>
                                      </p:cBhvr>
                                    </p:animEffect>
                                  </p:childTnLst>
                                </p:cTn>
                              </p:par>
                            </p:childTnLst>
                          </p:cTn>
                        </p:par>
                        <p:par>
                          <p:cTn id="77" fill="hold">
                            <p:stCondLst>
                              <p:cond delay="6100"/>
                            </p:stCondLst>
                            <p:childTnLst>
                              <p:par>
                                <p:cTn id="78" presetID="22" presetClass="entr" presetSubtype="4" fill="hold" grpId="0" nodeType="afterEffect">
                                  <p:stCondLst>
                                    <p:cond delay="0"/>
                                  </p:stCondLst>
                                  <p:childTnLst>
                                    <p:set>
                                      <p:cBhvr>
                                        <p:cTn id="79" dur="1" fill="hold">
                                          <p:stCondLst>
                                            <p:cond delay="0"/>
                                          </p:stCondLst>
                                        </p:cTn>
                                        <p:tgtEl>
                                          <p:spTgt spid="10"/>
                                        </p:tgtEl>
                                        <p:attrNameLst>
                                          <p:attrName>style.visibility</p:attrName>
                                        </p:attrNameLst>
                                      </p:cBhvr>
                                      <p:to>
                                        <p:strVal val="visible"/>
                                      </p:to>
                                    </p:set>
                                    <p:animEffect transition="in" filter="wipe(down)">
                                      <p:cBhvr>
                                        <p:cTn id="80" dur="500"/>
                                        <p:tgtEl>
                                          <p:spTgt spid="10"/>
                                        </p:tgtEl>
                                      </p:cBhvr>
                                    </p:animEffect>
                                  </p:childTnLst>
                                </p:cTn>
                              </p:par>
                            </p:childTnLst>
                          </p:cTn>
                        </p:par>
                        <p:par>
                          <p:cTn id="81" fill="hold">
                            <p:stCondLst>
                              <p:cond delay="6600"/>
                            </p:stCondLst>
                            <p:childTnLst>
                              <p:par>
                                <p:cTn id="82" presetID="53" presetClass="entr" presetSubtype="16" fill="hold" grpId="0" nodeType="afterEffect">
                                  <p:stCondLst>
                                    <p:cond delay="0"/>
                                  </p:stCondLst>
                                  <p:childTnLst>
                                    <p:set>
                                      <p:cBhvr>
                                        <p:cTn id="83" dur="1" fill="hold">
                                          <p:stCondLst>
                                            <p:cond delay="0"/>
                                          </p:stCondLst>
                                        </p:cTn>
                                        <p:tgtEl>
                                          <p:spTgt spid="14"/>
                                        </p:tgtEl>
                                        <p:attrNameLst>
                                          <p:attrName>style.visibility</p:attrName>
                                        </p:attrNameLst>
                                      </p:cBhvr>
                                      <p:to>
                                        <p:strVal val="visible"/>
                                      </p:to>
                                    </p:set>
                                    <p:anim calcmode="lin" valueType="num">
                                      <p:cBhvr>
                                        <p:cTn id="84" dur="500" fill="hold"/>
                                        <p:tgtEl>
                                          <p:spTgt spid="14"/>
                                        </p:tgtEl>
                                        <p:attrNameLst>
                                          <p:attrName>ppt_w</p:attrName>
                                        </p:attrNameLst>
                                      </p:cBhvr>
                                      <p:tavLst>
                                        <p:tav tm="0">
                                          <p:val>
                                            <p:fltVal val="0"/>
                                          </p:val>
                                        </p:tav>
                                        <p:tav tm="100000">
                                          <p:val>
                                            <p:strVal val="#ppt_w"/>
                                          </p:val>
                                        </p:tav>
                                      </p:tavLst>
                                    </p:anim>
                                    <p:anim calcmode="lin" valueType="num">
                                      <p:cBhvr>
                                        <p:cTn id="85" dur="500" fill="hold"/>
                                        <p:tgtEl>
                                          <p:spTgt spid="14"/>
                                        </p:tgtEl>
                                        <p:attrNameLst>
                                          <p:attrName>ppt_h</p:attrName>
                                        </p:attrNameLst>
                                      </p:cBhvr>
                                      <p:tavLst>
                                        <p:tav tm="0">
                                          <p:val>
                                            <p:fltVal val="0"/>
                                          </p:val>
                                        </p:tav>
                                        <p:tav tm="100000">
                                          <p:val>
                                            <p:strVal val="#ppt_h"/>
                                          </p:val>
                                        </p:tav>
                                      </p:tavLst>
                                    </p:anim>
                                    <p:animEffect transition="in" filter="fade">
                                      <p:cBhvr>
                                        <p:cTn id="86" dur="500"/>
                                        <p:tgtEl>
                                          <p:spTgt spid="14"/>
                                        </p:tgtEl>
                                      </p:cBhvr>
                                    </p:animEffect>
                                  </p:childTnLst>
                                </p:cTn>
                              </p:par>
                              <p:par>
                                <p:cTn id="87" presetID="53" presetClass="entr" presetSubtype="16" fill="hold" grpId="0" nodeType="withEffect">
                                  <p:stCondLst>
                                    <p:cond delay="0"/>
                                  </p:stCondLst>
                                  <p:childTnLst>
                                    <p:set>
                                      <p:cBhvr>
                                        <p:cTn id="88" dur="1" fill="hold">
                                          <p:stCondLst>
                                            <p:cond delay="0"/>
                                          </p:stCondLst>
                                        </p:cTn>
                                        <p:tgtEl>
                                          <p:spTgt spid="31"/>
                                        </p:tgtEl>
                                        <p:attrNameLst>
                                          <p:attrName>style.visibility</p:attrName>
                                        </p:attrNameLst>
                                      </p:cBhvr>
                                      <p:to>
                                        <p:strVal val="visible"/>
                                      </p:to>
                                    </p:set>
                                    <p:anim calcmode="lin" valueType="num">
                                      <p:cBhvr>
                                        <p:cTn id="89" dur="500" fill="hold"/>
                                        <p:tgtEl>
                                          <p:spTgt spid="31"/>
                                        </p:tgtEl>
                                        <p:attrNameLst>
                                          <p:attrName>ppt_w</p:attrName>
                                        </p:attrNameLst>
                                      </p:cBhvr>
                                      <p:tavLst>
                                        <p:tav tm="0">
                                          <p:val>
                                            <p:fltVal val="0"/>
                                          </p:val>
                                        </p:tav>
                                        <p:tav tm="100000">
                                          <p:val>
                                            <p:strVal val="#ppt_w"/>
                                          </p:val>
                                        </p:tav>
                                      </p:tavLst>
                                    </p:anim>
                                    <p:anim calcmode="lin" valueType="num">
                                      <p:cBhvr>
                                        <p:cTn id="90" dur="500" fill="hold"/>
                                        <p:tgtEl>
                                          <p:spTgt spid="31"/>
                                        </p:tgtEl>
                                        <p:attrNameLst>
                                          <p:attrName>ppt_h</p:attrName>
                                        </p:attrNameLst>
                                      </p:cBhvr>
                                      <p:tavLst>
                                        <p:tav tm="0">
                                          <p:val>
                                            <p:fltVal val="0"/>
                                          </p:val>
                                        </p:tav>
                                        <p:tav tm="100000">
                                          <p:val>
                                            <p:strVal val="#ppt_h"/>
                                          </p:val>
                                        </p:tav>
                                      </p:tavLst>
                                    </p:anim>
                                    <p:animEffect transition="in" filter="fade">
                                      <p:cBhvr>
                                        <p:cTn id="91" dur="500"/>
                                        <p:tgtEl>
                                          <p:spTgt spid="31"/>
                                        </p:tgtEl>
                                      </p:cBhvr>
                                    </p:animEffect>
                                  </p:childTnLst>
                                </p:cTn>
                              </p:par>
                            </p:childTnLst>
                          </p:cTn>
                        </p:par>
                        <p:par>
                          <p:cTn id="92" fill="hold">
                            <p:stCondLst>
                              <p:cond delay="7100"/>
                            </p:stCondLst>
                            <p:childTnLst>
                              <p:par>
                                <p:cTn id="93" presetID="18" presetClass="entr" presetSubtype="6" fill="hold" grpId="0" nodeType="after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strips(downRight)">
                                      <p:cBhvr>
                                        <p:cTn id="95" dur="500"/>
                                        <p:tgtEl>
                                          <p:spTgt spid="22"/>
                                        </p:tgtEl>
                                      </p:cBhvr>
                                    </p:animEffect>
                                  </p:childTnLst>
                                </p:cTn>
                              </p:par>
                              <p:par>
                                <p:cTn id="96" presetID="18" presetClass="entr" presetSubtype="6" fill="hold" grpId="0" nodeType="withEffect">
                                  <p:stCondLst>
                                    <p:cond delay="0"/>
                                  </p:stCondLst>
                                  <p:childTnLst>
                                    <p:set>
                                      <p:cBhvr>
                                        <p:cTn id="97" dur="1" fill="hold">
                                          <p:stCondLst>
                                            <p:cond delay="0"/>
                                          </p:stCondLst>
                                        </p:cTn>
                                        <p:tgtEl>
                                          <p:spTgt spid="23"/>
                                        </p:tgtEl>
                                        <p:attrNameLst>
                                          <p:attrName>style.visibility</p:attrName>
                                        </p:attrNameLst>
                                      </p:cBhvr>
                                      <p:to>
                                        <p:strVal val="visible"/>
                                      </p:to>
                                    </p:set>
                                    <p:animEffect transition="in" filter="strips(downRight)">
                                      <p:cBhvr>
                                        <p:cTn id="98" dur="500"/>
                                        <p:tgtEl>
                                          <p:spTgt spid="23"/>
                                        </p:tgtEl>
                                      </p:cBhvr>
                                    </p:animEffect>
                                  </p:childTnLst>
                                </p:cTn>
                              </p:par>
                            </p:childTnLst>
                          </p:cTn>
                        </p:par>
                        <p:par>
                          <p:cTn id="99" fill="hold">
                            <p:stCondLst>
                              <p:cond delay="7600"/>
                            </p:stCondLst>
                            <p:childTnLst>
                              <p:par>
                                <p:cTn id="100" presetID="10" presetClass="entr" presetSubtype="0" fill="hold" grpId="0" nodeType="afterEffect">
                                  <p:stCondLst>
                                    <p:cond delay="0"/>
                                  </p:stCondLst>
                                  <p:childTnLst>
                                    <p:set>
                                      <p:cBhvr>
                                        <p:cTn id="101" dur="1" fill="hold">
                                          <p:stCondLst>
                                            <p:cond delay="0"/>
                                          </p:stCondLst>
                                        </p:cTn>
                                        <p:tgtEl>
                                          <p:spTgt spid="19"/>
                                        </p:tgtEl>
                                        <p:attrNameLst>
                                          <p:attrName>style.visibility</p:attrName>
                                        </p:attrNameLst>
                                      </p:cBhvr>
                                      <p:to>
                                        <p:strVal val="visible"/>
                                      </p:to>
                                    </p:set>
                                    <p:animEffect transition="in" filter="fade">
                                      <p:cBhvr>
                                        <p:cTn id="102" dur="500"/>
                                        <p:tgtEl>
                                          <p:spTgt spid="19"/>
                                        </p:tgtEl>
                                      </p:cBhvr>
                                    </p:animEffect>
                                  </p:childTnLst>
                                </p:cTn>
                              </p:par>
                            </p:childTnLst>
                          </p:cTn>
                        </p:par>
                        <p:par>
                          <p:cTn id="103" fill="hold">
                            <p:stCondLst>
                              <p:cond delay="8100"/>
                            </p:stCondLst>
                            <p:childTnLst>
                              <p:par>
                                <p:cTn id="104" presetID="22" presetClass="entr" presetSubtype="1" fill="hold" grpId="0" nodeType="afterEffect">
                                  <p:stCondLst>
                                    <p:cond delay="0"/>
                                  </p:stCondLst>
                                  <p:childTnLst>
                                    <p:set>
                                      <p:cBhvr>
                                        <p:cTn id="105" dur="1" fill="hold">
                                          <p:stCondLst>
                                            <p:cond delay="0"/>
                                          </p:stCondLst>
                                        </p:cTn>
                                        <p:tgtEl>
                                          <p:spTgt spid="11"/>
                                        </p:tgtEl>
                                        <p:attrNameLst>
                                          <p:attrName>style.visibility</p:attrName>
                                        </p:attrNameLst>
                                      </p:cBhvr>
                                      <p:to>
                                        <p:strVal val="visible"/>
                                      </p:to>
                                    </p:set>
                                    <p:animEffect transition="in" filter="wipe(up)">
                                      <p:cBhvr>
                                        <p:cTn id="106" dur="500"/>
                                        <p:tgtEl>
                                          <p:spTgt spid="11"/>
                                        </p:tgtEl>
                                      </p:cBhvr>
                                    </p:animEffect>
                                  </p:childTnLst>
                                </p:cTn>
                              </p:par>
                            </p:childTnLst>
                          </p:cTn>
                        </p:par>
                        <p:par>
                          <p:cTn id="107" fill="hold">
                            <p:stCondLst>
                              <p:cond delay="8600"/>
                            </p:stCondLst>
                            <p:childTnLst>
                              <p:par>
                                <p:cTn id="108" presetID="53" presetClass="entr" presetSubtype="16" fill="hold" grpId="0" nodeType="afterEffect">
                                  <p:stCondLst>
                                    <p:cond delay="0"/>
                                  </p:stCondLst>
                                  <p:childTnLst>
                                    <p:set>
                                      <p:cBhvr>
                                        <p:cTn id="109" dur="1" fill="hold">
                                          <p:stCondLst>
                                            <p:cond delay="0"/>
                                          </p:stCondLst>
                                        </p:cTn>
                                        <p:tgtEl>
                                          <p:spTgt spid="15"/>
                                        </p:tgtEl>
                                        <p:attrNameLst>
                                          <p:attrName>style.visibility</p:attrName>
                                        </p:attrNameLst>
                                      </p:cBhvr>
                                      <p:to>
                                        <p:strVal val="visible"/>
                                      </p:to>
                                    </p:set>
                                    <p:anim calcmode="lin" valueType="num">
                                      <p:cBhvr>
                                        <p:cTn id="110" dur="500" fill="hold"/>
                                        <p:tgtEl>
                                          <p:spTgt spid="15"/>
                                        </p:tgtEl>
                                        <p:attrNameLst>
                                          <p:attrName>ppt_w</p:attrName>
                                        </p:attrNameLst>
                                      </p:cBhvr>
                                      <p:tavLst>
                                        <p:tav tm="0">
                                          <p:val>
                                            <p:fltVal val="0"/>
                                          </p:val>
                                        </p:tav>
                                        <p:tav tm="100000">
                                          <p:val>
                                            <p:strVal val="#ppt_w"/>
                                          </p:val>
                                        </p:tav>
                                      </p:tavLst>
                                    </p:anim>
                                    <p:anim calcmode="lin" valueType="num">
                                      <p:cBhvr>
                                        <p:cTn id="111" dur="500" fill="hold"/>
                                        <p:tgtEl>
                                          <p:spTgt spid="15"/>
                                        </p:tgtEl>
                                        <p:attrNameLst>
                                          <p:attrName>ppt_h</p:attrName>
                                        </p:attrNameLst>
                                      </p:cBhvr>
                                      <p:tavLst>
                                        <p:tav tm="0">
                                          <p:val>
                                            <p:fltVal val="0"/>
                                          </p:val>
                                        </p:tav>
                                        <p:tav tm="100000">
                                          <p:val>
                                            <p:strVal val="#ppt_h"/>
                                          </p:val>
                                        </p:tav>
                                      </p:tavLst>
                                    </p:anim>
                                    <p:animEffect transition="in" filter="fade">
                                      <p:cBhvr>
                                        <p:cTn id="112" dur="500"/>
                                        <p:tgtEl>
                                          <p:spTgt spid="15"/>
                                        </p:tgtEl>
                                      </p:cBhvr>
                                    </p:animEffect>
                                  </p:childTnLst>
                                </p:cTn>
                              </p:par>
                              <p:par>
                                <p:cTn id="113" presetID="53" presetClass="entr" presetSubtype="16" fill="hold" grpId="0" nodeType="withEffect">
                                  <p:stCondLst>
                                    <p:cond delay="0"/>
                                  </p:stCondLst>
                                  <p:childTnLst>
                                    <p:set>
                                      <p:cBhvr>
                                        <p:cTn id="114" dur="1" fill="hold">
                                          <p:stCondLst>
                                            <p:cond delay="0"/>
                                          </p:stCondLst>
                                        </p:cTn>
                                        <p:tgtEl>
                                          <p:spTgt spid="32"/>
                                        </p:tgtEl>
                                        <p:attrNameLst>
                                          <p:attrName>style.visibility</p:attrName>
                                        </p:attrNameLst>
                                      </p:cBhvr>
                                      <p:to>
                                        <p:strVal val="visible"/>
                                      </p:to>
                                    </p:set>
                                    <p:anim calcmode="lin" valueType="num">
                                      <p:cBhvr>
                                        <p:cTn id="115" dur="500" fill="hold"/>
                                        <p:tgtEl>
                                          <p:spTgt spid="32"/>
                                        </p:tgtEl>
                                        <p:attrNameLst>
                                          <p:attrName>ppt_w</p:attrName>
                                        </p:attrNameLst>
                                      </p:cBhvr>
                                      <p:tavLst>
                                        <p:tav tm="0">
                                          <p:val>
                                            <p:fltVal val="0"/>
                                          </p:val>
                                        </p:tav>
                                        <p:tav tm="100000">
                                          <p:val>
                                            <p:strVal val="#ppt_w"/>
                                          </p:val>
                                        </p:tav>
                                      </p:tavLst>
                                    </p:anim>
                                    <p:anim calcmode="lin" valueType="num">
                                      <p:cBhvr>
                                        <p:cTn id="116" dur="500" fill="hold"/>
                                        <p:tgtEl>
                                          <p:spTgt spid="32"/>
                                        </p:tgtEl>
                                        <p:attrNameLst>
                                          <p:attrName>ppt_h</p:attrName>
                                        </p:attrNameLst>
                                      </p:cBhvr>
                                      <p:tavLst>
                                        <p:tav tm="0">
                                          <p:val>
                                            <p:fltVal val="0"/>
                                          </p:val>
                                        </p:tav>
                                        <p:tav tm="100000">
                                          <p:val>
                                            <p:strVal val="#ppt_h"/>
                                          </p:val>
                                        </p:tav>
                                      </p:tavLst>
                                    </p:anim>
                                    <p:animEffect transition="in" filter="fade">
                                      <p:cBhvr>
                                        <p:cTn id="117" dur="500"/>
                                        <p:tgtEl>
                                          <p:spTgt spid="32"/>
                                        </p:tgtEl>
                                      </p:cBhvr>
                                    </p:animEffect>
                                  </p:childTnLst>
                                </p:cTn>
                              </p:par>
                            </p:childTnLst>
                          </p:cTn>
                        </p:par>
                        <p:par>
                          <p:cTn id="118" fill="hold">
                            <p:stCondLst>
                              <p:cond delay="9100"/>
                            </p:stCondLst>
                            <p:childTnLst>
                              <p:par>
                                <p:cTn id="119" presetID="18" presetClass="entr" presetSubtype="6" fill="hold" grpId="0" nodeType="afterEffect">
                                  <p:stCondLst>
                                    <p:cond delay="0"/>
                                  </p:stCondLst>
                                  <p:childTnLst>
                                    <p:set>
                                      <p:cBhvr>
                                        <p:cTn id="120" dur="1" fill="hold">
                                          <p:stCondLst>
                                            <p:cond delay="0"/>
                                          </p:stCondLst>
                                        </p:cTn>
                                        <p:tgtEl>
                                          <p:spTgt spid="24"/>
                                        </p:tgtEl>
                                        <p:attrNameLst>
                                          <p:attrName>style.visibility</p:attrName>
                                        </p:attrNameLst>
                                      </p:cBhvr>
                                      <p:to>
                                        <p:strVal val="visible"/>
                                      </p:to>
                                    </p:set>
                                    <p:animEffect transition="in" filter="strips(downRight)">
                                      <p:cBhvr>
                                        <p:cTn id="121" dur="500"/>
                                        <p:tgtEl>
                                          <p:spTgt spid="24"/>
                                        </p:tgtEl>
                                      </p:cBhvr>
                                    </p:animEffect>
                                  </p:childTnLst>
                                </p:cTn>
                              </p:par>
                              <p:par>
                                <p:cTn id="122" presetID="18" presetClass="entr" presetSubtype="6" fill="hold" grpId="0" nodeType="with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strips(downRight)">
                                      <p:cBhvr>
                                        <p:cTn id="124" dur="500"/>
                                        <p:tgtEl>
                                          <p:spTgt spid="25"/>
                                        </p:tgtEl>
                                      </p:cBhvr>
                                    </p:animEffect>
                                  </p:childTnLst>
                                </p:cTn>
                              </p:par>
                            </p:childTnLst>
                          </p:cTn>
                        </p:par>
                        <p:par>
                          <p:cTn id="125" fill="hold">
                            <p:stCondLst>
                              <p:cond delay="9600"/>
                            </p:stCondLst>
                            <p:childTnLst>
                              <p:par>
                                <p:cTn id="126" presetID="1" presetClass="entr" presetSubtype="0" fill="hold" grpId="0" nodeType="afterEffect">
                                  <p:stCondLst>
                                    <p:cond delay="0"/>
                                  </p:stCondLst>
                                  <p:childTnLst>
                                    <p:set>
                                      <p:cBhvr>
                                        <p:cTn id="127" dur="1" fill="hold">
                                          <p:stCondLst>
                                            <p:cond delay="0"/>
                                          </p:stCondLst>
                                        </p:cTn>
                                        <p:tgtEl>
                                          <p:spTgt spid="33"/>
                                        </p:tgtEl>
                                        <p:attrNameLst>
                                          <p:attrName>style.visibility</p:attrName>
                                        </p:attrNameLst>
                                      </p:cBhvr>
                                      <p:to>
                                        <p:strVal val="visible"/>
                                      </p:to>
                                    </p:set>
                                  </p:childTnLst>
                                </p:cTn>
                              </p:par>
                              <p:par>
                                <p:cTn id="128" presetID="27" presetClass="emph" presetSubtype="0" fill="remove" grpId="1" nodeType="withEffect">
                                  <p:stCondLst>
                                    <p:cond delay="0"/>
                                  </p:stCondLst>
                                  <p:childTnLst>
                                    <p:animClr clrSpc="rgb" dir="cw">
                                      <p:cBhvr override="childStyle">
                                        <p:cTn id="129" dur="250" autoRev="1" fill="remove"/>
                                        <p:tgtEl>
                                          <p:spTgt spid="33"/>
                                        </p:tgtEl>
                                        <p:attrNameLst>
                                          <p:attrName>style.color</p:attrName>
                                        </p:attrNameLst>
                                      </p:cBhvr>
                                      <p:to>
                                        <a:schemeClr val="bg1"/>
                                      </p:to>
                                    </p:animClr>
                                    <p:animClr clrSpc="rgb" dir="cw">
                                      <p:cBhvr>
                                        <p:cTn id="130" dur="250" autoRev="1" fill="remove"/>
                                        <p:tgtEl>
                                          <p:spTgt spid="33"/>
                                        </p:tgtEl>
                                        <p:attrNameLst>
                                          <p:attrName>fillcolor</p:attrName>
                                        </p:attrNameLst>
                                      </p:cBhvr>
                                      <p:to>
                                        <a:schemeClr val="bg1"/>
                                      </p:to>
                                    </p:animClr>
                                    <p:set>
                                      <p:cBhvr>
                                        <p:cTn id="131" dur="250" autoRev="1" fill="remove"/>
                                        <p:tgtEl>
                                          <p:spTgt spid="33"/>
                                        </p:tgtEl>
                                        <p:attrNameLst>
                                          <p:attrName>fill.type</p:attrName>
                                        </p:attrNameLst>
                                      </p:cBhvr>
                                      <p:to>
                                        <p:strVal val="solid"/>
                                      </p:to>
                                    </p:set>
                                    <p:set>
                                      <p:cBhvr>
                                        <p:cTn id="132" dur="250" autoRev="1" fill="remove"/>
                                        <p:tgtEl>
                                          <p:spTgt spid="33"/>
                                        </p:tgtEl>
                                        <p:attrNameLst>
                                          <p:attrName>fill.on</p:attrName>
                                        </p:attrNameLst>
                                      </p:cBhvr>
                                      <p:to>
                                        <p:strVal val="true"/>
                                      </p:to>
                                    </p:set>
                                  </p:childTnLst>
                                </p:cTn>
                              </p:par>
                            </p:childTnLst>
                          </p:cTn>
                        </p:par>
                        <p:par>
                          <p:cTn id="133" fill="hold">
                            <p:stCondLst>
                              <p:cond delay="10100"/>
                            </p:stCondLst>
                            <p:childTnLst>
                              <p:par>
                                <p:cTn id="134" presetID="10" presetClass="entr" presetSubtype="0" fill="hold" grpId="0" nodeType="afterEffect">
                                  <p:stCondLst>
                                    <p:cond delay="0"/>
                                  </p:stCondLst>
                                  <p:childTnLst>
                                    <p:set>
                                      <p:cBhvr>
                                        <p:cTn id="135" dur="1" fill="hold">
                                          <p:stCondLst>
                                            <p:cond delay="0"/>
                                          </p:stCondLst>
                                        </p:cTn>
                                        <p:tgtEl>
                                          <p:spTgt spid="34"/>
                                        </p:tgtEl>
                                        <p:attrNameLst>
                                          <p:attrName>style.visibility</p:attrName>
                                        </p:attrNameLst>
                                      </p:cBhvr>
                                      <p:to>
                                        <p:strVal val="visible"/>
                                      </p:to>
                                    </p:set>
                                    <p:animEffect transition="in" filter="fade">
                                      <p:cBhvr>
                                        <p:cTn id="136" dur="500"/>
                                        <p:tgtEl>
                                          <p:spTgt spid="34"/>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35"/>
                                        </p:tgtEl>
                                        <p:attrNameLst>
                                          <p:attrName>style.visibility</p:attrName>
                                        </p:attrNameLst>
                                      </p:cBhvr>
                                      <p:to>
                                        <p:strVal val="visible"/>
                                      </p:to>
                                    </p:set>
                                    <p:animEffect transition="in" filter="fade">
                                      <p:cBhvr>
                                        <p:cTn id="13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5" grpId="0" animBg="1"/>
      <p:bldP spid="6" grpId="0" build="p"/>
      <p:bldP spid="7" grpId="0" build="p"/>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p:bldP spid="21" grpId="0"/>
      <p:bldP spid="22" grpId="0"/>
      <p:bldP spid="23" grpId="0"/>
      <p:bldP spid="24" grpId="0"/>
      <p:bldP spid="25" grpId="0"/>
      <p:bldP spid="29" grpId="0"/>
      <p:bldP spid="30" grpId="0"/>
      <p:bldP spid="31" grpId="0"/>
      <p:bldP spid="32" grpId="0"/>
      <p:bldP spid="33" grpId="0" animBg="1"/>
      <p:bldP spid="33" grpId="1" animBg="1"/>
      <p:bldP spid="34" grpId="0" animBg="1"/>
      <p:bldP spid="3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a:off x="324628" y="435931"/>
            <a:ext cx="8113486" cy="0"/>
          </a:xfrm>
          <a:prstGeom prst="line">
            <a:avLst/>
          </a:prstGeom>
          <a:ln w="1270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612055" y="96233"/>
            <a:ext cx="274777" cy="274777"/>
          </a:xfrm>
          <a:prstGeom prst="ellipse">
            <a:avLst/>
          </a:prstGeom>
          <a:solidFill>
            <a:srgbClr val="F5F5F5"/>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solidFill>
                <a:schemeClr val="bg1"/>
              </a:solidFill>
            </a:endParaRPr>
          </a:p>
        </p:txBody>
      </p:sp>
      <p:sp>
        <p:nvSpPr>
          <p:cNvPr id="28" name="TextBox 27"/>
          <p:cNvSpPr txBox="1"/>
          <p:nvPr/>
        </p:nvSpPr>
        <p:spPr>
          <a:xfrm>
            <a:off x="1024844" y="51016"/>
            <a:ext cx="4801310" cy="400108"/>
          </a:xfrm>
          <a:prstGeom prst="rect">
            <a:avLst/>
          </a:prstGeom>
          <a:noFill/>
        </p:spPr>
        <p:txBody>
          <a:bodyPr wrap="none" lIns="91438" tIns="45719" rIns="91438" bIns="45719" rtlCol="0">
            <a:spAutoFit/>
          </a:bodyPr>
          <a:lstStyle/>
          <a:p>
            <a:r>
              <a:rPr lang="en-US" altLang="zh-CN" sz="2000" dirty="0" smtClean="0">
                <a:solidFill>
                  <a:schemeClr val="bg1"/>
                </a:solidFill>
                <a:latin typeface="方正兰亭细黑_GBK" pitchFamily="2" charset="-122"/>
                <a:ea typeface="方正兰亭细黑_GBK" pitchFamily="2" charset="-122"/>
              </a:rPr>
              <a:t>4.1.2——</a:t>
            </a:r>
            <a:r>
              <a:rPr lang="zh-CN" altLang="en-US" sz="2000" dirty="0">
                <a:solidFill>
                  <a:schemeClr val="bg1"/>
                </a:solidFill>
                <a:latin typeface="方正兰亭细黑_GBK" pitchFamily="2" charset="-122"/>
                <a:ea typeface="方正兰亭细黑_GBK" pitchFamily="2" charset="-122"/>
              </a:rPr>
              <a:t>配置简便化与逻辑完全性的矛盾</a:t>
            </a:r>
          </a:p>
        </p:txBody>
      </p:sp>
      <p:sp>
        <p:nvSpPr>
          <p:cNvPr id="7" name="矩形 6"/>
          <p:cNvSpPr/>
          <p:nvPr/>
        </p:nvSpPr>
        <p:spPr>
          <a:xfrm>
            <a:off x="797669" y="1096428"/>
            <a:ext cx="7794748" cy="3456492"/>
          </a:xfrm>
          <a:prstGeom prst="rect">
            <a:avLst/>
          </a:prstGeom>
          <a:noFill/>
          <a:ln>
            <a:solidFill>
              <a:srgbClr val="7F7F7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4429" y="2072660"/>
            <a:ext cx="1517594" cy="1394725"/>
          </a:xfrm>
          <a:prstGeom prst="ellips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方正兰亭细黑_GBK" pitchFamily="2" charset="-122"/>
                <a:ea typeface="方正兰亭细黑_GBK" pitchFamily="2" charset="-122"/>
              </a:rPr>
              <a:t>配置简便化</a:t>
            </a:r>
            <a:endParaRPr lang="zh-CN" altLang="en-US" sz="2000" dirty="0">
              <a:latin typeface="微软雅黑" pitchFamily="34" charset="-122"/>
              <a:ea typeface="微软雅黑" pitchFamily="34" charset="-122"/>
            </a:endParaRPr>
          </a:p>
        </p:txBody>
      </p:sp>
      <p:sp>
        <p:nvSpPr>
          <p:cNvPr id="9" name="椭圆 8"/>
          <p:cNvSpPr/>
          <p:nvPr/>
        </p:nvSpPr>
        <p:spPr>
          <a:xfrm>
            <a:off x="7521518" y="2053142"/>
            <a:ext cx="1517594" cy="139472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方正兰亭细黑_GBK" pitchFamily="2" charset="-122"/>
                <a:ea typeface="方正兰亭细黑_GBK" pitchFamily="2" charset="-122"/>
              </a:rPr>
              <a:t>逻辑完全性</a:t>
            </a:r>
            <a:endParaRPr lang="zh-CN" altLang="en-US" sz="2000" dirty="0">
              <a:latin typeface="微软雅黑" pitchFamily="34" charset="-122"/>
              <a:ea typeface="微软雅黑" pitchFamily="34" charset="-122"/>
            </a:endParaRPr>
          </a:p>
        </p:txBody>
      </p:sp>
      <p:sp>
        <p:nvSpPr>
          <p:cNvPr id="12" name="上箭头 11"/>
          <p:cNvSpPr/>
          <p:nvPr/>
        </p:nvSpPr>
        <p:spPr>
          <a:xfrm>
            <a:off x="4002227" y="1734666"/>
            <a:ext cx="1385630" cy="606402"/>
          </a:xfrm>
          <a:prstGeom prst="upArrow">
            <a:avLst/>
          </a:prstGeom>
          <a:noFill/>
          <a:ln>
            <a:solidFill>
              <a:srgbClr val="66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上箭头 12"/>
          <p:cNvSpPr/>
          <p:nvPr/>
        </p:nvSpPr>
        <p:spPr>
          <a:xfrm flipV="1">
            <a:off x="4002227" y="3214967"/>
            <a:ext cx="1385630" cy="717468"/>
          </a:xfrm>
          <a:prstGeom prst="upArrow">
            <a:avLst/>
          </a:prstGeom>
          <a:no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503648" y="4673717"/>
            <a:ext cx="4156889" cy="363841"/>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微软雅黑" pitchFamily="34" charset="-122"/>
                <a:ea typeface="微软雅黑" pitchFamily="34" charset="-122"/>
              </a:rPr>
              <a:t>追求逻辑的完全性，配置必然无法简便快捷</a:t>
            </a:r>
            <a:endParaRPr lang="zh-CN" altLang="en-US" sz="1600" dirty="0">
              <a:solidFill>
                <a:schemeClr val="bg1"/>
              </a:solidFill>
              <a:latin typeface="微软雅黑" pitchFamily="34" charset="-122"/>
              <a:ea typeface="微软雅黑" pitchFamily="34" charset="-122"/>
            </a:endParaRPr>
          </a:p>
        </p:txBody>
      </p:sp>
      <p:sp>
        <p:nvSpPr>
          <p:cNvPr id="15" name="矩形 14"/>
          <p:cNvSpPr/>
          <p:nvPr/>
        </p:nvSpPr>
        <p:spPr>
          <a:xfrm>
            <a:off x="2555113" y="1147579"/>
            <a:ext cx="4156889" cy="5209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微软雅黑" pitchFamily="34" charset="-122"/>
                <a:ea typeface="微软雅黑" pitchFamily="34" charset="-122"/>
              </a:rPr>
              <a:t>在追求简单配置化的同时也增加了配置化的逻辑不完全性。</a:t>
            </a:r>
          </a:p>
        </p:txBody>
      </p:sp>
      <p:sp>
        <p:nvSpPr>
          <p:cNvPr id="16" name="五边形 2"/>
          <p:cNvSpPr/>
          <p:nvPr/>
        </p:nvSpPr>
        <p:spPr>
          <a:xfrm>
            <a:off x="1981518" y="2855599"/>
            <a:ext cx="5427050" cy="272881"/>
          </a:xfrm>
          <a:custGeom>
            <a:avLst/>
            <a:gdLst/>
            <a:ahLst/>
            <a:cxnLst/>
            <a:rect l="l" t="t" r="r" b="b"/>
            <a:pathLst>
              <a:path w="5922658" h="324036">
                <a:moveTo>
                  <a:pt x="0" y="0"/>
                </a:moveTo>
                <a:lnTo>
                  <a:pt x="5760640" y="0"/>
                </a:lnTo>
                <a:lnTo>
                  <a:pt x="5922658" y="162018"/>
                </a:lnTo>
                <a:lnTo>
                  <a:pt x="5760640" y="324036"/>
                </a:lnTo>
                <a:lnTo>
                  <a:pt x="0" y="324036"/>
                </a:lnTo>
                <a:lnTo>
                  <a:pt x="162018" y="162018"/>
                </a:lnTo>
                <a:close/>
              </a:path>
            </a:pathLst>
          </a:cu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五边形 2"/>
          <p:cNvSpPr/>
          <p:nvPr/>
        </p:nvSpPr>
        <p:spPr>
          <a:xfrm flipH="1">
            <a:off x="1868567" y="2478560"/>
            <a:ext cx="5427050" cy="272881"/>
          </a:xfrm>
          <a:custGeom>
            <a:avLst/>
            <a:gdLst/>
            <a:ahLst/>
            <a:cxnLst/>
            <a:rect l="l" t="t" r="r" b="b"/>
            <a:pathLst>
              <a:path w="5922658" h="324036">
                <a:moveTo>
                  <a:pt x="0" y="0"/>
                </a:moveTo>
                <a:lnTo>
                  <a:pt x="5760640" y="0"/>
                </a:lnTo>
                <a:lnTo>
                  <a:pt x="5922658" y="162018"/>
                </a:lnTo>
                <a:lnTo>
                  <a:pt x="5760640" y="324036"/>
                </a:lnTo>
                <a:lnTo>
                  <a:pt x="0" y="324036"/>
                </a:lnTo>
                <a:lnTo>
                  <a:pt x="162018" y="162018"/>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503647" y="3998541"/>
            <a:ext cx="4156889" cy="52095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微软雅黑" pitchFamily="34" charset="-122"/>
                <a:ea typeface="微软雅黑" pitchFamily="34" charset="-122"/>
              </a:rPr>
              <a:t>使用</a:t>
            </a:r>
            <a:r>
              <a:rPr lang="en-US" altLang="zh-CN" sz="1400" dirty="0">
                <a:solidFill>
                  <a:schemeClr val="bg1"/>
                </a:solidFill>
                <a:latin typeface="微软雅黑" pitchFamily="34" charset="-122"/>
                <a:ea typeface="微软雅黑" pitchFamily="34" charset="-122"/>
              </a:rPr>
              <a:t>xml</a:t>
            </a:r>
            <a:r>
              <a:rPr lang="zh-CN" altLang="en-US" sz="1400" dirty="0">
                <a:solidFill>
                  <a:schemeClr val="bg1"/>
                </a:solidFill>
                <a:latin typeface="微软雅黑" pitchFamily="34" charset="-122"/>
                <a:ea typeface="微软雅黑" pitchFamily="34" charset="-122"/>
              </a:rPr>
              <a:t>可使配置更加简单化，但同时配置方式相当生硬，死板</a:t>
            </a:r>
          </a:p>
        </p:txBody>
      </p:sp>
      <p:sp>
        <p:nvSpPr>
          <p:cNvPr id="19" name="矩形 18"/>
          <p:cNvSpPr/>
          <p:nvPr/>
        </p:nvSpPr>
        <p:spPr>
          <a:xfrm>
            <a:off x="2534930" y="659791"/>
            <a:ext cx="4156889" cy="363841"/>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微软雅黑" pitchFamily="34" charset="-122"/>
                <a:ea typeface="微软雅黑" pitchFamily="34" charset="-122"/>
              </a:rPr>
              <a:t>如果采用</a:t>
            </a:r>
            <a:r>
              <a:rPr lang="en-US" altLang="zh-CN" sz="1400" dirty="0">
                <a:solidFill>
                  <a:schemeClr val="bg1"/>
                </a:solidFill>
                <a:latin typeface="微软雅黑" pitchFamily="34" charset="-122"/>
                <a:ea typeface="微软雅黑" pitchFamily="34" charset="-122"/>
              </a:rPr>
              <a:t>JS</a:t>
            </a:r>
            <a:r>
              <a:rPr lang="zh-CN" altLang="en-US" sz="1400" dirty="0">
                <a:solidFill>
                  <a:schemeClr val="bg1"/>
                </a:solidFill>
                <a:latin typeface="微软雅黑" pitchFamily="34" charset="-122"/>
                <a:ea typeface="微软雅黑" pitchFamily="34" charset="-122"/>
              </a:rPr>
              <a:t>的方式无形中也增加了学习</a:t>
            </a:r>
            <a:r>
              <a:rPr lang="en-US" altLang="zh-CN" sz="1400" dirty="0">
                <a:solidFill>
                  <a:schemeClr val="bg1"/>
                </a:solidFill>
                <a:latin typeface="微软雅黑" pitchFamily="34" charset="-122"/>
                <a:ea typeface="微软雅黑" pitchFamily="34" charset="-122"/>
              </a:rPr>
              <a:t>JS</a:t>
            </a:r>
            <a:r>
              <a:rPr lang="zh-CN" altLang="en-US" sz="1400" dirty="0">
                <a:solidFill>
                  <a:schemeClr val="bg1"/>
                </a:solidFill>
                <a:latin typeface="微软雅黑" pitchFamily="34" charset="-122"/>
                <a:ea typeface="微软雅黑" pitchFamily="34" charset="-122"/>
              </a:rPr>
              <a:t>的成本。</a:t>
            </a:r>
          </a:p>
        </p:txBody>
      </p:sp>
    </p:spTree>
    <p:extLst>
      <p:ext uri="{BB962C8B-B14F-4D97-AF65-F5344CB8AC3E}">
        <p14:creationId xmlns:p14="http://schemas.microsoft.com/office/powerpoint/2010/main" val="478052727"/>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300"/>
                                        <p:tgtEl>
                                          <p:spTgt spid="26"/>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down)">
                                      <p:cBhvr>
                                        <p:cTn id="11" dur="300"/>
                                        <p:tgtEl>
                                          <p:spTgt spid="27"/>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p:tgtEl>
                                          <p:spTgt spid="28"/>
                                        </p:tgtEl>
                                        <p:attrNameLst>
                                          <p:attrName>ppt_x</p:attrName>
                                        </p:attrNameLst>
                                      </p:cBhvr>
                                      <p:tavLst>
                                        <p:tav tm="0">
                                          <p:val>
                                            <p:strVal val="#ppt_x-#ppt_w*1.125000"/>
                                          </p:val>
                                        </p:tav>
                                        <p:tav tm="100000">
                                          <p:val>
                                            <p:strVal val="#ppt_x"/>
                                          </p:val>
                                        </p:tav>
                                      </p:tavLst>
                                    </p:anim>
                                    <p:animEffect transition="in" filter="wipe(right)">
                                      <p:cBhvr>
                                        <p:cTn id="16" dur="500"/>
                                        <p:tgtEl>
                                          <p:spTgt spid="28"/>
                                        </p:tgtEl>
                                      </p:cBhvr>
                                    </p:animEffect>
                                  </p:childTnLst>
                                </p:cTn>
                              </p:par>
                            </p:childTnLst>
                          </p:cTn>
                        </p:par>
                        <p:par>
                          <p:cTn id="17" fill="hold">
                            <p:stCondLst>
                              <p:cond delay="1100"/>
                            </p:stCondLst>
                            <p:childTnLst>
                              <p:par>
                                <p:cTn id="18" presetID="53" presetClass="entr" presetSubtype="16"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500" fill="hold"/>
                                        <p:tgtEl>
                                          <p:spTgt spid="8"/>
                                        </p:tgtEl>
                                        <p:attrNameLst>
                                          <p:attrName>ppt_w</p:attrName>
                                        </p:attrNameLst>
                                      </p:cBhvr>
                                      <p:tavLst>
                                        <p:tav tm="0">
                                          <p:val>
                                            <p:fltVal val="0"/>
                                          </p:val>
                                        </p:tav>
                                        <p:tav tm="100000">
                                          <p:val>
                                            <p:strVal val="#ppt_w"/>
                                          </p:val>
                                        </p:tav>
                                      </p:tavLst>
                                    </p:anim>
                                    <p:anim calcmode="lin" valueType="num">
                                      <p:cBhvr>
                                        <p:cTn id="21" dur="500" fill="hold"/>
                                        <p:tgtEl>
                                          <p:spTgt spid="8"/>
                                        </p:tgtEl>
                                        <p:attrNameLst>
                                          <p:attrName>ppt_h</p:attrName>
                                        </p:attrNameLst>
                                      </p:cBhvr>
                                      <p:tavLst>
                                        <p:tav tm="0">
                                          <p:val>
                                            <p:fltVal val="0"/>
                                          </p:val>
                                        </p:tav>
                                        <p:tav tm="100000">
                                          <p:val>
                                            <p:strVal val="#ppt_h"/>
                                          </p:val>
                                        </p:tav>
                                      </p:tavLst>
                                    </p:anim>
                                    <p:animEffect transition="in" filter="fade">
                                      <p:cBhvr>
                                        <p:cTn id="22" dur="500"/>
                                        <p:tgtEl>
                                          <p:spTgt spid="8"/>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ppt_w</p:attrName>
                                        </p:attrNameLst>
                                      </p:cBhvr>
                                      <p:tavLst>
                                        <p:tav tm="0">
                                          <p:val>
                                            <p:fltVal val="0"/>
                                          </p:val>
                                        </p:tav>
                                        <p:tav tm="100000">
                                          <p:val>
                                            <p:strVal val="#ppt_w"/>
                                          </p:val>
                                        </p:tav>
                                      </p:tavLst>
                                    </p:anim>
                                    <p:anim calcmode="lin" valueType="num">
                                      <p:cBhvr>
                                        <p:cTn id="26" dur="500" fill="hold"/>
                                        <p:tgtEl>
                                          <p:spTgt spid="9"/>
                                        </p:tgtEl>
                                        <p:attrNameLst>
                                          <p:attrName>ppt_h</p:attrName>
                                        </p:attrNameLst>
                                      </p:cBhvr>
                                      <p:tavLst>
                                        <p:tav tm="0">
                                          <p:val>
                                            <p:fltVal val="0"/>
                                          </p:val>
                                        </p:tav>
                                        <p:tav tm="100000">
                                          <p:val>
                                            <p:strVal val="#ppt_h"/>
                                          </p:val>
                                        </p:tav>
                                      </p:tavLst>
                                    </p:anim>
                                    <p:animEffect transition="in" filter="fade">
                                      <p:cBhvr>
                                        <p:cTn id="27" dur="500"/>
                                        <p:tgtEl>
                                          <p:spTgt spid="9"/>
                                        </p:tgtEl>
                                      </p:cBhvr>
                                    </p:animEffect>
                                  </p:childTnLst>
                                </p:cTn>
                              </p:par>
                            </p:childTnLst>
                          </p:cTn>
                        </p:par>
                        <p:par>
                          <p:cTn id="28" fill="hold">
                            <p:stCondLst>
                              <p:cond delay="1600"/>
                            </p:stCondLst>
                            <p:childTnLst>
                              <p:par>
                                <p:cTn id="29" presetID="22" presetClass="entr" presetSubtype="8"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left)">
                                      <p:cBhvr>
                                        <p:cTn id="31" dur="500"/>
                                        <p:tgtEl>
                                          <p:spTgt spid="16"/>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right)">
                                      <p:cBhvr>
                                        <p:cTn id="34" dur="500"/>
                                        <p:tgtEl>
                                          <p:spTgt spid="17"/>
                                        </p:tgtEl>
                                      </p:cBhvr>
                                    </p:animEffect>
                                  </p:childTnLst>
                                </p:cTn>
                              </p:par>
                            </p:childTnLst>
                          </p:cTn>
                        </p:par>
                        <p:par>
                          <p:cTn id="35" fill="hold">
                            <p:stCondLst>
                              <p:cond delay="2100"/>
                            </p:stCondLst>
                            <p:childTnLst>
                              <p:par>
                                <p:cTn id="36" presetID="22" presetClass="entr" presetSubtype="4"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down)">
                                      <p:cBhvr>
                                        <p:cTn id="38" dur="500"/>
                                        <p:tgtEl>
                                          <p:spTgt spid="1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childTnLst>
                          </p:cTn>
                        </p:par>
                        <p:par>
                          <p:cTn id="42" fill="hold">
                            <p:stCondLst>
                              <p:cond delay="2600"/>
                            </p:stCondLst>
                            <p:childTnLst>
                              <p:par>
                                <p:cTn id="43" presetID="16" presetClass="entr" presetSubtype="37"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barn(outVertical)">
                                      <p:cBhvr>
                                        <p:cTn id="45" dur="500"/>
                                        <p:tgtEl>
                                          <p:spTgt spid="15"/>
                                        </p:tgtEl>
                                      </p:cBhvr>
                                    </p:animEffect>
                                  </p:childTnLst>
                                </p:cTn>
                              </p:par>
                              <p:par>
                                <p:cTn id="46" presetID="16" presetClass="entr" presetSubtype="37"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barn(outVertical)">
                                      <p:cBhvr>
                                        <p:cTn id="48" dur="500"/>
                                        <p:tgtEl>
                                          <p:spTgt spid="14"/>
                                        </p:tgtEl>
                                      </p:cBhvr>
                                    </p:animEffect>
                                  </p:childTnLst>
                                </p:cTn>
                              </p:par>
                            </p:childTnLst>
                          </p:cTn>
                        </p:par>
                        <p:par>
                          <p:cTn id="49" fill="hold">
                            <p:stCondLst>
                              <p:cond delay="3100"/>
                            </p:stCondLst>
                            <p:childTnLst>
                              <p:par>
                                <p:cTn id="50" presetID="16" presetClass="entr" presetSubtype="37" fill="hold" grpId="0" nodeType="after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barn(outVertical)">
                                      <p:cBhvr>
                                        <p:cTn id="52" dur="500"/>
                                        <p:tgtEl>
                                          <p:spTgt spid="7"/>
                                        </p:tgtEl>
                                      </p:cBhvr>
                                    </p:animEffect>
                                  </p:childTnLst>
                                </p:cTn>
                              </p:par>
                            </p:childTnLst>
                          </p:cTn>
                        </p:par>
                        <p:par>
                          <p:cTn id="53" fill="hold">
                            <p:stCondLst>
                              <p:cond delay="3600"/>
                            </p:stCondLst>
                            <p:childTnLst>
                              <p:par>
                                <p:cTn id="54" presetID="16" presetClass="entr" presetSubtype="37" fill="hold" grpId="0" nodeType="after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barn(outVertical)">
                                      <p:cBhvr>
                                        <p:cTn id="56" dur="500"/>
                                        <p:tgtEl>
                                          <p:spTgt spid="18"/>
                                        </p:tgtEl>
                                      </p:cBhvr>
                                    </p:animEffect>
                                  </p:childTnLst>
                                </p:cTn>
                              </p:par>
                              <p:par>
                                <p:cTn id="57" presetID="16" presetClass="entr" presetSubtype="37"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barn(outVertical)">
                                      <p:cBhvr>
                                        <p:cTn id="5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7" grpId="0" animBg="1"/>
      <p:bldP spid="8" grpId="0" animBg="1"/>
      <p:bldP spid="9"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a:off x="324628" y="435931"/>
            <a:ext cx="8113486" cy="0"/>
          </a:xfrm>
          <a:prstGeom prst="line">
            <a:avLst/>
          </a:prstGeom>
          <a:ln w="1270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612055" y="96233"/>
            <a:ext cx="274777" cy="274777"/>
          </a:xfrm>
          <a:prstGeom prst="ellipse">
            <a:avLst/>
          </a:prstGeom>
          <a:solidFill>
            <a:srgbClr val="F5F5F5"/>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solidFill>
                <a:schemeClr val="bg1"/>
              </a:solidFill>
            </a:endParaRPr>
          </a:p>
        </p:txBody>
      </p:sp>
      <p:sp>
        <p:nvSpPr>
          <p:cNvPr id="28" name="TextBox 27"/>
          <p:cNvSpPr txBox="1"/>
          <p:nvPr/>
        </p:nvSpPr>
        <p:spPr>
          <a:xfrm>
            <a:off x="1024844" y="51016"/>
            <a:ext cx="2813587" cy="400108"/>
          </a:xfrm>
          <a:prstGeom prst="rect">
            <a:avLst/>
          </a:prstGeom>
          <a:noFill/>
        </p:spPr>
        <p:txBody>
          <a:bodyPr wrap="none" lIns="91438" tIns="45719" rIns="91438" bIns="45719" rtlCol="0">
            <a:spAutoFit/>
          </a:bodyPr>
          <a:lstStyle/>
          <a:p>
            <a:r>
              <a:rPr lang="en-US" altLang="zh-CN" sz="2000" dirty="0" smtClean="0">
                <a:solidFill>
                  <a:schemeClr val="bg1"/>
                </a:solidFill>
                <a:latin typeface="方正兰亭细黑_GBK" pitchFamily="2" charset="-122"/>
                <a:ea typeface="方正兰亭细黑_GBK" pitchFamily="2" charset="-122"/>
              </a:rPr>
              <a:t>4.1.3</a:t>
            </a:r>
            <a:r>
              <a:rPr lang="zh-CN" altLang="en-US" sz="2000" dirty="0" smtClean="0">
                <a:solidFill>
                  <a:schemeClr val="bg1"/>
                </a:solidFill>
                <a:latin typeface="方正兰亭细黑_GBK" pitchFamily="2" charset="-122"/>
                <a:ea typeface="方正兰亭细黑_GBK" pitchFamily="2" charset="-122"/>
              </a:rPr>
              <a:t> </a:t>
            </a:r>
            <a:r>
              <a:rPr lang="zh-CN" altLang="en-US" sz="2000" dirty="0">
                <a:solidFill>
                  <a:schemeClr val="bg1"/>
                </a:solidFill>
                <a:latin typeface="方正兰亭细黑_GBK" pitchFamily="2" charset="-122"/>
                <a:ea typeface="方正兰亭细黑_GBK" pitchFamily="2" charset="-122"/>
              </a:rPr>
              <a:t>页面实现方式不同</a:t>
            </a:r>
          </a:p>
        </p:txBody>
      </p:sp>
      <p:sp>
        <p:nvSpPr>
          <p:cNvPr id="53" name="TextBox 41"/>
          <p:cNvSpPr txBox="1"/>
          <p:nvPr/>
        </p:nvSpPr>
        <p:spPr>
          <a:xfrm>
            <a:off x="5435988" y="500853"/>
            <a:ext cx="2236510" cy="400110"/>
          </a:xfrm>
          <a:prstGeom prst="rect">
            <a:avLst/>
          </a:prstGeom>
          <a:noFill/>
        </p:spPr>
        <p:txBody>
          <a:bodyPr wrap="none" rtlCol="0">
            <a:spAutoFit/>
          </a:bodyPr>
          <a:lstStyle/>
          <a:p>
            <a:r>
              <a:rPr lang="zh-CN" altLang="en-US" sz="2000" dirty="0" smtClean="0">
                <a:solidFill>
                  <a:schemeClr val="bg1"/>
                </a:solidFill>
                <a:latin typeface="微软雅黑" pitchFamily="34" charset="-122"/>
                <a:ea typeface="微软雅黑" pitchFamily="34" charset="-122"/>
              </a:rPr>
              <a:t>页面实现方式多样</a:t>
            </a:r>
            <a:endParaRPr lang="zh-CN" altLang="en-US" sz="2000" dirty="0">
              <a:solidFill>
                <a:schemeClr val="bg1"/>
              </a:solidFill>
              <a:latin typeface="微软雅黑" pitchFamily="34" charset="-122"/>
              <a:ea typeface="微软雅黑" pitchFamily="34" charset="-122"/>
            </a:endParaRPr>
          </a:p>
        </p:txBody>
      </p:sp>
      <p:grpSp>
        <p:nvGrpSpPr>
          <p:cNvPr id="60" name="组合 48"/>
          <p:cNvGrpSpPr/>
          <p:nvPr/>
        </p:nvGrpSpPr>
        <p:grpSpPr>
          <a:xfrm>
            <a:off x="1894218" y="1763313"/>
            <a:ext cx="976857" cy="976857"/>
            <a:chOff x="304800" y="673100"/>
            <a:chExt cx="4000500" cy="4000500"/>
          </a:xfrm>
          <a:effectLst>
            <a:outerShdw blurRad="444500" dist="254000" dir="8100000" algn="tr" rotWithShape="0">
              <a:prstClr val="black">
                <a:alpha val="50000"/>
              </a:prstClr>
            </a:outerShdw>
          </a:effectLst>
        </p:grpSpPr>
        <p:sp>
          <p:nvSpPr>
            <p:cNvPr id="61" name="同心圆 6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sp>
          <p:nvSpPr>
            <p:cNvPr id="62" name="椭圆 6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latin typeface="微软雅黑" pitchFamily="34" charset="-122"/>
                <a:ea typeface="微软雅黑" pitchFamily="34" charset="-122"/>
              </a:endParaRPr>
            </a:p>
          </p:txBody>
        </p:sp>
      </p:grpSp>
      <p:sp>
        <p:nvSpPr>
          <p:cNvPr id="63" name="椭圆 62"/>
          <p:cNvSpPr/>
          <p:nvPr/>
        </p:nvSpPr>
        <p:spPr>
          <a:xfrm>
            <a:off x="1044025" y="3075606"/>
            <a:ext cx="727041" cy="727041"/>
          </a:xfrm>
          <a:prstGeom prst="ellipse">
            <a:avLst/>
          </a:prstGeom>
          <a:solidFill>
            <a:srgbClr val="0070C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sp>
        <p:nvSpPr>
          <p:cNvPr id="64" name="椭圆 63"/>
          <p:cNvSpPr/>
          <p:nvPr/>
        </p:nvSpPr>
        <p:spPr>
          <a:xfrm>
            <a:off x="3320951" y="2722507"/>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grpSp>
        <p:nvGrpSpPr>
          <p:cNvPr id="65" name="组合 53"/>
          <p:cNvGrpSpPr/>
          <p:nvPr/>
        </p:nvGrpSpPr>
        <p:grpSpPr>
          <a:xfrm>
            <a:off x="3845002" y="2067757"/>
            <a:ext cx="623903" cy="623903"/>
            <a:chOff x="304800" y="673100"/>
            <a:chExt cx="4000500" cy="4000500"/>
          </a:xfrm>
          <a:effectLst>
            <a:outerShdw blurRad="317500" dist="190500" dir="8100000" algn="tr" rotWithShape="0">
              <a:prstClr val="black">
                <a:alpha val="50000"/>
              </a:prstClr>
            </a:outerShdw>
          </a:effectLst>
        </p:grpSpPr>
        <p:sp>
          <p:nvSpPr>
            <p:cNvPr id="66" name="同心圆 6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sp>
          <p:nvSpPr>
            <p:cNvPr id="67" name="椭圆 6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grpSp>
      <p:grpSp>
        <p:nvGrpSpPr>
          <p:cNvPr id="68" name="组合 56"/>
          <p:cNvGrpSpPr/>
          <p:nvPr/>
        </p:nvGrpSpPr>
        <p:grpSpPr>
          <a:xfrm>
            <a:off x="1168194" y="3900956"/>
            <a:ext cx="219777" cy="219777"/>
            <a:chOff x="304800" y="673100"/>
            <a:chExt cx="4000500" cy="4000500"/>
          </a:xfrm>
          <a:effectLst>
            <a:outerShdw blurRad="381000" dist="152400" dir="8100000" algn="tr" rotWithShape="0">
              <a:prstClr val="black">
                <a:alpha val="70000"/>
              </a:prstClr>
            </a:outerShdw>
          </a:effectLst>
        </p:grpSpPr>
        <p:sp>
          <p:nvSpPr>
            <p:cNvPr id="69" name="同心圆 6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sp>
          <p:nvSpPr>
            <p:cNvPr id="70" name="椭圆 6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grpSp>
      <p:grpSp>
        <p:nvGrpSpPr>
          <p:cNvPr id="71" name="组合 59"/>
          <p:cNvGrpSpPr/>
          <p:nvPr/>
        </p:nvGrpSpPr>
        <p:grpSpPr>
          <a:xfrm>
            <a:off x="892843" y="2324598"/>
            <a:ext cx="287919" cy="287919"/>
            <a:chOff x="304800" y="673100"/>
            <a:chExt cx="4000500" cy="4000500"/>
          </a:xfrm>
          <a:effectLst>
            <a:outerShdw blurRad="381000" dist="152400" dir="8100000" algn="tr" rotWithShape="0">
              <a:prstClr val="black">
                <a:alpha val="70000"/>
              </a:prstClr>
            </a:outerShdw>
          </a:effectLst>
        </p:grpSpPr>
        <p:sp>
          <p:nvSpPr>
            <p:cNvPr id="72" name="同心圆 7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sp>
          <p:nvSpPr>
            <p:cNvPr id="73" name="椭圆 72"/>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grpSp>
      <p:sp>
        <p:nvSpPr>
          <p:cNvPr id="74" name="椭圆 73"/>
          <p:cNvSpPr/>
          <p:nvPr/>
        </p:nvSpPr>
        <p:spPr>
          <a:xfrm>
            <a:off x="3254136" y="1323498"/>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sp>
        <p:nvSpPr>
          <p:cNvPr id="75" name="椭圆 74"/>
          <p:cNvSpPr/>
          <p:nvPr/>
        </p:nvSpPr>
        <p:spPr>
          <a:xfrm>
            <a:off x="3980470" y="3926083"/>
            <a:ext cx="137389" cy="137389"/>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grpSp>
        <p:nvGrpSpPr>
          <p:cNvPr id="76" name="组合 64"/>
          <p:cNvGrpSpPr/>
          <p:nvPr/>
        </p:nvGrpSpPr>
        <p:grpSpPr>
          <a:xfrm>
            <a:off x="2753278" y="3113966"/>
            <a:ext cx="638246" cy="638246"/>
            <a:chOff x="304800" y="673100"/>
            <a:chExt cx="4000500" cy="4000500"/>
          </a:xfrm>
          <a:effectLst>
            <a:outerShdw blurRad="317500" dist="190500" dir="8100000" algn="tr" rotWithShape="0">
              <a:prstClr val="black">
                <a:alpha val="50000"/>
              </a:prstClr>
            </a:outerShdw>
          </a:effectLst>
        </p:grpSpPr>
        <p:sp>
          <p:nvSpPr>
            <p:cNvPr id="77" name="同心圆 7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sp>
          <p:nvSpPr>
            <p:cNvPr id="78" name="椭圆 7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grpSp>
      <p:sp>
        <p:nvSpPr>
          <p:cNvPr id="79" name="椭圆 78"/>
          <p:cNvSpPr/>
          <p:nvPr/>
        </p:nvSpPr>
        <p:spPr>
          <a:xfrm>
            <a:off x="1975001" y="1048721"/>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80" name="椭圆 79"/>
          <p:cNvSpPr/>
          <p:nvPr/>
        </p:nvSpPr>
        <p:spPr>
          <a:xfrm>
            <a:off x="2684583" y="2911585"/>
            <a:ext cx="137389" cy="137389"/>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sp>
        <p:nvSpPr>
          <p:cNvPr id="81" name="TextBox 69"/>
          <p:cNvSpPr txBox="1"/>
          <p:nvPr/>
        </p:nvSpPr>
        <p:spPr>
          <a:xfrm>
            <a:off x="4842277" y="900963"/>
            <a:ext cx="3456384" cy="3970318"/>
          </a:xfrm>
          <a:prstGeom prst="rect">
            <a:avLst/>
          </a:prstGeom>
          <a:noFill/>
        </p:spPr>
        <p:txBody>
          <a:bodyPr wrap="square" rtlCol="0">
            <a:spAutoFit/>
          </a:bodyPr>
          <a:lstStyle/>
          <a:p>
            <a:r>
              <a:rPr kumimoji="1" lang="zh-CN" altLang="en-US" dirty="0" smtClean="0">
                <a:solidFill>
                  <a:schemeClr val="bg1"/>
                </a:solidFill>
              </a:rPr>
              <a:t>    页面</a:t>
            </a:r>
            <a:r>
              <a:rPr kumimoji="1" lang="zh-CN" altLang="en-US" dirty="0">
                <a:solidFill>
                  <a:schemeClr val="bg1"/>
                </a:solidFill>
              </a:rPr>
              <a:t>的实现方式多种多样，包括纯静态页面，动态渲染页面等等，其形式和实现方式多种多样。给爬虫的可配置化代来了很大的挑战</a:t>
            </a:r>
            <a:r>
              <a:rPr kumimoji="1" lang="zh-CN" altLang="en-US" dirty="0" smtClean="0">
                <a:solidFill>
                  <a:schemeClr val="bg1"/>
                </a:solidFill>
              </a:rPr>
              <a:t>。</a:t>
            </a:r>
            <a:endParaRPr kumimoji="1" lang="en-US" altLang="zh-CN" dirty="0" smtClean="0">
              <a:solidFill>
                <a:schemeClr val="bg1"/>
              </a:solidFill>
            </a:endParaRPr>
          </a:p>
          <a:p>
            <a:r>
              <a:rPr kumimoji="1" lang="zh-CN" altLang="en-US" dirty="0">
                <a:solidFill>
                  <a:schemeClr val="bg1"/>
                </a:solidFill>
              </a:rPr>
              <a:t> </a:t>
            </a:r>
            <a:r>
              <a:rPr kumimoji="1" lang="zh-CN" altLang="en-US" dirty="0" smtClean="0">
                <a:solidFill>
                  <a:schemeClr val="bg1"/>
                </a:solidFill>
              </a:rPr>
              <a:t>   尤其</a:t>
            </a:r>
            <a:r>
              <a:rPr lang="zh-CN" altLang="en-US" dirty="0" smtClean="0">
                <a:solidFill>
                  <a:schemeClr val="bg1"/>
                </a:solidFill>
              </a:rPr>
              <a:t>随着</a:t>
            </a:r>
            <a:r>
              <a:rPr lang="en-US" altLang="zh-CN" dirty="0">
                <a:solidFill>
                  <a:schemeClr val="bg1"/>
                </a:solidFill>
              </a:rPr>
              <a:t>AJAX</a:t>
            </a:r>
            <a:r>
              <a:rPr lang="zh-CN" altLang="en-US" dirty="0">
                <a:solidFill>
                  <a:schemeClr val="bg1"/>
                </a:solidFill>
              </a:rPr>
              <a:t>技术不断的普及，以及现在</a:t>
            </a:r>
            <a:r>
              <a:rPr lang="en-US" altLang="zh-CN" dirty="0">
                <a:solidFill>
                  <a:schemeClr val="bg1"/>
                </a:solidFill>
              </a:rPr>
              <a:t>AngularJS</a:t>
            </a:r>
            <a:r>
              <a:rPr lang="zh-CN" altLang="en-US" dirty="0">
                <a:solidFill>
                  <a:schemeClr val="bg1"/>
                </a:solidFill>
              </a:rPr>
              <a:t>这种</a:t>
            </a:r>
            <a:r>
              <a:rPr lang="en-US" altLang="zh-CN" dirty="0">
                <a:solidFill>
                  <a:schemeClr val="bg1"/>
                </a:solidFill>
              </a:rPr>
              <a:t>Single-page application</a:t>
            </a:r>
            <a:r>
              <a:rPr lang="zh-CN" altLang="en-US" dirty="0">
                <a:solidFill>
                  <a:schemeClr val="bg1"/>
                </a:solidFill>
              </a:rPr>
              <a:t>框架的出现，现在</a:t>
            </a:r>
            <a:r>
              <a:rPr lang="en-US" altLang="zh-CN" dirty="0" err="1">
                <a:solidFill>
                  <a:schemeClr val="bg1"/>
                </a:solidFill>
              </a:rPr>
              <a:t>js</a:t>
            </a:r>
            <a:r>
              <a:rPr lang="zh-CN" altLang="en-US" dirty="0">
                <a:solidFill>
                  <a:schemeClr val="bg1"/>
                </a:solidFill>
              </a:rPr>
              <a:t>渲染出的页面越来越多。对于爬虫来说，这种页面是比较讨厌的：仅仅提取</a:t>
            </a:r>
            <a:r>
              <a:rPr lang="en-US" altLang="zh-CN" dirty="0">
                <a:solidFill>
                  <a:schemeClr val="bg1"/>
                </a:solidFill>
              </a:rPr>
              <a:t>HTML</a:t>
            </a:r>
            <a:r>
              <a:rPr lang="zh-CN" altLang="en-US" dirty="0">
                <a:solidFill>
                  <a:schemeClr val="bg1"/>
                </a:solidFill>
              </a:rPr>
              <a:t>内容，往往无法拿到有效的</a:t>
            </a:r>
            <a:r>
              <a:rPr lang="zh-CN" altLang="en-US" dirty="0" smtClean="0">
                <a:solidFill>
                  <a:schemeClr val="bg1"/>
                </a:solidFill>
              </a:rPr>
              <a:t>信息</a:t>
            </a:r>
            <a:endParaRPr lang="en-US" altLang="zh-CN" dirty="0" smtClean="0">
              <a:solidFill>
                <a:schemeClr val="bg1"/>
              </a:solidFill>
            </a:endParaRPr>
          </a:p>
          <a:p>
            <a:r>
              <a:rPr lang="en-US" altLang="zh-CN" dirty="0" smtClean="0">
                <a:solidFill>
                  <a:schemeClr val="bg1"/>
                </a:solidFill>
              </a:rPr>
              <a:t>  </a:t>
            </a:r>
            <a:r>
              <a:rPr lang="zh-CN" altLang="en-US" dirty="0" smtClean="0">
                <a:solidFill>
                  <a:schemeClr val="bg1"/>
                </a:solidFill>
              </a:rPr>
              <a:t>  动态页面</a:t>
            </a:r>
            <a:r>
              <a:rPr lang="zh-CN" altLang="en-US" dirty="0">
                <a:solidFill>
                  <a:schemeClr val="bg1"/>
                </a:solidFill>
              </a:rPr>
              <a:t>抓取，最大的区别在于：它提高了链接发现的难度</a:t>
            </a:r>
            <a:r>
              <a:rPr lang="zh-CN" altLang="en-US" dirty="0" smtClean="0">
                <a:solidFill>
                  <a:schemeClr val="bg1"/>
                </a:solidFill>
              </a:rPr>
              <a:t>。</a:t>
            </a:r>
            <a:endParaRPr kumimoji="1" lang="zh-CN" altLang="en-US" dirty="0">
              <a:solidFill>
                <a:schemeClr val="bg1"/>
              </a:solidFill>
            </a:endParaRPr>
          </a:p>
        </p:txBody>
      </p:sp>
      <p:grpSp>
        <p:nvGrpSpPr>
          <p:cNvPr id="82" name="组合 59"/>
          <p:cNvGrpSpPr/>
          <p:nvPr/>
        </p:nvGrpSpPr>
        <p:grpSpPr>
          <a:xfrm>
            <a:off x="2051914" y="3289129"/>
            <a:ext cx="287919" cy="287919"/>
            <a:chOff x="304800" y="673100"/>
            <a:chExt cx="4000500" cy="4000500"/>
          </a:xfrm>
          <a:effectLst>
            <a:outerShdw blurRad="381000" dist="152400" dir="8100000" algn="tr" rotWithShape="0">
              <a:prstClr val="black">
                <a:alpha val="70000"/>
              </a:prstClr>
            </a:outerShdw>
          </a:effectLst>
        </p:grpSpPr>
        <p:sp>
          <p:nvSpPr>
            <p:cNvPr id="83" name="同心圆 8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sp>
          <p:nvSpPr>
            <p:cNvPr id="84" name="椭圆 8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grpSp>
      <p:sp>
        <p:nvSpPr>
          <p:cNvPr id="85" name="椭圆 84"/>
          <p:cNvSpPr/>
          <p:nvPr/>
        </p:nvSpPr>
        <p:spPr>
          <a:xfrm>
            <a:off x="2473392" y="3930645"/>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grpSp>
        <p:nvGrpSpPr>
          <p:cNvPr id="86" name="组合 56"/>
          <p:cNvGrpSpPr/>
          <p:nvPr/>
        </p:nvGrpSpPr>
        <p:grpSpPr>
          <a:xfrm>
            <a:off x="3138261" y="2012134"/>
            <a:ext cx="219777" cy="219777"/>
            <a:chOff x="304800" y="673100"/>
            <a:chExt cx="4000500" cy="4000500"/>
          </a:xfrm>
          <a:effectLst>
            <a:outerShdw blurRad="381000" dist="152400" dir="8100000" algn="tr" rotWithShape="0">
              <a:prstClr val="black">
                <a:alpha val="70000"/>
              </a:prstClr>
            </a:outerShdw>
          </a:effectLst>
        </p:grpSpPr>
        <p:sp>
          <p:nvSpPr>
            <p:cNvPr id="87" name="同心圆 8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sp>
          <p:nvSpPr>
            <p:cNvPr id="88" name="椭圆 87"/>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grpSp>
      <p:grpSp>
        <p:nvGrpSpPr>
          <p:cNvPr id="89" name="组合 56"/>
          <p:cNvGrpSpPr/>
          <p:nvPr/>
        </p:nvGrpSpPr>
        <p:grpSpPr>
          <a:xfrm>
            <a:off x="1413672" y="1665060"/>
            <a:ext cx="219777" cy="219777"/>
            <a:chOff x="304800" y="673100"/>
            <a:chExt cx="4000500" cy="4000500"/>
          </a:xfrm>
          <a:effectLst>
            <a:outerShdw blurRad="381000" dist="152400" dir="8100000" algn="tr" rotWithShape="0">
              <a:prstClr val="black">
                <a:alpha val="70000"/>
              </a:prstClr>
            </a:outerShdw>
          </a:effectLst>
        </p:grpSpPr>
        <p:sp>
          <p:nvSpPr>
            <p:cNvPr id="90" name="同心圆 8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sp>
          <p:nvSpPr>
            <p:cNvPr id="91" name="椭圆 9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grpSp>
      <p:grpSp>
        <p:nvGrpSpPr>
          <p:cNvPr id="92" name="组合 56"/>
          <p:cNvGrpSpPr/>
          <p:nvPr/>
        </p:nvGrpSpPr>
        <p:grpSpPr>
          <a:xfrm>
            <a:off x="3946060" y="3191808"/>
            <a:ext cx="219777" cy="219777"/>
            <a:chOff x="304800" y="673100"/>
            <a:chExt cx="4000500" cy="4000500"/>
          </a:xfrm>
          <a:effectLst>
            <a:outerShdw blurRad="381000" dist="152400" dir="8100000" algn="tr" rotWithShape="0">
              <a:prstClr val="black">
                <a:alpha val="70000"/>
              </a:prstClr>
            </a:outerShdw>
          </a:effectLst>
        </p:grpSpPr>
        <p:sp>
          <p:nvSpPr>
            <p:cNvPr id="93" name="同心圆 9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sp>
          <p:nvSpPr>
            <p:cNvPr id="94" name="椭圆 9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grpSp>
      <p:sp>
        <p:nvSpPr>
          <p:cNvPr id="95" name="椭圆 94"/>
          <p:cNvSpPr/>
          <p:nvPr/>
        </p:nvSpPr>
        <p:spPr>
          <a:xfrm>
            <a:off x="3375074" y="3930645"/>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grpSp>
        <p:nvGrpSpPr>
          <p:cNvPr id="96" name="组合 53"/>
          <p:cNvGrpSpPr/>
          <p:nvPr/>
        </p:nvGrpSpPr>
        <p:grpSpPr>
          <a:xfrm>
            <a:off x="387205" y="1183503"/>
            <a:ext cx="623903" cy="623903"/>
            <a:chOff x="304800" y="673100"/>
            <a:chExt cx="4000500" cy="4000500"/>
          </a:xfrm>
          <a:effectLst>
            <a:outerShdw blurRad="317500" dist="190500" dir="8100000" algn="tr" rotWithShape="0">
              <a:prstClr val="black">
                <a:alpha val="50000"/>
              </a:prstClr>
            </a:outerShdw>
          </a:effectLst>
        </p:grpSpPr>
        <p:sp>
          <p:nvSpPr>
            <p:cNvPr id="97" name="同心圆 9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sp>
          <p:nvSpPr>
            <p:cNvPr id="98" name="椭圆 9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grpSp>
      <p:sp>
        <p:nvSpPr>
          <p:cNvPr id="99" name="椭圆 98"/>
          <p:cNvSpPr/>
          <p:nvPr/>
        </p:nvSpPr>
        <p:spPr>
          <a:xfrm>
            <a:off x="285175" y="2540654"/>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698767317"/>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300"/>
                                        <p:tgtEl>
                                          <p:spTgt spid="26"/>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down)">
                                      <p:cBhvr>
                                        <p:cTn id="11" dur="300"/>
                                        <p:tgtEl>
                                          <p:spTgt spid="27"/>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p:tgtEl>
                                          <p:spTgt spid="28"/>
                                        </p:tgtEl>
                                        <p:attrNameLst>
                                          <p:attrName>ppt_x</p:attrName>
                                        </p:attrNameLst>
                                      </p:cBhvr>
                                      <p:tavLst>
                                        <p:tav tm="0">
                                          <p:val>
                                            <p:strVal val="#ppt_x-#ppt_w*1.125000"/>
                                          </p:val>
                                        </p:tav>
                                        <p:tav tm="100000">
                                          <p:val>
                                            <p:strVal val="#ppt_x"/>
                                          </p:val>
                                        </p:tav>
                                      </p:tavLst>
                                    </p:anim>
                                    <p:animEffect transition="in" filter="wipe(right)">
                                      <p:cBhvr>
                                        <p:cTn id="16" dur="500"/>
                                        <p:tgtEl>
                                          <p:spTgt spid="28"/>
                                        </p:tgtEl>
                                      </p:cBhvr>
                                    </p:animEffect>
                                  </p:childTnLst>
                                </p:cTn>
                              </p:par>
                              <p:par>
                                <p:cTn id="17" presetID="53" presetClass="entr" presetSubtype="16" fill="hold" nodeType="withEffect">
                                  <p:stCondLst>
                                    <p:cond delay="400"/>
                                  </p:stCondLst>
                                  <p:childTnLst>
                                    <p:set>
                                      <p:cBhvr>
                                        <p:cTn id="18" dur="1" fill="hold">
                                          <p:stCondLst>
                                            <p:cond delay="0"/>
                                          </p:stCondLst>
                                        </p:cTn>
                                        <p:tgtEl>
                                          <p:spTgt spid="60"/>
                                        </p:tgtEl>
                                        <p:attrNameLst>
                                          <p:attrName>style.visibility</p:attrName>
                                        </p:attrNameLst>
                                      </p:cBhvr>
                                      <p:to>
                                        <p:strVal val="visible"/>
                                      </p:to>
                                    </p:set>
                                    <p:anim calcmode="lin" valueType="num">
                                      <p:cBhvr>
                                        <p:cTn id="19" dur="500" fill="hold"/>
                                        <p:tgtEl>
                                          <p:spTgt spid="60"/>
                                        </p:tgtEl>
                                        <p:attrNameLst>
                                          <p:attrName>ppt_w</p:attrName>
                                        </p:attrNameLst>
                                      </p:cBhvr>
                                      <p:tavLst>
                                        <p:tav tm="0">
                                          <p:val>
                                            <p:fltVal val="0"/>
                                          </p:val>
                                        </p:tav>
                                        <p:tav tm="100000">
                                          <p:val>
                                            <p:strVal val="#ppt_w"/>
                                          </p:val>
                                        </p:tav>
                                      </p:tavLst>
                                    </p:anim>
                                    <p:anim calcmode="lin" valueType="num">
                                      <p:cBhvr>
                                        <p:cTn id="20" dur="500" fill="hold"/>
                                        <p:tgtEl>
                                          <p:spTgt spid="60"/>
                                        </p:tgtEl>
                                        <p:attrNameLst>
                                          <p:attrName>ppt_h</p:attrName>
                                        </p:attrNameLst>
                                      </p:cBhvr>
                                      <p:tavLst>
                                        <p:tav tm="0">
                                          <p:val>
                                            <p:fltVal val="0"/>
                                          </p:val>
                                        </p:tav>
                                        <p:tav tm="100000">
                                          <p:val>
                                            <p:strVal val="#ppt_h"/>
                                          </p:val>
                                        </p:tav>
                                      </p:tavLst>
                                    </p:anim>
                                    <p:animEffect transition="in" filter="fade">
                                      <p:cBhvr>
                                        <p:cTn id="21" dur="500"/>
                                        <p:tgtEl>
                                          <p:spTgt spid="60"/>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63"/>
                                        </p:tgtEl>
                                        <p:attrNameLst>
                                          <p:attrName>style.visibility</p:attrName>
                                        </p:attrNameLst>
                                      </p:cBhvr>
                                      <p:to>
                                        <p:strVal val="visible"/>
                                      </p:to>
                                    </p:set>
                                    <p:anim calcmode="lin" valueType="num">
                                      <p:cBhvr>
                                        <p:cTn id="24" dur="500" fill="hold"/>
                                        <p:tgtEl>
                                          <p:spTgt spid="63"/>
                                        </p:tgtEl>
                                        <p:attrNameLst>
                                          <p:attrName>ppt_w</p:attrName>
                                        </p:attrNameLst>
                                      </p:cBhvr>
                                      <p:tavLst>
                                        <p:tav tm="0">
                                          <p:val>
                                            <p:fltVal val="0"/>
                                          </p:val>
                                        </p:tav>
                                        <p:tav tm="100000">
                                          <p:val>
                                            <p:strVal val="#ppt_w"/>
                                          </p:val>
                                        </p:tav>
                                      </p:tavLst>
                                    </p:anim>
                                    <p:anim calcmode="lin" valueType="num">
                                      <p:cBhvr>
                                        <p:cTn id="25" dur="500" fill="hold"/>
                                        <p:tgtEl>
                                          <p:spTgt spid="63"/>
                                        </p:tgtEl>
                                        <p:attrNameLst>
                                          <p:attrName>ppt_h</p:attrName>
                                        </p:attrNameLst>
                                      </p:cBhvr>
                                      <p:tavLst>
                                        <p:tav tm="0">
                                          <p:val>
                                            <p:fltVal val="0"/>
                                          </p:val>
                                        </p:tav>
                                        <p:tav tm="100000">
                                          <p:val>
                                            <p:strVal val="#ppt_h"/>
                                          </p:val>
                                        </p:tav>
                                      </p:tavLst>
                                    </p:anim>
                                    <p:animEffect transition="in" filter="fade">
                                      <p:cBhvr>
                                        <p:cTn id="26" dur="500"/>
                                        <p:tgtEl>
                                          <p:spTgt spid="63"/>
                                        </p:tgtEl>
                                      </p:cBhvr>
                                    </p:animEffect>
                                  </p:childTnLst>
                                </p:cTn>
                              </p:par>
                              <p:par>
                                <p:cTn id="27" presetID="53" presetClass="entr" presetSubtype="16" fill="hold" grpId="0" nodeType="withEffect">
                                  <p:stCondLst>
                                    <p:cond delay="400"/>
                                  </p:stCondLst>
                                  <p:childTnLst>
                                    <p:set>
                                      <p:cBhvr>
                                        <p:cTn id="28" dur="1" fill="hold">
                                          <p:stCondLst>
                                            <p:cond delay="0"/>
                                          </p:stCondLst>
                                        </p:cTn>
                                        <p:tgtEl>
                                          <p:spTgt spid="64"/>
                                        </p:tgtEl>
                                        <p:attrNameLst>
                                          <p:attrName>style.visibility</p:attrName>
                                        </p:attrNameLst>
                                      </p:cBhvr>
                                      <p:to>
                                        <p:strVal val="visible"/>
                                      </p:to>
                                    </p:set>
                                    <p:anim calcmode="lin" valueType="num">
                                      <p:cBhvr>
                                        <p:cTn id="29" dur="500" fill="hold"/>
                                        <p:tgtEl>
                                          <p:spTgt spid="64"/>
                                        </p:tgtEl>
                                        <p:attrNameLst>
                                          <p:attrName>ppt_w</p:attrName>
                                        </p:attrNameLst>
                                      </p:cBhvr>
                                      <p:tavLst>
                                        <p:tav tm="0">
                                          <p:val>
                                            <p:fltVal val="0"/>
                                          </p:val>
                                        </p:tav>
                                        <p:tav tm="100000">
                                          <p:val>
                                            <p:strVal val="#ppt_w"/>
                                          </p:val>
                                        </p:tav>
                                      </p:tavLst>
                                    </p:anim>
                                    <p:anim calcmode="lin" valueType="num">
                                      <p:cBhvr>
                                        <p:cTn id="30" dur="500" fill="hold"/>
                                        <p:tgtEl>
                                          <p:spTgt spid="64"/>
                                        </p:tgtEl>
                                        <p:attrNameLst>
                                          <p:attrName>ppt_h</p:attrName>
                                        </p:attrNameLst>
                                      </p:cBhvr>
                                      <p:tavLst>
                                        <p:tav tm="0">
                                          <p:val>
                                            <p:fltVal val="0"/>
                                          </p:val>
                                        </p:tav>
                                        <p:tav tm="100000">
                                          <p:val>
                                            <p:strVal val="#ppt_h"/>
                                          </p:val>
                                        </p:tav>
                                      </p:tavLst>
                                    </p:anim>
                                    <p:animEffect transition="in" filter="fade">
                                      <p:cBhvr>
                                        <p:cTn id="31" dur="500"/>
                                        <p:tgtEl>
                                          <p:spTgt spid="64"/>
                                        </p:tgtEl>
                                      </p:cBhvr>
                                    </p:animEffect>
                                  </p:childTnLst>
                                </p:cTn>
                              </p:par>
                              <p:par>
                                <p:cTn id="32" presetID="53" presetClass="entr" presetSubtype="16" fill="hold" nodeType="withEffect">
                                  <p:stCondLst>
                                    <p:cond delay="0"/>
                                  </p:stCondLst>
                                  <p:childTnLst>
                                    <p:set>
                                      <p:cBhvr>
                                        <p:cTn id="33" dur="1" fill="hold">
                                          <p:stCondLst>
                                            <p:cond delay="0"/>
                                          </p:stCondLst>
                                        </p:cTn>
                                        <p:tgtEl>
                                          <p:spTgt spid="65"/>
                                        </p:tgtEl>
                                        <p:attrNameLst>
                                          <p:attrName>style.visibility</p:attrName>
                                        </p:attrNameLst>
                                      </p:cBhvr>
                                      <p:to>
                                        <p:strVal val="visible"/>
                                      </p:to>
                                    </p:set>
                                    <p:anim calcmode="lin" valueType="num">
                                      <p:cBhvr>
                                        <p:cTn id="34" dur="500" fill="hold"/>
                                        <p:tgtEl>
                                          <p:spTgt spid="65"/>
                                        </p:tgtEl>
                                        <p:attrNameLst>
                                          <p:attrName>ppt_w</p:attrName>
                                        </p:attrNameLst>
                                      </p:cBhvr>
                                      <p:tavLst>
                                        <p:tav tm="0">
                                          <p:val>
                                            <p:fltVal val="0"/>
                                          </p:val>
                                        </p:tav>
                                        <p:tav tm="100000">
                                          <p:val>
                                            <p:strVal val="#ppt_w"/>
                                          </p:val>
                                        </p:tav>
                                      </p:tavLst>
                                    </p:anim>
                                    <p:anim calcmode="lin" valueType="num">
                                      <p:cBhvr>
                                        <p:cTn id="35" dur="500" fill="hold"/>
                                        <p:tgtEl>
                                          <p:spTgt spid="65"/>
                                        </p:tgtEl>
                                        <p:attrNameLst>
                                          <p:attrName>ppt_h</p:attrName>
                                        </p:attrNameLst>
                                      </p:cBhvr>
                                      <p:tavLst>
                                        <p:tav tm="0">
                                          <p:val>
                                            <p:fltVal val="0"/>
                                          </p:val>
                                        </p:tav>
                                        <p:tav tm="100000">
                                          <p:val>
                                            <p:strVal val="#ppt_h"/>
                                          </p:val>
                                        </p:tav>
                                      </p:tavLst>
                                    </p:anim>
                                    <p:animEffect transition="in" filter="fade">
                                      <p:cBhvr>
                                        <p:cTn id="36" dur="500"/>
                                        <p:tgtEl>
                                          <p:spTgt spid="65"/>
                                        </p:tgtEl>
                                      </p:cBhvr>
                                    </p:animEffect>
                                  </p:childTnLst>
                                </p:cTn>
                              </p:par>
                              <p:par>
                                <p:cTn id="37" presetID="53" presetClass="entr" presetSubtype="16" fill="hold" nodeType="withEffect">
                                  <p:stCondLst>
                                    <p:cond delay="400"/>
                                  </p:stCondLst>
                                  <p:childTnLst>
                                    <p:set>
                                      <p:cBhvr>
                                        <p:cTn id="38" dur="1" fill="hold">
                                          <p:stCondLst>
                                            <p:cond delay="0"/>
                                          </p:stCondLst>
                                        </p:cTn>
                                        <p:tgtEl>
                                          <p:spTgt spid="68"/>
                                        </p:tgtEl>
                                        <p:attrNameLst>
                                          <p:attrName>style.visibility</p:attrName>
                                        </p:attrNameLst>
                                      </p:cBhvr>
                                      <p:to>
                                        <p:strVal val="visible"/>
                                      </p:to>
                                    </p:set>
                                    <p:anim calcmode="lin" valueType="num">
                                      <p:cBhvr>
                                        <p:cTn id="39" dur="500" fill="hold"/>
                                        <p:tgtEl>
                                          <p:spTgt spid="68"/>
                                        </p:tgtEl>
                                        <p:attrNameLst>
                                          <p:attrName>ppt_w</p:attrName>
                                        </p:attrNameLst>
                                      </p:cBhvr>
                                      <p:tavLst>
                                        <p:tav tm="0">
                                          <p:val>
                                            <p:fltVal val="0"/>
                                          </p:val>
                                        </p:tav>
                                        <p:tav tm="100000">
                                          <p:val>
                                            <p:strVal val="#ppt_w"/>
                                          </p:val>
                                        </p:tav>
                                      </p:tavLst>
                                    </p:anim>
                                    <p:anim calcmode="lin" valueType="num">
                                      <p:cBhvr>
                                        <p:cTn id="40" dur="500" fill="hold"/>
                                        <p:tgtEl>
                                          <p:spTgt spid="68"/>
                                        </p:tgtEl>
                                        <p:attrNameLst>
                                          <p:attrName>ppt_h</p:attrName>
                                        </p:attrNameLst>
                                      </p:cBhvr>
                                      <p:tavLst>
                                        <p:tav tm="0">
                                          <p:val>
                                            <p:fltVal val="0"/>
                                          </p:val>
                                        </p:tav>
                                        <p:tav tm="100000">
                                          <p:val>
                                            <p:strVal val="#ppt_h"/>
                                          </p:val>
                                        </p:tav>
                                      </p:tavLst>
                                    </p:anim>
                                    <p:animEffect transition="in" filter="fade">
                                      <p:cBhvr>
                                        <p:cTn id="41" dur="500"/>
                                        <p:tgtEl>
                                          <p:spTgt spid="68"/>
                                        </p:tgtEl>
                                      </p:cBhvr>
                                    </p:animEffect>
                                  </p:childTnLst>
                                </p:cTn>
                              </p:par>
                              <p:par>
                                <p:cTn id="42" presetID="53" presetClass="entr" presetSubtype="16" fill="hold" nodeType="withEffect">
                                  <p:stCondLst>
                                    <p:cond delay="200"/>
                                  </p:stCondLst>
                                  <p:childTnLst>
                                    <p:set>
                                      <p:cBhvr>
                                        <p:cTn id="43" dur="1" fill="hold">
                                          <p:stCondLst>
                                            <p:cond delay="0"/>
                                          </p:stCondLst>
                                        </p:cTn>
                                        <p:tgtEl>
                                          <p:spTgt spid="71"/>
                                        </p:tgtEl>
                                        <p:attrNameLst>
                                          <p:attrName>style.visibility</p:attrName>
                                        </p:attrNameLst>
                                      </p:cBhvr>
                                      <p:to>
                                        <p:strVal val="visible"/>
                                      </p:to>
                                    </p:set>
                                    <p:anim calcmode="lin" valueType="num">
                                      <p:cBhvr>
                                        <p:cTn id="44" dur="500" fill="hold"/>
                                        <p:tgtEl>
                                          <p:spTgt spid="71"/>
                                        </p:tgtEl>
                                        <p:attrNameLst>
                                          <p:attrName>ppt_w</p:attrName>
                                        </p:attrNameLst>
                                      </p:cBhvr>
                                      <p:tavLst>
                                        <p:tav tm="0">
                                          <p:val>
                                            <p:fltVal val="0"/>
                                          </p:val>
                                        </p:tav>
                                        <p:tav tm="100000">
                                          <p:val>
                                            <p:strVal val="#ppt_w"/>
                                          </p:val>
                                        </p:tav>
                                      </p:tavLst>
                                    </p:anim>
                                    <p:anim calcmode="lin" valueType="num">
                                      <p:cBhvr>
                                        <p:cTn id="45" dur="500" fill="hold"/>
                                        <p:tgtEl>
                                          <p:spTgt spid="71"/>
                                        </p:tgtEl>
                                        <p:attrNameLst>
                                          <p:attrName>ppt_h</p:attrName>
                                        </p:attrNameLst>
                                      </p:cBhvr>
                                      <p:tavLst>
                                        <p:tav tm="0">
                                          <p:val>
                                            <p:fltVal val="0"/>
                                          </p:val>
                                        </p:tav>
                                        <p:tav tm="100000">
                                          <p:val>
                                            <p:strVal val="#ppt_h"/>
                                          </p:val>
                                        </p:tav>
                                      </p:tavLst>
                                    </p:anim>
                                    <p:animEffect transition="in" filter="fade">
                                      <p:cBhvr>
                                        <p:cTn id="46" dur="500"/>
                                        <p:tgtEl>
                                          <p:spTgt spid="71"/>
                                        </p:tgtEl>
                                      </p:cBhvr>
                                    </p:animEffect>
                                  </p:childTnLst>
                                </p:cTn>
                              </p:par>
                              <p:par>
                                <p:cTn id="47" presetID="53" presetClass="entr" presetSubtype="16" fill="hold" grpId="0" nodeType="withEffect">
                                  <p:stCondLst>
                                    <p:cond delay="200"/>
                                  </p:stCondLst>
                                  <p:childTnLst>
                                    <p:set>
                                      <p:cBhvr>
                                        <p:cTn id="48" dur="1" fill="hold">
                                          <p:stCondLst>
                                            <p:cond delay="0"/>
                                          </p:stCondLst>
                                        </p:cTn>
                                        <p:tgtEl>
                                          <p:spTgt spid="74"/>
                                        </p:tgtEl>
                                        <p:attrNameLst>
                                          <p:attrName>style.visibility</p:attrName>
                                        </p:attrNameLst>
                                      </p:cBhvr>
                                      <p:to>
                                        <p:strVal val="visible"/>
                                      </p:to>
                                    </p:set>
                                    <p:anim calcmode="lin" valueType="num">
                                      <p:cBhvr>
                                        <p:cTn id="49" dur="500" fill="hold"/>
                                        <p:tgtEl>
                                          <p:spTgt spid="74"/>
                                        </p:tgtEl>
                                        <p:attrNameLst>
                                          <p:attrName>ppt_w</p:attrName>
                                        </p:attrNameLst>
                                      </p:cBhvr>
                                      <p:tavLst>
                                        <p:tav tm="0">
                                          <p:val>
                                            <p:fltVal val="0"/>
                                          </p:val>
                                        </p:tav>
                                        <p:tav tm="100000">
                                          <p:val>
                                            <p:strVal val="#ppt_w"/>
                                          </p:val>
                                        </p:tav>
                                      </p:tavLst>
                                    </p:anim>
                                    <p:anim calcmode="lin" valueType="num">
                                      <p:cBhvr>
                                        <p:cTn id="50" dur="500" fill="hold"/>
                                        <p:tgtEl>
                                          <p:spTgt spid="74"/>
                                        </p:tgtEl>
                                        <p:attrNameLst>
                                          <p:attrName>ppt_h</p:attrName>
                                        </p:attrNameLst>
                                      </p:cBhvr>
                                      <p:tavLst>
                                        <p:tav tm="0">
                                          <p:val>
                                            <p:fltVal val="0"/>
                                          </p:val>
                                        </p:tav>
                                        <p:tav tm="100000">
                                          <p:val>
                                            <p:strVal val="#ppt_h"/>
                                          </p:val>
                                        </p:tav>
                                      </p:tavLst>
                                    </p:anim>
                                    <p:animEffect transition="in" filter="fade">
                                      <p:cBhvr>
                                        <p:cTn id="51" dur="500"/>
                                        <p:tgtEl>
                                          <p:spTgt spid="74"/>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75"/>
                                        </p:tgtEl>
                                        <p:attrNameLst>
                                          <p:attrName>style.visibility</p:attrName>
                                        </p:attrNameLst>
                                      </p:cBhvr>
                                      <p:to>
                                        <p:strVal val="visible"/>
                                      </p:to>
                                    </p:set>
                                    <p:anim calcmode="lin" valueType="num">
                                      <p:cBhvr>
                                        <p:cTn id="54" dur="500" fill="hold"/>
                                        <p:tgtEl>
                                          <p:spTgt spid="75"/>
                                        </p:tgtEl>
                                        <p:attrNameLst>
                                          <p:attrName>ppt_w</p:attrName>
                                        </p:attrNameLst>
                                      </p:cBhvr>
                                      <p:tavLst>
                                        <p:tav tm="0">
                                          <p:val>
                                            <p:fltVal val="0"/>
                                          </p:val>
                                        </p:tav>
                                        <p:tav tm="100000">
                                          <p:val>
                                            <p:strVal val="#ppt_w"/>
                                          </p:val>
                                        </p:tav>
                                      </p:tavLst>
                                    </p:anim>
                                    <p:anim calcmode="lin" valueType="num">
                                      <p:cBhvr>
                                        <p:cTn id="55" dur="500" fill="hold"/>
                                        <p:tgtEl>
                                          <p:spTgt spid="75"/>
                                        </p:tgtEl>
                                        <p:attrNameLst>
                                          <p:attrName>ppt_h</p:attrName>
                                        </p:attrNameLst>
                                      </p:cBhvr>
                                      <p:tavLst>
                                        <p:tav tm="0">
                                          <p:val>
                                            <p:fltVal val="0"/>
                                          </p:val>
                                        </p:tav>
                                        <p:tav tm="100000">
                                          <p:val>
                                            <p:strVal val="#ppt_h"/>
                                          </p:val>
                                        </p:tav>
                                      </p:tavLst>
                                    </p:anim>
                                    <p:animEffect transition="in" filter="fade">
                                      <p:cBhvr>
                                        <p:cTn id="56" dur="500"/>
                                        <p:tgtEl>
                                          <p:spTgt spid="75"/>
                                        </p:tgtEl>
                                      </p:cBhvr>
                                    </p:animEffect>
                                  </p:childTnLst>
                                </p:cTn>
                              </p:par>
                              <p:par>
                                <p:cTn id="57" presetID="53" presetClass="entr" presetSubtype="16" fill="hold" nodeType="withEffect">
                                  <p:stCondLst>
                                    <p:cond delay="400"/>
                                  </p:stCondLst>
                                  <p:childTnLst>
                                    <p:set>
                                      <p:cBhvr>
                                        <p:cTn id="58" dur="1" fill="hold">
                                          <p:stCondLst>
                                            <p:cond delay="0"/>
                                          </p:stCondLst>
                                        </p:cTn>
                                        <p:tgtEl>
                                          <p:spTgt spid="76"/>
                                        </p:tgtEl>
                                        <p:attrNameLst>
                                          <p:attrName>style.visibility</p:attrName>
                                        </p:attrNameLst>
                                      </p:cBhvr>
                                      <p:to>
                                        <p:strVal val="visible"/>
                                      </p:to>
                                    </p:set>
                                    <p:anim calcmode="lin" valueType="num">
                                      <p:cBhvr>
                                        <p:cTn id="59" dur="500" fill="hold"/>
                                        <p:tgtEl>
                                          <p:spTgt spid="76"/>
                                        </p:tgtEl>
                                        <p:attrNameLst>
                                          <p:attrName>ppt_w</p:attrName>
                                        </p:attrNameLst>
                                      </p:cBhvr>
                                      <p:tavLst>
                                        <p:tav tm="0">
                                          <p:val>
                                            <p:fltVal val="0"/>
                                          </p:val>
                                        </p:tav>
                                        <p:tav tm="100000">
                                          <p:val>
                                            <p:strVal val="#ppt_w"/>
                                          </p:val>
                                        </p:tav>
                                      </p:tavLst>
                                    </p:anim>
                                    <p:anim calcmode="lin" valueType="num">
                                      <p:cBhvr>
                                        <p:cTn id="60" dur="500" fill="hold"/>
                                        <p:tgtEl>
                                          <p:spTgt spid="76"/>
                                        </p:tgtEl>
                                        <p:attrNameLst>
                                          <p:attrName>ppt_h</p:attrName>
                                        </p:attrNameLst>
                                      </p:cBhvr>
                                      <p:tavLst>
                                        <p:tav tm="0">
                                          <p:val>
                                            <p:fltVal val="0"/>
                                          </p:val>
                                        </p:tav>
                                        <p:tav tm="100000">
                                          <p:val>
                                            <p:strVal val="#ppt_h"/>
                                          </p:val>
                                        </p:tav>
                                      </p:tavLst>
                                    </p:anim>
                                    <p:animEffect transition="in" filter="fade">
                                      <p:cBhvr>
                                        <p:cTn id="61" dur="500"/>
                                        <p:tgtEl>
                                          <p:spTgt spid="76"/>
                                        </p:tgtEl>
                                      </p:cBhvr>
                                    </p:animEffect>
                                  </p:childTnLst>
                                </p:cTn>
                              </p:par>
                              <p:par>
                                <p:cTn id="62" presetID="53" presetClass="entr" presetSubtype="16" fill="hold" grpId="0" nodeType="withEffect">
                                  <p:stCondLst>
                                    <p:cond delay="400"/>
                                  </p:stCondLst>
                                  <p:childTnLst>
                                    <p:set>
                                      <p:cBhvr>
                                        <p:cTn id="63" dur="1" fill="hold">
                                          <p:stCondLst>
                                            <p:cond delay="0"/>
                                          </p:stCondLst>
                                        </p:cTn>
                                        <p:tgtEl>
                                          <p:spTgt spid="79"/>
                                        </p:tgtEl>
                                        <p:attrNameLst>
                                          <p:attrName>style.visibility</p:attrName>
                                        </p:attrNameLst>
                                      </p:cBhvr>
                                      <p:to>
                                        <p:strVal val="visible"/>
                                      </p:to>
                                    </p:set>
                                    <p:anim calcmode="lin" valueType="num">
                                      <p:cBhvr>
                                        <p:cTn id="64" dur="500" fill="hold"/>
                                        <p:tgtEl>
                                          <p:spTgt spid="79"/>
                                        </p:tgtEl>
                                        <p:attrNameLst>
                                          <p:attrName>ppt_w</p:attrName>
                                        </p:attrNameLst>
                                      </p:cBhvr>
                                      <p:tavLst>
                                        <p:tav tm="0">
                                          <p:val>
                                            <p:fltVal val="0"/>
                                          </p:val>
                                        </p:tav>
                                        <p:tav tm="100000">
                                          <p:val>
                                            <p:strVal val="#ppt_w"/>
                                          </p:val>
                                        </p:tav>
                                      </p:tavLst>
                                    </p:anim>
                                    <p:anim calcmode="lin" valueType="num">
                                      <p:cBhvr>
                                        <p:cTn id="65" dur="500" fill="hold"/>
                                        <p:tgtEl>
                                          <p:spTgt spid="79"/>
                                        </p:tgtEl>
                                        <p:attrNameLst>
                                          <p:attrName>ppt_h</p:attrName>
                                        </p:attrNameLst>
                                      </p:cBhvr>
                                      <p:tavLst>
                                        <p:tav tm="0">
                                          <p:val>
                                            <p:fltVal val="0"/>
                                          </p:val>
                                        </p:tav>
                                        <p:tav tm="100000">
                                          <p:val>
                                            <p:strVal val="#ppt_h"/>
                                          </p:val>
                                        </p:tav>
                                      </p:tavLst>
                                    </p:anim>
                                    <p:animEffect transition="in" filter="fade">
                                      <p:cBhvr>
                                        <p:cTn id="66" dur="500"/>
                                        <p:tgtEl>
                                          <p:spTgt spid="79"/>
                                        </p:tgtEl>
                                      </p:cBhvr>
                                    </p:animEffect>
                                  </p:childTnLst>
                                </p:cTn>
                              </p:par>
                              <p:par>
                                <p:cTn id="67" presetID="53" presetClass="entr" presetSubtype="16" fill="hold" grpId="0" nodeType="withEffect">
                                  <p:stCondLst>
                                    <p:cond delay="200"/>
                                  </p:stCondLst>
                                  <p:childTnLst>
                                    <p:set>
                                      <p:cBhvr>
                                        <p:cTn id="68" dur="1" fill="hold">
                                          <p:stCondLst>
                                            <p:cond delay="0"/>
                                          </p:stCondLst>
                                        </p:cTn>
                                        <p:tgtEl>
                                          <p:spTgt spid="80"/>
                                        </p:tgtEl>
                                        <p:attrNameLst>
                                          <p:attrName>style.visibility</p:attrName>
                                        </p:attrNameLst>
                                      </p:cBhvr>
                                      <p:to>
                                        <p:strVal val="visible"/>
                                      </p:to>
                                    </p:set>
                                    <p:anim calcmode="lin" valueType="num">
                                      <p:cBhvr>
                                        <p:cTn id="69" dur="500" fill="hold"/>
                                        <p:tgtEl>
                                          <p:spTgt spid="80"/>
                                        </p:tgtEl>
                                        <p:attrNameLst>
                                          <p:attrName>ppt_w</p:attrName>
                                        </p:attrNameLst>
                                      </p:cBhvr>
                                      <p:tavLst>
                                        <p:tav tm="0">
                                          <p:val>
                                            <p:fltVal val="0"/>
                                          </p:val>
                                        </p:tav>
                                        <p:tav tm="100000">
                                          <p:val>
                                            <p:strVal val="#ppt_w"/>
                                          </p:val>
                                        </p:tav>
                                      </p:tavLst>
                                    </p:anim>
                                    <p:anim calcmode="lin" valueType="num">
                                      <p:cBhvr>
                                        <p:cTn id="70" dur="500" fill="hold"/>
                                        <p:tgtEl>
                                          <p:spTgt spid="80"/>
                                        </p:tgtEl>
                                        <p:attrNameLst>
                                          <p:attrName>ppt_h</p:attrName>
                                        </p:attrNameLst>
                                      </p:cBhvr>
                                      <p:tavLst>
                                        <p:tav tm="0">
                                          <p:val>
                                            <p:fltVal val="0"/>
                                          </p:val>
                                        </p:tav>
                                        <p:tav tm="100000">
                                          <p:val>
                                            <p:strVal val="#ppt_h"/>
                                          </p:val>
                                        </p:tav>
                                      </p:tavLst>
                                    </p:anim>
                                    <p:animEffect transition="in" filter="fade">
                                      <p:cBhvr>
                                        <p:cTn id="71" dur="500"/>
                                        <p:tgtEl>
                                          <p:spTgt spid="80"/>
                                        </p:tgtEl>
                                      </p:cBhvr>
                                    </p:animEffect>
                                  </p:childTnLst>
                                </p:cTn>
                              </p:par>
                            </p:childTnLst>
                          </p:cTn>
                        </p:par>
                        <p:par>
                          <p:cTn id="72" fill="hold">
                            <p:stCondLst>
                              <p:cond delay="1500"/>
                            </p:stCondLst>
                            <p:childTnLst>
                              <p:par>
                                <p:cTn id="73" presetID="56" presetClass="entr" presetSubtype="0" fill="hold" grpId="0" nodeType="afterEffect">
                                  <p:stCondLst>
                                    <p:cond delay="0"/>
                                  </p:stCondLst>
                                  <p:iterate type="lt">
                                    <p:tmPct val="10000"/>
                                  </p:iterate>
                                  <p:childTnLst>
                                    <p:set>
                                      <p:cBhvr>
                                        <p:cTn id="74" dur="1" fill="hold">
                                          <p:stCondLst>
                                            <p:cond delay="0"/>
                                          </p:stCondLst>
                                        </p:cTn>
                                        <p:tgtEl>
                                          <p:spTgt spid="53"/>
                                        </p:tgtEl>
                                        <p:attrNameLst>
                                          <p:attrName>style.visibility</p:attrName>
                                        </p:attrNameLst>
                                      </p:cBhvr>
                                      <p:to>
                                        <p:strVal val="visible"/>
                                      </p:to>
                                    </p:set>
                                    <p:anim by="(-#ppt_w*2)" calcmode="lin" valueType="num">
                                      <p:cBhvr rctx="PPT">
                                        <p:cTn id="75" dur="250" autoRev="1" fill="hold">
                                          <p:stCondLst>
                                            <p:cond delay="0"/>
                                          </p:stCondLst>
                                        </p:cTn>
                                        <p:tgtEl>
                                          <p:spTgt spid="53"/>
                                        </p:tgtEl>
                                        <p:attrNameLst>
                                          <p:attrName>ppt_w</p:attrName>
                                        </p:attrNameLst>
                                      </p:cBhvr>
                                    </p:anim>
                                    <p:anim by="(#ppt_w*0.50)" calcmode="lin" valueType="num">
                                      <p:cBhvr>
                                        <p:cTn id="76" dur="250" decel="50000" autoRev="1" fill="hold">
                                          <p:stCondLst>
                                            <p:cond delay="0"/>
                                          </p:stCondLst>
                                        </p:cTn>
                                        <p:tgtEl>
                                          <p:spTgt spid="53"/>
                                        </p:tgtEl>
                                        <p:attrNameLst>
                                          <p:attrName>ppt_x</p:attrName>
                                        </p:attrNameLst>
                                      </p:cBhvr>
                                    </p:anim>
                                    <p:anim from="(-#ppt_h/2)" to="(#ppt_y)" calcmode="lin" valueType="num">
                                      <p:cBhvr>
                                        <p:cTn id="77" dur="500" fill="hold">
                                          <p:stCondLst>
                                            <p:cond delay="0"/>
                                          </p:stCondLst>
                                        </p:cTn>
                                        <p:tgtEl>
                                          <p:spTgt spid="53"/>
                                        </p:tgtEl>
                                        <p:attrNameLst>
                                          <p:attrName>ppt_y</p:attrName>
                                        </p:attrNameLst>
                                      </p:cBhvr>
                                    </p:anim>
                                    <p:animRot by="21600000">
                                      <p:cBhvr>
                                        <p:cTn id="78" dur="500" fill="hold">
                                          <p:stCondLst>
                                            <p:cond delay="0"/>
                                          </p:stCondLst>
                                        </p:cTn>
                                        <p:tgtEl>
                                          <p:spTgt spid="53"/>
                                        </p:tgtEl>
                                        <p:attrNameLst>
                                          <p:attrName>r</p:attrName>
                                        </p:attrNameLst>
                                      </p:cBhvr>
                                    </p:animRot>
                                  </p:childTnLst>
                                </p:cTn>
                              </p:par>
                            </p:childTnLst>
                          </p:cTn>
                        </p:par>
                        <p:par>
                          <p:cTn id="79" fill="hold">
                            <p:stCondLst>
                              <p:cond delay="2350"/>
                            </p:stCondLst>
                            <p:childTnLst>
                              <p:par>
                                <p:cTn id="80" presetID="22" presetClass="entr" presetSubtype="8" fill="hold" grpId="0" nodeType="afterEffect">
                                  <p:stCondLst>
                                    <p:cond delay="0"/>
                                  </p:stCondLst>
                                  <p:iterate type="lt">
                                    <p:tmPct val="30000"/>
                                  </p:iterate>
                                  <p:childTnLst>
                                    <p:set>
                                      <p:cBhvr>
                                        <p:cTn id="81" dur="1" fill="hold">
                                          <p:stCondLst>
                                            <p:cond delay="0"/>
                                          </p:stCondLst>
                                        </p:cTn>
                                        <p:tgtEl>
                                          <p:spTgt spid="81"/>
                                        </p:tgtEl>
                                        <p:attrNameLst>
                                          <p:attrName>style.visibility</p:attrName>
                                        </p:attrNameLst>
                                      </p:cBhvr>
                                      <p:to>
                                        <p:strVal val="visible"/>
                                      </p:to>
                                    </p:set>
                                    <p:animEffect transition="in" filter="wipe(left)">
                                      <p:cBhvr>
                                        <p:cTn id="82" dur="100"/>
                                        <p:tgtEl>
                                          <p:spTgt spid="81"/>
                                        </p:tgtEl>
                                      </p:cBhvr>
                                    </p:animEffect>
                                  </p:childTnLst>
                                </p:cTn>
                              </p:par>
                              <p:par>
                                <p:cTn id="83" presetID="36" presetClass="emph" presetSubtype="0" fill="hold" grpId="1" nodeType="withEffect">
                                  <p:stCondLst>
                                    <p:cond delay="0"/>
                                  </p:stCondLst>
                                  <p:iterate type="lt">
                                    <p:tmPct val="30000"/>
                                  </p:iterate>
                                  <p:childTnLst>
                                    <p:animScale>
                                      <p:cBhvr>
                                        <p:cTn id="84" dur="50" autoRev="1" fill="hold">
                                          <p:stCondLst>
                                            <p:cond delay="0"/>
                                          </p:stCondLst>
                                        </p:cTn>
                                        <p:tgtEl>
                                          <p:spTgt spid="81"/>
                                        </p:tgtEl>
                                      </p:cBhvr>
                                      <p:to x="80000" y="100000"/>
                                    </p:animScale>
                                    <p:anim by="(#ppt_w*0.10)" calcmode="lin" valueType="num">
                                      <p:cBhvr>
                                        <p:cTn id="85" dur="50" autoRev="1" fill="hold">
                                          <p:stCondLst>
                                            <p:cond delay="0"/>
                                          </p:stCondLst>
                                        </p:cTn>
                                        <p:tgtEl>
                                          <p:spTgt spid="81"/>
                                        </p:tgtEl>
                                        <p:attrNameLst>
                                          <p:attrName>ppt_x</p:attrName>
                                        </p:attrNameLst>
                                      </p:cBhvr>
                                    </p:anim>
                                    <p:anim by="(-#ppt_w*0.10)" calcmode="lin" valueType="num">
                                      <p:cBhvr>
                                        <p:cTn id="86" dur="50" autoRev="1" fill="hold">
                                          <p:stCondLst>
                                            <p:cond delay="0"/>
                                          </p:stCondLst>
                                        </p:cTn>
                                        <p:tgtEl>
                                          <p:spTgt spid="81"/>
                                        </p:tgtEl>
                                        <p:attrNameLst>
                                          <p:attrName>ppt_y</p:attrName>
                                        </p:attrNameLst>
                                      </p:cBhvr>
                                    </p:anim>
                                    <p:animRot by="-480000">
                                      <p:cBhvr>
                                        <p:cTn id="87" dur="50" autoRev="1" fill="hold">
                                          <p:stCondLst>
                                            <p:cond delay="0"/>
                                          </p:stCondLst>
                                        </p:cTn>
                                        <p:tgtEl>
                                          <p:spTgt spid="81"/>
                                        </p:tgtEl>
                                        <p:attrNameLst>
                                          <p:attrName>r</p:attrName>
                                        </p:attrNameLst>
                                      </p:cBhvr>
                                    </p:animRot>
                                  </p:childTnLst>
                                </p:cTn>
                              </p:par>
                              <p:par>
                                <p:cTn id="88" presetID="53" presetClass="entr" presetSubtype="16" fill="hold" nodeType="withEffect">
                                  <p:stCondLst>
                                    <p:cond delay="200"/>
                                  </p:stCondLst>
                                  <p:childTnLst>
                                    <p:set>
                                      <p:cBhvr>
                                        <p:cTn id="89" dur="1" fill="hold">
                                          <p:stCondLst>
                                            <p:cond delay="0"/>
                                          </p:stCondLst>
                                        </p:cTn>
                                        <p:tgtEl>
                                          <p:spTgt spid="82"/>
                                        </p:tgtEl>
                                        <p:attrNameLst>
                                          <p:attrName>style.visibility</p:attrName>
                                        </p:attrNameLst>
                                      </p:cBhvr>
                                      <p:to>
                                        <p:strVal val="visible"/>
                                      </p:to>
                                    </p:set>
                                    <p:anim calcmode="lin" valueType="num">
                                      <p:cBhvr>
                                        <p:cTn id="90" dur="500" fill="hold"/>
                                        <p:tgtEl>
                                          <p:spTgt spid="82"/>
                                        </p:tgtEl>
                                        <p:attrNameLst>
                                          <p:attrName>ppt_w</p:attrName>
                                        </p:attrNameLst>
                                      </p:cBhvr>
                                      <p:tavLst>
                                        <p:tav tm="0">
                                          <p:val>
                                            <p:fltVal val="0"/>
                                          </p:val>
                                        </p:tav>
                                        <p:tav tm="100000">
                                          <p:val>
                                            <p:strVal val="#ppt_w"/>
                                          </p:val>
                                        </p:tav>
                                      </p:tavLst>
                                    </p:anim>
                                    <p:anim calcmode="lin" valueType="num">
                                      <p:cBhvr>
                                        <p:cTn id="91" dur="500" fill="hold"/>
                                        <p:tgtEl>
                                          <p:spTgt spid="82"/>
                                        </p:tgtEl>
                                        <p:attrNameLst>
                                          <p:attrName>ppt_h</p:attrName>
                                        </p:attrNameLst>
                                      </p:cBhvr>
                                      <p:tavLst>
                                        <p:tav tm="0">
                                          <p:val>
                                            <p:fltVal val="0"/>
                                          </p:val>
                                        </p:tav>
                                        <p:tav tm="100000">
                                          <p:val>
                                            <p:strVal val="#ppt_h"/>
                                          </p:val>
                                        </p:tav>
                                      </p:tavLst>
                                    </p:anim>
                                    <p:animEffect transition="in" filter="fade">
                                      <p:cBhvr>
                                        <p:cTn id="92" dur="500"/>
                                        <p:tgtEl>
                                          <p:spTgt spid="82"/>
                                        </p:tgtEl>
                                      </p:cBhvr>
                                    </p:animEffect>
                                  </p:childTnLst>
                                </p:cTn>
                              </p:par>
                              <p:par>
                                <p:cTn id="93" presetID="53" presetClass="entr" presetSubtype="16" fill="hold" grpId="0" nodeType="withEffect">
                                  <p:stCondLst>
                                    <p:cond delay="400"/>
                                  </p:stCondLst>
                                  <p:childTnLst>
                                    <p:set>
                                      <p:cBhvr>
                                        <p:cTn id="94" dur="1" fill="hold">
                                          <p:stCondLst>
                                            <p:cond delay="0"/>
                                          </p:stCondLst>
                                        </p:cTn>
                                        <p:tgtEl>
                                          <p:spTgt spid="85"/>
                                        </p:tgtEl>
                                        <p:attrNameLst>
                                          <p:attrName>style.visibility</p:attrName>
                                        </p:attrNameLst>
                                      </p:cBhvr>
                                      <p:to>
                                        <p:strVal val="visible"/>
                                      </p:to>
                                    </p:set>
                                    <p:anim calcmode="lin" valueType="num">
                                      <p:cBhvr>
                                        <p:cTn id="95" dur="500" fill="hold"/>
                                        <p:tgtEl>
                                          <p:spTgt spid="85"/>
                                        </p:tgtEl>
                                        <p:attrNameLst>
                                          <p:attrName>ppt_w</p:attrName>
                                        </p:attrNameLst>
                                      </p:cBhvr>
                                      <p:tavLst>
                                        <p:tav tm="0">
                                          <p:val>
                                            <p:fltVal val="0"/>
                                          </p:val>
                                        </p:tav>
                                        <p:tav tm="100000">
                                          <p:val>
                                            <p:strVal val="#ppt_w"/>
                                          </p:val>
                                        </p:tav>
                                      </p:tavLst>
                                    </p:anim>
                                    <p:anim calcmode="lin" valueType="num">
                                      <p:cBhvr>
                                        <p:cTn id="96" dur="500" fill="hold"/>
                                        <p:tgtEl>
                                          <p:spTgt spid="85"/>
                                        </p:tgtEl>
                                        <p:attrNameLst>
                                          <p:attrName>ppt_h</p:attrName>
                                        </p:attrNameLst>
                                      </p:cBhvr>
                                      <p:tavLst>
                                        <p:tav tm="0">
                                          <p:val>
                                            <p:fltVal val="0"/>
                                          </p:val>
                                        </p:tav>
                                        <p:tav tm="100000">
                                          <p:val>
                                            <p:strVal val="#ppt_h"/>
                                          </p:val>
                                        </p:tav>
                                      </p:tavLst>
                                    </p:anim>
                                    <p:animEffect transition="in" filter="fade">
                                      <p:cBhvr>
                                        <p:cTn id="97" dur="500"/>
                                        <p:tgtEl>
                                          <p:spTgt spid="85"/>
                                        </p:tgtEl>
                                      </p:cBhvr>
                                    </p:animEffect>
                                  </p:childTnLst>
                                </p:cTn>
                              </p:par>
                              <p:par>
                                <p:cTn id="98" presetID="53" presetClass="entr" presetSubtype="16" fill="hold" nodeType="withEffect">
                                  <p:stCondLst>
                                    <p:cond delay="400"/>
                                  </p:stCondLst>
                                  <p:childTnLst>
                                    <p:set>
                                      <p:cBhvr>
                                        <p:cTn id="99" dur="1" fill="hold">
                                          <p:stCondLst>
                                            <p:cond delay="0"/>
                                          </p:stCondLst>
                                        </p:cTn>
                                        <p:tgtEl>
                                          <p:spTgt spid="86"/>
                                        </p:tgtEl>
                                        <p:attrNameLst>
                                          <p:attrName>style.visibility</p:attrName>
                                        </p:attrNameLst>
                                      </p:cBhvr>
                                      <p:to>
                                        <p:strVal val="visible"/>
                                      </p:to>
                                    </p:set>
                                    <p:anim calcmode="lin" valueType="num">
                                      <p:cBhvr>
                                        <p:cTn id="100" dur="500" fill="hold"/>
                                        <p:tgtEl>
                                          <p:spTgt spid="86"/>
                                        </p:tgtEl>
                                        <p:attrNameLst>
                                          <p:attrName>ppt_w</p:attrName>
                                        </p:attrNameLst>
                                      </p:cBhvr>
                                      <p:tavLst>
                                        <p:tav tm="0">
                                          <p:val>
                                            <p:fltVal val="0"/>
                                          </p:val>
                                        </p:tav>
                                        <p:tav tm="100000">
                                          <p:val>
                                            <p:strVal val="#ppt_w"/>
                                          </p:val>
                                        </p:tav>
                                      </p:tavLst>
                                    </p:anim>
                                    <p:anim calcmode="lin" valueType="num">
                                      <p:cBhvr>
                                        <p:cTn id="101" dur="500" fill="hold"/>
                                        <p:tgtEl>
                                          <p:spTgt spid="86"/>
                                        </p:tgtEl>
                                        <p:attrNameLst>
                                          <p:attrName>ppt_h</p:attrName>
                                        </p:attrNameLst>
                                      </p:cBhvr>
                                      <p:tavLst>
                                        <p:tav tm="0">
                                          <p:val>
                                            <p:fltVal val="0"/>
                                          </p:val>
                                        </p:tav>
                                        <p:tav tm="100000">
                                          <p:val>
                                            <p:strVal val="#ppt_h"/>
                                          </p:val>
                                        </p:tav>
                                      </p:tavLst>
                                    </p:anim>
                                    <p:animEffect transition="in" filter="fade">
                                      <p:cBhvr>
                                        <p:cTn id="102" dur="500"/>
                                        <p:tgtEl>
                                          <p:spTgt spid="86"/>
                                        </p:tgtEl>
                                      </p:cBhvr>
                                    </p:animEffect>
                                  </p:childTnLst>
                                </p:cTn>
                              </p:par>
                              <p:par>
                                <p:cTn id="103" presetID="53" presetClass="entr" presetSubtype="16" fill="hold" nodeType="withEffect">
                                  <p:stCondLst>
                                    <p:cond delay="400"/>
                                  </p:stCondLst>
                                  <p:childTnLst>
                                    <p:set>
                                      <p:cBhvr>
                                        <p:cTn id="104" dur="1" fill="hold">
                                          <p:stCondLst>
                                            <p:cond delay="0"/>
                                          </p:stCondLst>
                                        </p:cTn>
                                        <p:tgtEl>
                                          <p:spTgt spid="89"/>
                                        </p:tgtEl>
                                        <p:attrNameLst>
                                          <p:attrName>style.visibility</p:attrName>
                                        </p:attrNameLst>
                                      </p:cBhvr>
                                      <p:to>
                                        <p:strVal val="visible"/>
                                      </p:to>
                                    </p:set>
                                    <p:anim calcmode="lin" valueType="num">
                                      <p:cBhvr>
                                        <p:cTn id="105" dur="500" fill="hold"/>
                                        <p:tgtEl>
                                          <p:spTgt spid="89"/>
                                        </p:tgtEl>
                                        <p:attrNameLst>
                                          <p:attrName>ppt_w</p:attrName>
                                        </p:attrNameLst>
                                      </p:cBhvr>
                                      <p:tavLst>
                                        <p:tav tm="0">
                                          <p:val>
                                            <p:fltVal val="0"/>
                                          </p:val>
                                        </p:tav>
                                        <p:tav tm="100000">
                                          <p:val>
                                            <p:strVal val="#ppt_w"/>
                                          </p:val>
                                        </p:tav>
                                      </p:tavLst>
                                    </p:anim>
                                    <p:anim calcmode="lin" valueType="num">
                                      <p:cBhvr>
                                        <p:cTn id="106" dur="500" fill="hold"/>
                                        <p:tgtEl>
                                          <p:spTgt spid="89"/>
                                        </p:tgtEl>
                                        <p:attrNameLst>
                                          <p:attrName>ppt_h</p:attrName>
                                        </p:attrNameLst>
                                      </p:cBhvr>
                                      <p:tavLst>
                                        <p:tav tm="0">
                                          <p:val>
                                            <p:fltVal val="0"/>
                                          </p:val>
                                        </p:tav>
                                        <p:tav tm="100000">
                                          <p:val>
                                            <p:strVal val="#ppt_h"/>
                                          </p:val>
                                        </p:tav>
                                      </p:tavLst>
                                    </p:anim>
                                    <p:animEffect transition="in" filter="fade">
                                      <p:cBhvr>
                                        <p:cTn id="107" dur="500"/>
                                        <p:tgtEl>
                                          <p:spTgt spid="89"/>
                                        </p:tgtEl>
                                      </p:cBhvr>
                                    </p:animEffect>
                                  </p:childTnLst>
                                </p:cTn>
                              </p:par>
                              <p:par>
                                <p:cTn id="108" presetID="53" presetClass="entr" presetSubtype="16" fill="hold" nodeType="withEffect">
                                  <p:stCondLst>
                                    <p:cond delay="400"/>
                                  </p:stCondLst>
                                  <p:childTnLst>
                                    <p:set>
                                      <p:cBhvr>
                                        <p:cTn id="109" dur="1" fill="hold">
                                          <p:stCondLst>
                                            <p:cond delay="0"/>
                                          </p:stCondLst>
                                        </p:cTn>
                                        <p:tgtEl>
                                          <p:spTgt spid="92"/>
                                        </p:tgtEl>
                                        <p:attrNameLst>
                                          <p:attrName>style.visibility</p:attrName>
                                        </p:attrNameLst>
                                      </p:cBhvr>
                                      <p:to>
                                        <p:strVal val="visible"/>
                                      </p:to>
                                    </p:set>
                                    <p:anim calcmode="lin" valueType="num">
                                      <p:cBhvr>
                                        <p:cTn id="110" dur="500" fill="hold"/>
                                        <p:tgtEl>
                                          <p:spTgt spid="92"/>
                                        </p:tgtEl>
                                        <p:attrNameLst>
                                          <p:attrName>ppt_w</p:attrName>
                                        </p:attrNameLst>
                                      </p:cBhvr>
                                      <p:tavLst>
                                        <p:tav tm="0">
                                          <p:val>
                                            <p:fltVal val="0"/>
                                          </p:val>
                                        </p:tav>
                                        <p:tav tm="100000">
                                          <p:val>
                                            <p:strVal val="#ppt_w"/>
                                          </p:val>
                                        </p:tav>
                                      </p:tavLst>
                                    </p:anim>
                                    <p:anim calcmode="lin" valueType="num">
                                      <p:cBhvr>
                                        <p:cTn id="111" dur="500" fill="hold"/>
                                        <p:tgtEl>
                                          <p:spTgt spid="92"/>
                                        </p:tgtEl>
                                        <p:attrNameLst>
                                          <p:attrName>ppt_h</p:attrName>
                                        </p:attrNameLst>
                                      </p:cBhvr>
                                      <p:tavLst>
                                        <p:tav tm="0">
                                          <p:val>
                                            <p:fltVal val="0"/>
                                          </p:val>
                                        </p:tav>
                                        <p:tav tm="100000">
                                          <p:val>
                                            <p:strVal val="#ppt_h"/>
                                          </p:val>
                                        </p:tav>
                                      </p:tavLst>
                                    </p:anim>
                                    <p:animEffect transition="in" filter="fade">
                                      <p:cBhvr>
                                        <p:cTn id="112" dur="500"/>
                                        <p:tgtEl>
                                          <p:spTgt spid="92"/>
                                        </p:tgtEl>
                                      </p:cBhvr>
                                    </p:animEffect>
                                  </p:childTnLst>
                                </p:cTn>
                              </p:par>
                              <p:par>
                                <p:cTn id="113" presetID="53" presetClass="entr" presetSubtype="16" fill="hold" grpId="0" nodeType="withEffect">
                                  <p:stCondLst>
                                    <p:cond delay="400"/>
                                  </p:stCondLst>
                                  <p:childTnLst>
                                    <p:set>
                                      <p:cBhvr>
                                        <p:cTn id="114" dur="1" fill="hold">
                                          <p:stCondLst>
                                            <p:cond delay="0"/>
                                          </p:stCondLst>
                                        </p:cTn>
                                        <p:tgtEl>
                                          <p:spTgt spid="95"/>
                                        </p:tgtEl>
                                        <p:attrNameLst>
                                          <p:attrName>style.visibility</p:attrName>
                                        </p:attrNameLst>
                                      </p:cBhvr>
                                      <p:to>
                                        <p:strVal val="visible"/>
                                      </p:to>
                                    </p:set>
                                    <p:anim calcmode="lin" valueType="num">
                                      <p:cBhvr>
                                        <p:cTn id="115" dur="500" fill="hold"/>
                                        <p:tgtEl>
                                          <p:spTgt spid="95"/>
                                        </p:tgtEl>
                                        <p:attrNameLst>
                                          <p:attrName>ppt_w</p:attrName>
                                        </p:attrNameLst>
                                      </p:cBhvr>
                                      <p:tavLst>
                                        <p:tav tm="0">
                                          <p:val>
                                            <p:fltVal val="0"/>
                                          </p:val>
                                        </p:tav>
                                        <p:tav tm="100000">
                                          <p:val>
                                            <p:strVal val="#ppt_w"/>
                                          </p:val>
                                        </p:tav>
                                      </p:tavLst>
                                    </p:anim>
                                    <p:anim calcmode="lin" valueType="num">
                                      <p:cBhvr>
                                        <p:cTn id="116" dur="500" fill="hold"/>
                                        <p:tgtEl>
                                          <p:spTgt spid="95"/>
                                        </p:tgtEl>
                                        <p:attrNameLst>
                                          <p:attrName>ppt_h</p:attrName>
                                        </p:attrNameLst>
                                      </p:cBhvr>
                                      <p:tavLst>
                                        <p:tav tm="0">
                                          <p:val>
                                            <p:fltVal val="0"/>
                                          </p:val>
                                        </p:tav>
                                        <p:tav tm="100000">
                                          <p:val>
                                            <p:strVal val="#ppt_h"/>
                                          </p:val>
                                        </p:tav>
                                      </p:tavLst>
                                    </p:anim>
                                    <p:animEffect transition="in" filter="fade">
                                      <p:cBhvr>
                                        <p:cTn id="117" dur="500"/>
                                        <p:tgtEl>
                                          <p:spTgt spid="95"/>
                                        </p:tgtEl>
                                      </p:cBhvr>
                                    </p:animEffect>
                                  </p:childTnLst>
                                </p:cTn>
                              </p:par>
                              <p:par>
                                <p:cTn id="118" presetID="53" presetClass="entr" presetSubtype="16" fill="hold" nodeType="withEffect">
                                  <p:stCondLst>
                                    <p:cond delay="0"/>
                                  </p:stCondLst>
                                  <p:childTnLst>
                                    <p:set>
                                      <p:cBhvr>
                                        <p:cTn id="119" dur="1" fill="hold">
                                          <p:stCondLst>
                                            <p:cond delay="0"/>
                                          </p:stCondLst>
                                        </p:cTn>
                                        <p:tgtEl>
                                          <p:spTgt spid="96"/>
                                        </p:tgtEl>
                                        <p:attrNameLst>
                                          <p:attrName>style.visibility</p:attrName>
                                        </p:attrNameLst>
                                      </p:cBhvr>
                                      <p:to>
                                        <p:strVal val="visible"/>
                                      </p:to>
                                    </p:set>
                                    <p:anim calcmode="lin" valueType="num">
                                      <p:cBhvr>
                                        <p:cTn id="120" dur="500" fill="hold"/>
                                        <p:tgtEl>
                                          <p:spTgt spid="96"/>
                                        </p:tgtEl>
                                        <p:attrNameLst>
                                          <p:attrName>ppt_w</p:attrName>
                                        </p:attrNameLst>
                                      </p:cBhvr>
                                      <p:tavLst>
                                        <p:tav tm="0">
                                          <p:val>
                                            <p:fltVal val="0"/>
                                          </p:val>
                                        </p:tav>
                                        <p:tav tm="100000">
                                          <p:val>
                                            <p:strVal val="#ppt_w"/>
                                          </p:val>
                                        </p:tav>
                                      </p:tavLst>
                                    </p:anim>
                                    <p:anim calcmode="lin" valueType="num">
                                      <p:cBhvr>
                                        <p:cTn id="121" dur="500" fill="hold"/>
                                        <p:tgtEl>
                                          <p:spTgt spid="96"/>
                                        </p:tgtEl>
                                        <p:attrNameLst>
                                          <p:attrName>ppt_h</p:attrName>
                                        </p:attrNameLst>
                                      </p:cBhvr>
                                      <p:tavLst>
                                        <p:tav tm="0">
                                          <p:val>
                                            <p:fltVal val="0"/>
                                          </p:val>
                                        </p:tav>
                                        <p:tav tm="100000">
                                          <p:val>
                                            <p:strVal val="#ppt_h"/>
                                          </p:val>
                                        </p:tav>
                                      </p:tavLst>
                                    </p:anim>
                                    <p:animEffect transition="in" filter="fade">
                                      <p:cBhvr>
                                        <p:cTn id="122" dur="500"/>
                                        <p:tgtEl>
                                          <p:spTgt spid="96"/>
                                        </p:tgtEl>
                                      </p:cBhvr>
                                    </p:animEffect>
                                  </p:childTnLst>
                                </p:cTn>
                              </p:par>
                              <p:par>
                                <p:cTn id="123" presetID="53" presetClass="entr" presetSubtype="16" fill="hold" grpId="0" nodeType="withEffect">
                                  <p:stCondLst>
                                    <p:cond delay="400"/>
                                  </p:stCondLst>
                                  <p:childTnLst>
                                    <p:set>
                                      <p:cBhvr>
                                        <p:cTn id="124" dur="1" fill="hold">
                                          <p:stCondLst>
                                            <p:cond delay="0"/>
                                          </p:stCondLst>
                                        </p:cTn>
                                        <p:tgtEl>
                                          <p:spTgt spid="99"/>
                                        </p:tgtEl>
                                        <p:attrNameLst>
                                          <p:attrName>style.visibility</p:attrName>
                                        </p:attrNameLst>
                                      </p:cBhvr>
                                      <p:to>
                                        <p:strVal val="visible"/>
                                      </p:to>
                                    </p:set>
                                    <p:anim calcmode="lin" valueType="num">
                                      <p:cBhvr>
                                        <p:cTn id="125" dur="500" fill="hold"/>
                                        <p:tgtEl>
                                          <p:spTgt spid="99"/>
                                        </p:tgtEl>
                                        <p:attrNameLst>
                                          <p:attrName>ppt_w</p:attrName>
                                        </p:attrNameLst>
                                      </p:cBhvr>
                                      <p:tavLst>
                                        <p:tav tm="0">
                                          <p:val>
                                            <p:fltVal val="0"/>
                                          </p:val>
                                        </p:tav>
                                        <p:tav tm="100000">
                                          <p:val>
                                            <p:strVal val="#ppt_w"/>
                                          </p:val>
                                        </p:tav>
                                      </p:tavLst>
                                    </p:anim>
                                    <p:anim calcmode="lin" valueType="num">
                                      <p:cBhvr>
                                        <p:cTn id="126" dur="500" fill="hold"/>
                                        <p:tgtEl>
                                          <p:spTgt spid="99"/>
                                        </p:tgtEl>
                                        <p:attrNameLst>
                                          <p:attrName>ppt_h</p:attrName>
                                        </p:attrNameLst>
                                      </p:cBhvr>
                                      <p:tavLst>
                                        <p:tav tm="0">
                                          <p:val>
                                            <p:fltVal val="0"/>
                                          </p:val>
                                        </p:tav>
                                        <p:tav tm="100000">
                                          <p:val>
                                            <p:strVal val="#ppt_h"/>
                                          </p:val>
                                        </p:tav>
                                      </p:tavLst>
                                    </p:anim>
                                    <p:animEffect transition="in" filter="fade">
                                      <p:cBhvr>
                                        <p:cTn id="127"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53" grpId="0"/>
      <p:bldP spid="63" grpId="0" animBg="1"/>
      <p:bldP spid="64" grpId="0" animBg="1"/>
      <p:bldP spid="74" grpId="0" animBg="1"/>
      <p:bldP spid="75" grpId="0" animBg="1"/>
      <p:bldP spid="79" grpId="0" animBg="1"/>
      <p:bldP spid="80" grpId="0" animBg="1"/>
      <p:bldP spid="81" grpId="0"/>
      <p:bldP spid="81" grpId="1"/>
      <p:bldP spid="85" grpId="0" animBg="1"/>
      <p:bldP spid="95" grpId="0" animBg="1"/>
      <p:bldP spid="9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6"/>
          <p:cNvSpPr>
            <a:spLocks noChangeArrowheads="1"/>
          </p:cNvSpPr>
          <p:nvPr/>
        </p:nvSpPr>
        <p:spPr bwMode="auto">
          <a:xfrm>
            <a:off x="0" y="0"/>
            <a:ext cx="9144000" cy="842963"/>
          </a:xfrm>
          <a:prstGeom prst="rect">
            <a:avLst/>
          </a:prstGeom>
          <a:solidFill>
            <a:srgbClr val="2782A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endParaRPr>
          </a:p>
        </p:txBody>
      </p:sp>
      <p:sp>
        <p:nvSpPr>
          <p:cNvPr id="5125" name="TextBox 5"/>
          <p:cNvSpPr>
            <a:spLocks noChangeArrowheads="1"/>
          </p:cNvSpPr>
          <p:nvPr/>
        </p:nvSpPr>
        <p:spPr bwMode="auto">
          <a:xfrm>
            <a:off x="2695575" y="46038"/>
            <a:ext cx="374808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4400" b="1" dirty="0" smtClean="0">
                <a:solidFill>
                  <a:schemeClr val="bg1"/>
                </a:solidFill>
                <a:latin typeface="微软雅黑" pitchFamily="34" charset="-122"/>
                <a:ea typeface="微软雅黑" pitchFamily="34" charset="-122"/>
                <a:sym typeface="Bebas Neue" pitchFamily="2" charset="0"/>
              </a:rPr>
              <a:t>目录</a:t>
            </a:r>
            <a:endParaRPr lang="en-US" sz="4400" b="1" dirty="0">
              <a:solidFill>
                <a:schemeClr val="bg1"/>
              </a:solidFill>
              <a:latin typeface="微软雅黑" pitchFamily="34" charset="-122"/>
              <a:ea typeface="微软雅黑" pitchFamily="34" charset="-122"/>
              <a:sym typeface="Bebas Neue" pitchFamily="2" charset="0"/>
            </a:endParaRPr>
          </a:p>
        </p:txBody>
      </p:sp>
      <p:sp>
        <p:nvSpPr>
          <p:cNvPr id="57" name="Rectangle 5"/>
          <p:cNvSpPr>
            <a:spLocks noChangeArrowheads="1"/>
          </p:cNvSpPr>
          <p:nvPr/>
        </p:nvSpPr>
        <p:spPr bwMode="auto">
          <a:xfrm>
            <a:off x="620605" y="1088903"/>
            <a:ext cx="996777" cy="897731"/>
          </a:xfrm>
          <a:prstGeom prst="rect">
            <a:avLst/>
          </a:prstGeom>
          <a:solidFill>
            <a:srgbClr val="2782A7"/>
          </a:solidFill>
          <a:ln>
            <a:noFill/>
          </a:ln>
        </p:spPr>
        <p:txBody>
          <a:bodyPr lIns="81621" tIns="40811" rIns="81621" bIns="40811"/>
          <a:lstStyle/>
          <a:p>
            <a:pPr>
              <a:buFont typeface="Arial" charset="0"/>
              <a:buNone/>
            </a:pPr>
            <a:endParaRPr lang="zh-CN" altLang="en-US">
              <a:solidFill>
                <a:srgbClr val="2782A7"/>
              </a:solidFill>
              <a:latin typeface="Arial" charset="0"/>
              <a:ea typeface="宋体" charset="-122"/>
            </a:endParaRPr>
          </a:p>
        </p:txBody>
      </p:sp>
      <p:sp>
        <p:nvSpPr>
          <p:cNvPr id="58" name="Freeform 6"/>
          <p:cNvSpPr>
            <a:spLocks/>
          </p:cNvSpPr>
          <p:nvPr/>
        </p:nvSpPr>
        <p:spPr bwMode="auto">
          <a:xfrm>
            <a:off x="760281" y="1232968"/>
            <a:ext cx="761868" cy="719138"/>
          </a:xfrm>
          <a:custGeom>
            <a:avLst/>
            <a:gdLst>
              <a:gd name="T0" fmla="*/ 734716 w 1173"/>
              <a:gd name="T1" fmla="*/ 348495 h 1472"/>
              <a:gd name="T2" fmla="*/ 711330 w 1173"/>
              <a:gd name="T3" fmla="*/ 30615 h 1472"/>
              <a:gd name="T4" fmla="*/ 693141 w 1173"/>
              <a:gd name="T5" fmla="*/ 35175 h 1472"/>
              <a:gd name="T6" fmla="*/ 651565 w 1173"/>
              <a:gd name="T7" fmla="*/ 44295 h 1472"/>
              <a:gd name="T8" fmla="*/ 596997 w 1173"/>
              <a:gd name="T9" fmla="*/ 35175 h 1472"/>
              <a:gd name="T10" fmla="*/ 408609 w 1173"/>
              <a:gd name="T11" fmla="*/ 3257 h 1472"/>
              <a:gd name="T12" fmla="*/ 0 w 1173"/>
              <a:gd name="T13" fmla="*/ 500270 h 1472"/>
              <a:gd name="T14" fmla="*/ 417703 w 1173"/>
              <a:gd name="T15" fmla="*/ 955593 h 1472"/>
              <a:gd name="T16" fmla="*/ 762000 w 1173"/>
              <a:gd name="T17" fmla="*/ 707412 h 1472"/>
              <a:gd name="T18" fmla="*/ 706783 w 1173"/>
              <a:gd name="T19" fmla="*/ 674843 h 1472"/>
              <a:gd name="T20" fmla="*/ 449535 w 1173"/>
              <a:gd name="T21" fmla="*/ 891757 h 1472"/>
              <a:gd name="T22" fmla="*/ 188389 w 1173"/>
              <a:gd name="T23" fmla="*/ 472260 h 1472"/>
              <a:gd name="T24" fmla="*/ 417703 w 1173"/>
              <a:gd name="T25" fmla="*/ 67745 h 1472"/>
              <a:gd name="T26" fmla="*/ 679499 w 1173"/>
              <a:gd name="T27" fmla="*/ 371294 h 1472"/>
              <a:gd name="T28" fmla="*/ 734716 w 1173"/>
              <a:gd name="T29" fmla="*/ 348495 h 14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173" h="1472">
                <a:moveTo>
                  <a:pt x="1131" y="535"/>
                </a:moveTo>
                <a:lnTo>
                  <a:pt x="1095" y="47"/>
                </a:lnTo>
                <a:cubicBezTo>
                  <a:pt x="1090" y="47"/>
                  <a:pt x="1081" y="49"/>
                  <a:pt x="1067" y="54"/>
                </a:cubicBezTo>
                <a:cubicBezTo>
                  <a:pt x="1043" y="64"/>
                  <a:pt x="1022" y="68"/>
                  <a:pt x="1003" y="68"/>
                </a:cubicBezTo>
                <a:cubicBezTo>
                  <a:pt x="975" y="68"/>
                  <a:pt x="947" y="64"/>
                  <a:pt x="919" y="54"/>
                </a:cubicBezTo>
                <a:cubicBezTo>
                  <a:pt x="810" y="17"/>
                  <a:pt x="714" y="0"/>
                  <a:pt x="629" y="5"/>
                </a:cubicBezTo>
                <a:cubicBezTo>
                  <a:pt x="214" y="24"/>
                  <a:pt x="5" y="278"/>
                  <a:pt x="0" y="768"/>
                </a:cubicBezTo>
                <a:cubicBezTo>
                  <a:pt x="5" y="1225"/>
                  <a:pt x="219" y="1458"/>
                  <a:pt x="643" y="1467"/>
                </a:cubicBezTo>
                <a:cubicBezTo>
                  <a:pt x="912" y="1472"/>
                  <a:pt x="1088" y="1345"/>
                  <a:pt x="1173" y="1086"/>
                </a:cubicBezTo>
                <a:lnTo>
                  <a:pt x="1088" y="1036"/>
                </a:lnTo>
                <a:cubicBezTo>
                  <a:pt x="999" y="1258"/>
                  <a:pt x="867" y="1369"/>
                  <a:pt x="692" y="1369"/>
                </a:cubicBezTo>
                <a:cubicBezTo>
                  <a:pt x="424" y="1359"/>
                  <a:pt x="290" y="1145"/>
                  <a:pt x="290" y="725"/>
                </a:cubicBezTo>
                <a:cubicBezTo>
                  <a:pt x="290" y="316"/>
                  <a:pt x="408" y="108"/>
                  <a:pt x="643" y="104"/>
                </a:cubicBezTo>
                <a:cubicBezTo>
                  <a:pt x="827" y="94"/>
                  <a:pt x="961" y="250"/>
                  <a:pt x="1046" y="570"/>
                </a:cubicBezTo>
                <a:lnTo>
                  <a:pt x="1131" y="5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81621" tIns="40811" rIns="81621" bIns="40811"/>
          <a:lstStyle/>
          <a:p>
            <a:pPr>
              <a:buFont typeface="Arial" charset="0"/>
              <a:buNone/>
            </a:pPr>
            <a:endParaRPr lang="zh-CN" altLang="en-US">
              <a:solidFill>
                <a:srgbClr val="024C89"/>
              </a:solidFill>
              <a:latin typeface="Arial" charset="0"/>
              <a:ea typeface="宋体" charset="-122"/>
            </a:endParaRPr>
          </a:p>
        </p:txBody>
      </p:sp>
      <p:sp>
        <p:nvSpPr>
          <p:cNvPr id="59" name="Freeform 7"/>
          <p:cNvSpPr>
            <a:spLocks noEditPoints="1"/>
          </p:cNvSpPr>
          <p:nvPr/>
        </p:nvSpPr>
        <p:spPr bwMode="auto">
          <a:xfrm>
            <a:off x="1709443" y="1704455"/>
            <a:ext cx="1423740" cy="217884"/>
          </a:xfrm>
          <a:custGeom>
            <a:avLst/>
            <a:gdLst>
              <a:gd name="T0" fmla="*/ 31788 w 2195"/>
              <a:gd name="T1" fmla="*/ 181488 h 445"/>
              <a:gd name="T2" fmla="*/ 163483 w 2195"/>
              <a:gd name="T3" fmla="*/ 180183 h 445"/>
              <a:gd name="T4" fmla="*/ 98609 w 2195"/>
              <a:gd name="T5" fmla="*/ 289206 h 445"/>
              <a:gd name="T6" fmla="*/ 101204 w 2195"/>
              <a:gd name="T7" fmla="*/ 68548 h 445"/>
              <a:gd name="T8" fmla="*/ 98609 w 2195"/>
              <a:gd name="T9" fmla="*/ 289206 h 445"/>
              <a:gd name="T10" fmla="*/ 431413 w 2195"/>
              <a:gd name="T11" fmla="*/ 283331 h 445"/>
              <a:gd name="T12" fmla="*/ 400922 w 2195"/>
              <a:gd name="T13" fmla="*/ 152764 h 445"/>
              <a:gd name="T14" fmla="*/ 289339 w 2195"/>
              <a:gd name="T15" fmla="*/ 154069 h 445"/>
              <a:gd name="T16" fmla="*/ 259496 w 2195"/>
              <a:gd name="T17" fmla="*/ 284636 h 445"/>
              <a:gd name="T18" fmla="*/ 289339 w 2195"/>
              <a:gd name="T19" fmla="*/ 72465 h 445"/>
              <a:gd name="T20" fmla="*/ 358754 w 2195"/>
              <a:gd name="T21" fmla="*/ 66589 h 445"/>
              <a:gd name="T22" fmla="*/ 581921 w 2195"/>
              <a:gd name="T23" fmla="*/ 265704 h 445"/>
              <a:gd name="T24" fmla="*/ 555971 w 2195"/>
              <a:gd name="T25" fmla="*/ 287901 h 445"/>
              <a:gd name="T26" fmla="*/ 512506 w 2195"/>
              <a:gd name="T27" fmla="*/ 98578 h 445"/>
              <a:gd name="T28" fmla="*/ 483312 w 2195"/>
              <a:gd name="T29" fmla="*/ 72465 h 445"/>
              <a:gd name="T30" fmla="*/ 512506 w 2195"/>
              <a:gd name="T31" fmla="*/ 15668 h 445"/>
              <a:gd name="T32" fmla="*/ 542996 w 2195"/>
              <a:gd name="T33" fmla="*/ 72465 h 445"/>
              <a:gd name="T34" fmla="*/ 581921 w 2195"/>
              <a:gd name="T35" fmla="*/ 98578 h 445"/>
              <a:gd name="T36" fmla="*/ 542996 w 2195"/>
              <a:gd name="T37" fmla="*/ 241549 h 445"/>
              <a:gd name="T38" fmla="*/ 581921 w 2195"/>
              <a:gd name="T39" fmla="*/ 265704 h 445"/>
              <a:gd name="T40" fmla="*/ 787572 w 2195"/>
              <a:gd name="T41" fmla="*/ 162556 h 445"/>
              <a:gd name="T42" fmla="*/ 661716 w 2195"/>
              <a:gd name="T43" fmla="*/ 162556 h 445"/>
              <a:gd name="T44" fmla="*/ 819360 w 2195"/>
              <a:gd name="T45" fmla="*/ 226534 h 445"/>
              <a:gd name="T46" fmla="*/ 626684 w 2195"/>
              <a:gd name="T47" fmla="*/ 181488 h 445"/>
              <a:gd name="T48" fmla="*/ 820658 w 2195"/>
              <a:gd name="T49" fmla="*/ 181488 h 445"/>
              <a:gd name="T50" fmla="*/ 660419 w 2195"/>
              <a:gd name="T51" fmla="*/ 188670 h 445"/>
              <a:gd name="T52" fmla="*/ 787572 w 2195"/>
              <a:gd name="T53" fmla="*/ 218047 h 445"/>
              <a:gd name="T54" fmla="*/ 1054853 w 2195"/>
              <a:gd name="T55" fmla="*/ 283331 h 445"/>
              <a:gd name="T56" fmla="*/ 1025011 w 2195"/>
              <a:gd name="T57" fmla="*/ 152764 h 445"/>
              <a:gd name="T58" fmla="*/ 913428 w 2195"/>
              <a:gd name="T59" fmla="*/ 154069 h 445"/>
              <a:gd name="T60" fmla="*/ 882937 w 2195"/>
              <a:gd name="T61" fmla="*/ 284636 h 445"/>
              <a:gd name="T62" fmla="*/ 913428 w 2195"/>
              <a:gd name="T63" fmla="*/ 72465 h 445"/>
              <a:gd name="T64" fmla="*/ 982843 w 2195"/>
              <a:gd name="T65" fmla="*/ 66589 h 445"/>
              <a:gd name="T66" fmla="*/ 1206010 w 2195"/>
              <a:gd name="T67" fmla="*/ 265704 h 445"/>
              <a:gd name="T68" fmla="*/ 1179412 w 2195"/>
              <a:gd name="T69" fmla="*/ 287901 h 445"/>
              <a:gd name="T70" fmla="*/ 1136595 w 2195"/>
              <a:gd name="T71" fmla="*/ 98578 h 445"/>
              <a:gd name="T72" fmla="*/ 1107401 w 2195"/>
              <a:gd name="T73" fmla="*/ 72465 h 445"/>
              <a:gd name="T74" fmla="*/ 1136595 w 2195"/>
              <a:gd name="T75" fmla="*/ 15668 h 445"/>
              <a:gd name="T76" fmla="*/ 1166437 w 2195"/>
              <a:gd name="T77" fmla="*/ 72465 h 445"/>
              <a:gd name="T78" fmla="*/ 1206010 w 2195"/>
              <a:gd name="T79" fmla="*/ 98578 h 445"/>
              <a:gd name="T80" fmla="*/ 1166437 w 2195"/>
              <a:gd name="T81" fmla="*/ 241549 h 445"/>
              <a:gd name="T82" fmla="*/ 1206010 w 2195"/>
              <a:gd name="T83" fmla="*/ 265704 h 445"/>
              <a:gd name="T84" fmla="*/ 1414256 w 2195"/>
              <a:gd name="T85" fmla="*/ 123386 h 445"/>
              <a:gd name="T86" fmla="*/ 1256612 w 2195"/>
              <a:gd name="T87" fmla="*/ 126650 h 445"/>
              <a:gd name="T88" fmla="*/ 1390901 w 2195"/>
              <a:gd name="T89" fmla="*/ 229798 h 445"/>
              <a:gd name="T90" fmla="*/ 1278020 w 2195"/>
              <a:gd name="T91" fmla="*/ 218047 h 445"/>
              <a:gd name="T92" fmla="*/ 1337704 w 2195"/>
              <a:gd name="T93" fmla="*/ 289206 h 445"/>
              <a:gd name="T94" fmla="*/ 1346138 w 2195"/>
              <a:gd name="T95" fmla="*/ 164515 h 445"/>
              <a:gd name="T96" fmla="*/ 1334461 w 2195"/>
              <a:gd name="T97" fmla="*/ 94661 h 44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195" h="445">
                <a:moveTo>
                  <a:pt x="154" y="142"/>
                </a:moveTo>
                <a:cubicBezTo>
                  <a:pt x="86" y="144"/>
                  <a:pt x="51" y="189"/>
                  <a:pt x="49" y="278"/>
                </a:cubicBezTo>
                <a:cubicBezTo>
                  <a:pt x="51" y="361"/>
                  <a:pt x="86" y="405"/>
                  <a:pt x="154" y="407"/>
                </a:cubicBezTo>
                <a:cubicBezTo>
                  <a:pt x="218" y="405"/>
                  <a:pt x="251" y="361"/>
                  <a:pt x="252" y="276"/>
                </a:cubicBezTo>
                <a:cubicBezTo>
                  <a:pt x="248" y="193"/>
                  <a:pt x="215" y="148"/>
                  <a:pt x="154" y="142"/>
                </a:cubicBezTo>
                <a:close/>
                <a:moveTo>
                  <a:pt x="152" y="443"/>
                </a:moveTo>
                <a:cubicBezTo>
                  <a:pt x="55" y="437"/>
                  <a:pt x="5" y="383"/>
                  <a:pt x="0" y="280"/>
                </a:cubicBezTo>
                <a:cubicBezTo>
                  <a:pt x="3" y="166"/>
                  <a:pt x="55" y="107"/>
                  <a:pt x="156" y="105"/>
                </a:cubicBezTo>
                <a:cubicBezTo>
                  <a:pt x="250" y="109"/>
                  <a:pt x="299" y="165"/>
                  <a:pt x="303" y="274"/>
                </a:cubicBezTo>
                <a:cubicBezTo>
                  <a:pt x="302" y="385"/>
                  <a:pt x="251" y="442"/>
                  <a:pt x="152" y="443"/>
                </a:cubicBezTo>
                <a:close/>
                <a:moveTo>
                  <a:pt x="665" y="227"/>
                </a:moveTo>
                <a:lnTo>
                  <a:pt x="665" y="434"/>
                </a:lnTo>
                <a:lnTo>
                  <a:pt x="618" y="434"/>
                </a:lnTo>
                <a:lnTo>
                  <a:pt x="618" y="234"/>
                </a:lnTo>
                <a:cubicBezTo>
                  <a:pt x="616" y="174"/>
                  <a:pt x="591" y="144"/>
                  <a:pt x="542" y="142"/>
                </a:cubicBezTo>
                <a:cubicBezTo>
                  <a:pt x="484" y="150"/>
                  <a:pt x="452" y="181"/>
                  <a:pt x="446" y="236"/>
                </a:cubicBezTo>
                <a:lnTo>
                  <a:pt x="446" y="434"/>
                </a:lnTo>
                <a:lnTo>
                  <a:pt x="400" y="436"/>
                </a:lnTo>
                <a:lnTo>
                  <a:pt x="400" y="111"/>
                </a:lnTo>
                <a:lnTo>
                  <a:pt x="446" y="111"/>
                </a:lnTo>
                <a:lnTo>
                  <a:pt x="446" y="160"/>
                </a:lnTo>
                <a:cubicBezTo>
                  <a:pt x="472" y="123"/>
                  <a:pt x="507" y="104"/>
                  <a:pt x="553" y="102"/>
                </a:cubicBezTo>
                <a:cubicBezTo>
                  <a:pt x="628" y="102"/>
                  <a:pt x="665" y="144"/>
                  <a:pt x="665" y="227"/>
                </a:cubicBezTo>
                <a:close/>
                <a:moveTo>
                  <a:pt x="897" y="407"/>
                </a:moveTo>
                <a:lnTo>
                  <a:pt x="906" y="432"/>
                </a:lnTo>
                <a:cubicBezTo>
                  <a:pt x="891" y="438"/>
                  <a:pt x="875" y="441"/>
                  <a:pt x="857" y="441"/>
                </a:cubicBezTo>
                <a:cubicBezTo>
                  <a:pt x="811" y="442"/>
                  <a:pt x="788" y="419"/>
                  <a:pt x="790" y="370"/>
                </a:cubicBezTo>
                <a:lnTo>
                  <a:pt x="790" y="151"/>
                </a:lnTo>
                <a:lnTo>
                  <a:pt x="745" y="151"/>
                </a:lnTo>
                <a:lnTo>
                  <a:pt x="745" y="111"/>
                </a:lnTo>
                <a:lnTo>
                  <a:pt x="790" y="111"/>
                </a:lnTo>
                <a:lnTo>
                  <a:pt x="790" y="24"/>
                </a:lnTo>
                <a:lnTo>
                  <a:pt x="837" y="0"/>
                </a:lnTo>
                <a:lnTo>
                  <a:pt x="837" y="111"/>
                </a:lnTo>
                <a:lnTo>
                  <a:pt x="897" y="111"/>
                </a:lnTo>
                <a:lnTo>
                  <a:pt x="897" y="151"/>
                </a:lnTo>
                <a:lnTo>
                  <a:pt x="837" y="151"/>
                </a:lnTo>
                <a:lnTo>
                  <a:pt x="837" y="370"/>
                </a:lnTo>
                <a:cubicBezTo>
                  <a:pt x="835" y="398"/>
                  <a:pt x="847" y="411"/>
                  <a:pt x="872" y="410"/>
                </a:cubicBezTo>
                <a:cubicBezTo>
                  <a:pt x="881" y="410"/>
                  <a:pt x="890" y="409"/>
                  <a:pt x="897" y="407"/>
                </a:cubicBezTo>
                <a:close/>
                <a:moveTo>
                  <a:pt x="1020" y="249"/>
                </a:moveTo>
                <a:lnTo>
                  <a:pt x="1214" y="249"/>
                </a:lnTo>
                <a:cubicBezTo>
                  <a:pt x="1211" y="184"/>
                  <a:pt x="1179" y="150"/>
                  <a:pt x="1118" y="147"/>
                </a:cubicBezTo>
                <a:cubicBezTo>
                  <a:pt x="1057" y="153"/>
                  <a:pt x="1024" y="187"/>
                  <a:pt x="1020" y="249"/>
                </a:cubicBezTo>
                <a:close/>
                <a:moveTo>
                  <a:pt x="1214" y="334"/>
                </a:moveTo>
                <a:lnTo>
                  <a:pt x="1263" y="347"/>
                </a:lnTo>
                <a:cubicBezTo>
                  <a:pt x="1245" y="413"/>
                  <a:pt x="1198" y="445"/>
                  <a:pt x="1120" y="443"/>
                </a:cubicBezTo>
                <a:cubicBezTo>
                  <a:pt x="1021" y="439"/>
                  <a:pt x="969" y="384"/>
                  <a:pt x="966" y="278"/>
                </a:cubicBezTo>
                <a:cubicBezTo>
                  <a:pt x="971" y="167"/>
                  <a:pt x="1021" y="109"/>
                  <a:pt x="1118" y="105"/>
                </a:cubicBezTo>
                <a:cubicBezTo>
                  <a:pt x="1213" y="107"/>
                  <a:pt x="1262" y="165"/>
                  <a:pt x="1265" y="278"/>
                </a:cubicBezTo>
                <a:cubicBezTo>
                  <a:pt x="1265" y="284"/>
                  <a:pt x="1265" y="288"/>
                  <a:pt x="1265" y="289"/>
                </a:cubicBezTo>
                <a:lnTo>
                  <a:pt x="1018" y="289"/>
                </a:lnTo>
                <a:cubicBezTo>
                  <a:pt x="1021" y="362"/>
                  <a:pt x="1054" y="401"/>
                  <a:pt x="1118" y="405"/>
                </a:cubicBezTo>
                <a:cubicBezTo>
                  <a:pt x="1169" y="405"/>
                  <a:pt x="1200" y="382"/>
                  <a:pt x="1214" y="334"/>
                </a:cubicBezTo>
                <a:close/>
                <a:moveTo>
                  <a:pt x="1626" y="227"/>
                </a:moveTo>
                <a:lnTo>
                  <a:pt x="1626" y="434"/>
                </a:lnTo>
                <a:lnTo>
                  <a:pt x="1580" y="434"/>
                </a:lnTo>
                <a:lnTo>
                  <a:pt x="1580" y="234"/>
                </a:lnTo>
                <a:cubicBezTo>
                  <a:pt x="1578" y="174"/>
                  <a:pt x="1553" y="144"/>
                  <a:pt x="1504" y="142"/>
                </a:cubicBezTo>
                <a:cubicBezTo>
                  <a:pt x="1446" y="150"/>
                  <a:pt x="1414" y="181"/>
                  <a:pt x="1408" y="236"/>
                </a:cubicBezTo>
                <a:lnTo>
                  <a:pt x="1408" y="434"/>
                </a:lnTo>
                <a:lnTo>
                  <a:pt x="1361" y="436"/>
                </a:lnTo>
                <a:lnTo>
                  <a:pt x="1361" y="111"/>
                </a:lnTo>
                <a:lnTo>
                  <a:pt x="1408" y="111"/>
                </a:lnTo>
                <a:lnTo>
                  <a:pt x="1408" y="160"/>
                </a:lnTo>
                <a:cubicBezTo>
                  <a:pt x="1433" y="123"/>
                  <a:pt x="1469" y="104"/>
                  <a:pt x="1515" y="102"/>
                </a:cubicBezTo>
                <a:cubicBezTo>
                  <a:pt x="1589" y="102"/>
                  <a:pt x="1626" y="144"/>
                  <a:pt x="1626" y="227"/>
                </a:cubicBezTo>
                <a:close/>
                <a:moveTo>
                  <a:pt x="1859" y="407"/>
                </a:moveTo>
                <a:lnTo>
                  <a:pt x="1868" y="432"/>
                </a:lnTo>
                <a:cubicBezTo>
                  <a:pt x="1853" y="438"/>
                  <a:pt x="1836" y="441"/>
                  <a:pt x="1818" y="441"/>
                </a:cubicBezTo>
                <a:cubicBezTo>
                  <a:pt x="1772" y="442"/>
                  <a:pt x="1750" y="419"/>
                  <a:pt x="1752" y="370"/>
                </a:cubicBezTo>
                <a:lnTo>
                  <a:pt x="1752" y="151"/>
                </a:lnTo>
                <a:lnTo>
                  <a:pt x="1707" y="151"/>
                </a:lnTo>
                <a:lnTo>
                  <a:pt x="1707" y="111"/>
                </a:lnTo>
                <a:lnTo>
                  <a:pt x="1752" y="111"/>
                </a:lnTo>
                <a:lnTo>
                  <a:pt x="1752" y="24"/>
                </a:lnTo>
                <a:lnTo>
                  <a:pt x="1798" y="0"/>
                </a:lnTo>
                <a:lnTo>
                  <a:pt x="1798" y="111"/>
                </a:lnTo>
                <a:lnTo>
                  <a:pt x="1859" y="111"/>
                </a:lnTo>
                <a:lnTo>
                  <a:pt x="1859" y="151"/>
                </a:lnTo>
                <a:lnTo>
                  <a:pt x="1798" y="151"/>
                </a:lnTo>
                <a:lnTo>
                  <a:pt x="1798" y="370"/>
                </a:lnTo>
                <a:cubicBezTo>
                  <a:pt x="1797" y="398"/>
                  <a:pt x="1809" y="411"/>
                  <a:pt x="1834" y="410"/>
                </a:cubicBezTo>
                <a:cubicBezTo>
                  <a:pt x="1843" y="410"/>
                  <a:pt x="1851" y="409"/>
                  <a:pt x="1859" y="407"/>
                </a:cubicBezTo>
                <a:close/>
                <a:moveTo>
                  <a:pt x="2131" y="203"/>
                </a:moveTo>
                <a:lnTo>
                  <a:pt x="2180" y="189"/>
                </a:lnTo>
                <a:cubicBezTo>
                  <a:pt x="2167" y="133"/>
                  <a:pt x="2125" y="104"/>
                  <a:pt x="2055" y="102"/>
                </a:cubicBezTo>
                <a:cubicBezTo>
                  <a:pt x="1982" y="105"/>
                  <a:pt x="1943" y="136"/>
                  <a:pt x="1937" y="194"/>
                </a:cubicBezTo>
                <a:cubicBezTo>
                  <a:pt x="1934" y="249"/>
                  <a:pt x="1976" y="281"/>
                  <a:pt x="2062" y="292"/>
                </a:cubicBezTo>
                <a:cubicBezTo>
                  <a:pt x="2118" y="302"/>
                  <a:pt x="2146" y="322"/>
                  <a:pt x="2144" y="352"/>
                </a:cubicBezTo>
                <a:cubicBezTo>
                  <a:pt x="2143" y="387"/>
                  <a:pt x="2115" y="406"/>
                  <a:pt x="2062" y="407"/>
                </a:cubicBezTo>
                <a:cubicBezTo>
                  <a:pt x="2013" y="409"/>
                  <a:pt x="1982" y="384"/>
                  <a:pt x="1970" y="334"/>
                </a:cubicBezTo>
                <a:lnTo>
                  <a:pt x="1924" y="347"/>
                </a:lnTo>
                <a:cubicBezTo>
                  <a:pt x="1941" y="413"/>
                  <a:pt x="1988" y="445"/>
                  <a:pt x="2062" y="443"/>
                </a:cubicBezTo>
                <a:cubicBezTo>
                  <a:pt x="2148" y="442"/>
                  <a:pt x="2192" y="410"/>
                  <a:pt x="2193" y="350"/>
                </a:cubicBezTo>
                <a:cubicBezTo>
                  <a:pt x="2195" y="298"/>
                  <a:pt x="2155" y="265"/>
                  <a:pt x="2075" y="252"/>
                </a:cubicBezTo>
                <a:cubicBezTo>
                  <a:pt x="2014" y="241"/>
                  <a:pt x="1985" y="222"/>
                  <a:pt x="1986" y="194"/>
                </a:cubicBezTo>
                <a:cubicBezTo>
                  <a:pt x="1990" y="162"/>
                  <a:pt x="2014" y="146"/>
                  <a:pt x="2057" y="145"/>
                </a:cubicBezTo>
                <a:cubicBezTo>
                  <a:pt x="2097" y="145"/>
                  <a:pt x="2122" y="164"/>
                  <a:pt x="2131" y="203"/>
                </a:cubicBez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lIns="81621" tIns="40811" rIns="81621" bIns="40811"/>
          <a:lstStyle/>
          <a:p>
            <a:pPr>
              <a:buFont typeface="Arial" charset="0"/>
              <a:buNone/>
            </a:pPr>
            <a:endParaRPr lang="zh-CN" altLang="en-US">
              <a:solidFill>
                <a:srgbClr val="024C89"/>
              </a:solidFill>
              <a:latin typeface="Arial" charset="0"/>
              <a:ea typeface="宋体" charset="-122"/>
            </a:endParaRPr>
          </a:p>
        </p:txBody>
      </p:sp>
      <p:sp>
        <p:nvSpPr>
          <p:cNvPr id="61" name="Freeform 9"/>
          <p:cNvSpPr>
            <a:spLocks noEditPoints="1"/>
          </p:cNvSpPr>
          <p:nvPr/>
        </p:nvSpPr>
        <p:spPr bwMode="auto">
          <a:xfrm>
            <a:off x="3379203" y="1004367"/>
            <a:ext cx="115867" cy="3780234"/>
          </a:xfrm>
          <a:custGeom>
            <a:avLst/>
            <a:gdLst>
              <a:gd name="T0" fmla="*/ 0 w 153"/>
              <a:gd name="T1" fmla="*/ 0 h 6522"/>
              <a:gd name="T2" fmla="*/ 46203 w 153"/>
              <a:gd name="T3" fmla="*/ 0 h 6522"/>
              <a:gd name="T4" fmla="*/ 46203 w 153"/>
              <a:gd name="T5" fmla="*/ 5040312 h 6522"/>
              <a:gd name="T6" fmla="*/ 0 w 153"/>
              <a:gd name="T7" fmla="*/ 5040312 h 6522"/>
              <a:gd name="T8" fmla="*/ 0 w 153"/>
              <a:gd name="T9" fmla="*/ 0 h 6522"/>
              <a:gd name="T10" fmla="*/ 99224 w 153"/>
              <a:gd name="T11" fmla="*/ 0 h 6522"/>
              <a:gd name="T12" fmla="*/ 115887 w 153"/>
              <a:gd name="T13" fmla="*/ 0 h 6522"/>
              <a:gd name="T14" fmla="*/ 115887 w 153"/>
              <a:gd name="T15" fmla="*/ 5040312 h 6522"/>
              <a:gd name="T16" fmla="*/ 99224 w 153"/>
              <a:gd name="T17" fmla="*/ 5040312 h 6522"/>
              <a:gd name="T18" fmla="*/ 99224 w 153"/>
              <a:gd name="T19" fmla="*/ 0 h 65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6522">
                <a:moveTo>
                  <a:pt x="0" y="0"/>
                </a:moveTo>
                <a:lnTo>
                  <a:pt x="61" y="0"/>
                </a:lnTo>
                <a:lnTo>
                  <a:pt x="61" y="6522"/>
                </a:lnTo>
                <a:lnTo>
                  <a:pt x="0" y="6522"/>
                </a:lnTo>
                <a:lnTo>
                  <a:pt x="0" y="0"/>
                </a:lnTo>
                <a:close/>
                <a:moveTo>
                  <a:pt x="131" y="0"/>
                </a:moveTo>
                <a:lnTo>
                  <a:pt x="153" y="0"/>
                </a:lnTo>
                <a:lnTo>
                  <a:pt x="153" y="6522"/>
                </a:lnTo>
                <a:lnTo>
                  <a:pt x="131" y="6522"/>
                </a:lnTo>
                <a:lnTo>
                  <a:pt x="131" y="0"/>
                </a:lnTo>
                <a:close/>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lIns="81621" tIns="40811" rIns="81621" bIns="40811"/>
          <a:lstStyle/>
          <a:p>
            <a:pPr>
              <a:buFont typeface="Arial" charset="0"/>
              <a:buNone/>
            </a:pPr>
            <a:endParaRPr lang="zh-CN" altLang="en-US">
              <a:solidFill>
                <a:srgbClr val="024C89"/>
              </a:solidFill>
              <a:latin typeface="Arial" charset="0"/>
              <a:ea typeface="宋体" charset="-122"/>
            </a:endParaRPr>
          </a:p>
        </p:txBody>
      </p:sp>
      <p:sp>
        <p:nvSpPr>
          <p:cNvPr id="62" name="Freeform 10"/>
          <p:cNvSpPr>
            <a:spLocks/>
          </p:cNvSpPr>
          <p:nvPr/>
        </p:nvSpPr>
        <p:spPr bwMode="auto">
          <a:xfrm>
            <a:off x="3770024" y="1151106"/>
            <a:ext cx="4485496" cy="478631"/>
          </a:xfrm>
          <a:custGeom>
            <a:avLst/>
            <a:gdLst>
              <a:gd name="T0" fmla="*/ 64938 w 6425"/>
              <a:gd name="T1" fmla="*/ 0 h 911"/>
              <a:gd name="T2" fmla="*/ 4420639 w 6425"/>
              <a:gd name="T3" fmla="*/ 0 h 911"/>
              <a:gd name="T4" fmla="*/ 4486275 w 6425"/>
              <a:gd name="T5" fmla="*/ 65148 h 911"/>
              <a:gd name="T6" fmla="*/ 4486275 w 6425"/>
              <a:gd name="T7" fmla="*/ 573027 h 911"/>
              <a:gd name="T8" fmla="*/ 4420639 w 6425"/>
              <a:gd name="T9" fmla="*/ 638175 h 911"/>
              <a:gd name="T10" fmla="*/ 64938 w 6425"/>
              <a:gd name="T11" fmla="*/ 638175 h 911"/>
              <a:gd name="T12" fmla="*/ 0 w 6425"/>
              <a:gd name="T13" fmla="*/ 573027 h 911"/>
              <a:gd name="T14" fmla="*/ 0 w 6425"/>
              <a:gd name="T15" fmla="*/ 65148 h 911"/>
              <a:gd name="T16" fmla="*/ 64938 w 6425"/>
              <a:gd name="T17" fmla="*/ 0 h 9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25" h="911">
                <a:moveTo>
                  <a:pt x="93" y="0"/>
                </a:moveTo>
                <a:lnTo>
                  <a:pt x="6331" y="0"/>
                </a:lnTo>
                <a:cubicBezTo>
                  <a:pt x="6383" y="0"/>
                  <a:pt x="6425" y="42"/>
                  <a:pt x="6425" y="93"/>
                </a:cubicBezTo>
                <a:lnTo>
                  <a:pt x="6425" y="818"/>
                </a:lnTo>
                <a:cubicBezTo>
                  <a:pt x="6425" y="869"/>
                  <a:pt x="6383" y="911"/>
                  <a:pt x="6331" y="911"/>
                </a:cubicBezTo>
                <a:lnTo>
                  <a:pt x="93" y="911"/>
                </a:lnTo>
                <a:cubicBezTo>
                  <a:pt x="42" y="911"/>
                  <a:pt x="0" y="869"/>
                  <a:pt x="0" y="818"/>
                </a:cubicBezTo>
                <a:lnTo>
                  <a:pt x="0" y="93"/>
                </a:lnTo>
                <a:cubicBezTo>
                  <a:pt x="0" y="42"/>
                  <a:pt x="42" y="0"/>
                  <a:pt x="93" y="0"/>
                </a:cubicBezTo>
                <a:close/>
              </a:path>
            </a:pathLst>
          </a:custGeom>
          <a:solidFill>
            <a:srgbClr val="2782A7"/>
          </a:solidFill>
          <a:ln>
            <a:noFill/>
          </a:ln>
        </p:spPr>
        <p:txBody>
          <a:bodyPr lIns="81621" tIns="40811" rIns="81621" bIns="40811"/>
          <a:lstStyle/>
          <a:p>
            <a:pPr>
              <a:buFont typeface="Arial" charset="0"/>
              <a:buNone/>
            </a:pPr>
            <a:endParaRPr lang="zh-CN" altLang="en-US">
              <a:solidFill>
                <a:srgbClr val="024C89"/>
              </a:solidFill>
              <a:latin typeface="Arial" charset="0"/>
              <a:ea typeface="宋体" charset="-122"/>
            </a:endParaRPr>
          </a:p>
        </p:txBody>
      </p:sp>
      <p:grpSp>
        <p:nvGrpSpPr>
          <p:cNvPr id="63" name="组合 58"/>
          <p:cNvGrpSpPr>
            <a:grpSpLocks/>
          </p:cNvGrpSpPr>
          <p:nvPr/>
        </p:nvGrpSpPr>
        <p:grpSpPr bwMode="auto">
          <a:xfrm>
            <a:off x="3923618" y="1166293"/>
            <a:ext cx="503151" cy="477054"/>
            <a:chOff x="0" y="0"/>
            <a:chExt cx="588963" cy="744125"/>
          </a:xfrm>
        </p:grpSpPr>
        <p:sp>
          <p:nvSpPr>
            <p:cNvPr id="64" name="Oval 16"/>
            <p:cNvSpPr>
              <a:spLocks noChangeArrowheads="1"/>
            </p:cNvSpPr>
            <p:nvPr/>
          </p:nvSpPr>
          <p:spPr bwMode="auto">
            <a:xfrm>
              <a:off x="0" y="27890"/>
              <a:ext cx="588963" cy="5905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buFont typeface="Arial" charset="0"/>
                <a:buNone/>
              </a:pPr>
              <a:endParaRPr lang="zh-CN" altLang="en-US" sz="2500">
                <a:solidFill>
                  <a:srgbClr val="024C89"/>
                </a:solidFill>
                <a:latin typeface="Arial" charset="0"/>
                <a:ea typeface="宋体" charset="-122"/>
              </a:endParaRPr>
            </a:p>
          </p:txBody>
        </p:sp>
        <p:sp>
          <p:nvSpPr>
            <p:cNvPr id="65" name="TextBox 60"/>
            <p:cNvSpPr txBox="1">
              <a:spLocks noChangeArrowheads="1"/>
            </p:cNvSpPr>
            <p:nvPr/>
          </p:nvSpPr>
          <p:spPr bwMode="auto">
            <a:xfrm>
              <a:off x="59481" y="0"/>
              <a:ext cx="446958" cy="74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buFont typeface="Arial" charset="0"/>
                <a:buNone/>
              </a:pPr>
              <a:r>
                <a:rPr lang="en-US" altLang="zh-CN" sz="2500" b="1" dirty="0">
                  <a:solidFill>
                    <a:srgbClr val="2782A7"/>
                  </a:solidFill>
                  <a:latin typeface="微软雅黑" pitchFamily="34" charset="-122"/>
                  <a:ea typeface="微软雅黑" pitchFamily="34" charset="-122"/>
                </a:rPr>
                <a:t>1</a:t>
              </a:r>
              <a:endParaRPr lang="zh-CN" altLang="en-US" sz="2500" b="1" dirty="0">
                <a:solidFill>
                  <a:srgbClr val="2782A7"/>
                </a:solidFill>
                <a:latin typeface="微软雅黑" pitchFamily="34" charset="-122"/>
                <a:ea typeface="微软雅黑" pitchFamily="34" charset="-122"/>
              </a:endParaRPr>
            </a:p>
          </p:txBody>
        </p:sp>
      </p:grpSp>
      <p:sp>
        <p:nvSpPr>
          <p:cNvPr id="66" name="Freeform 10"/>
          <p:cNvSpPr>
            <a:spLocks/>
          </p:cNvSpPr>
          <p:nvPr/>
        </p:nvSpPr>
        <p:spPr bwMode="auto">
          <a:xfrm>
            <a:off x="3820450" y="1849713"/>
            <a:ext cx="4485496" cy="478631"/>
          </a:xfrm>
          <a:custGeom>
            <a:avLst/>
            <a:gdLst>
              <a:gd name="T0" fmla="*/ 64938 w 6425"/>
              <a:gd name="T1" fmla="*/ 0 h 911"/>
              <a:gd name="T2" fmla="*/ 4420639 w 6425"/>
              <a:gd name="T3" fmla="*/ 0 h 911"/>
              <a:gd name="T4" fmla="*/ 4486275 w 6425"/>
              <a:gd name="T5" fmla="*/ 65148 h 911"/>
              <a:gd name="T6" fmla="*/ 4486275 w 6425"/>
              <a:gd name="T7" fmla="*/ 573027 h 911"/>
              <a:gd name="T8" fmla="*/ 4420639 w 6425"/>
              <a:gd name="T9" fmla="*/ 638175 h 911"/>
              <a:gd name="T10" fmla="*/ 64938 w 6425"/>
              <a:gd name="T11" fmla="*/ 638175 h 911"/>
              <a:gd name="T12" fmla="*/ 0 w 6425"/>
              <a:gd name="T13" fmla="*/ 573027 h 911"/>
              <a:gd name="T14" fmla="*/ 0 w 6425"/>
              <a:gd name="T15" fmla="*/ 65148 h 911"/>
              <a:gd name="T16" fmla="*/ 64938 w 6425"/>
              <a:gd name="T17" fmla="*/ 0 h 9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25" h="911">
                <a:moveTo>
                  <a:pt x="93" y="0"/>
                </a:moveTo>
                <a:lnTo>
                  <a:pt x="6331" y="0"/>
                </a:lnTo>
                <a:cubicBezTo>
                  <a:pt x="6383" y="0"/>
                  <a:pt x="6425" y="42"/>
                  <a:pt x="6425" y="93"/>
                </a:cubicBezTo>
                <a:lnTo>
                  <a:pt x="6425" y="818"/>
                </a:lnTo>
                <a:cubicBezTo>
                  <a:pt x="6425" y="869"/>
                  <a:pt x="6383" y="911"/>
                  <a:pt x="6331" y="911"/>
                </a:cubicBezTo>
                <a:lnTo>
                  <a:pt x="93" y="911"/>
                </a:lnTo>
                <a:cubicBezTo>
                  <a:pt x="42" y="911"/>
                  <a:pt x="0" y="869"/>
                  <a:pt x="0" y="818"/>
                </a:cubicBezTo>
                <a:lnTo>
                  <a:pt x="0" y="93"/>
                </a:lnTo>
                <a:cubicBezTo>
                  <a:pt x="0" y="42"/>
                  <a:pt x="42" y="0"/>
                  <a:pt x="93" y="0"/>
                </a:cubicBezTo>
                <a:close/>
              </a:path>
            </a:pathLst>
          </a:custGeom>
          <a:solidFill>
            <a:srgbClr val="2782A7"/>
          </a:solidFill>
          <a:ln>
            <a:noFill/>
          </a:ln>
        </p:spPr>
        <p:txBody>
          <a:bodyPr lIns="81621" tIns="40811" rIns="81621" bIns="40811"/>
          <a:lstStyle/>
          <a:p>
            <a:pPr>
              <a:buFont typeface="Arial" charset="0"/>
              <a:buNone/>
            </a:pPr>
            <a:endParaRPr lang="zh-CN" altLang="en-US">
              <a:solidFill>
                <a:srgbClr val="024C89"/>
              </a:solidFill>
              <a:latin typeface="Arial" charset="0"/>
              <a:ea typeface="宋体" charset="-122"/>
            </a:endParaRPr>
          </a:p>
        </p:txBody>
      </p:sp>
      <p:grpSp>
        <p:nvGrpSpPr>
          <p:cNvPr id="67" name="组合 62"/>
          <p:cNvGrpSpPr>
            <a:grpSpLocks/>
          </p:cNvGrpSpPr>
          <p:nvPr/>
        </p:nvGrpSpPr>
        <p:grpSpPr bwMode="auto">
          <a:xfrm>
            <a:off x="3923618" y="1891382"/>
            <a:ext cx="503151" cy="477054"/>
            <a:chOff x="0" y="0"/>
            <a:chExt cx="588963" cy="744123"/>
          </a:xfrm>
        </p:grpSpPr>
        <p:sp>
          <p:nvSpPr>
            <p:cNvPr id="68" name="Oval 16"/>
            <p:cNvSpPr>
              <a:spLocks noChangeArrowheads="1"/>
            </p:cNvSpPr>
            <p:nvPr/>
          </p:nvSpPr>
          <p:spPr bwMode="auto">
            <a:xfrm>
              <a:off x="0" y="27890"/>
              <a:ext cx="588963" cy="5905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buFont typeface="Arial" charset="0"/>
                <a:buNone/>
              </a:pPr>
              <a:endParaRPr lang="zh-CN" altLang="en-US" sz="2500">
                <a:solidFill>
                  <a:srgbClr val="024C89"/>
                </a:solidFill>
                <a:latin typeface="Arial" charset="0"/>
                <a:ea typeface="宋体" charset="-122"/>
              </a:endParaRPr>
            </a:p>
          </p:txBody>
        </p:sp>
        <p:sp>
          <p:nvSpPr>
            <p:cNvPr id="69" name="TextBox 64"/>
            <p:cNvSpPr txBox="1">
              <a:spLocks noChangeArrowheads="1"/>
            </p:cNvSpPr>
            <p:nvPr/>
          </p:nvSpPr>
          <p:spPr bwMode="auto">
            <a:xfrm>
              <a:off x="59481" y="0"/>
              <a:ext cx="446958" cy="744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buFont typeface="Arial" charset="0"/>
                <a:buNone/>
              </a:pPr>
              <a:r>
                <a:rPr lang="en-US" altLang="zh-CN" sz="2500" b="1" dirty="0">
                  <a:solidFill>
                    <a:srgbClr val="2782A7"/>
                  </a:solidFill>
                  <a:latin typeface="微软雅黑" pitchFamily="34" charset="-122"/>
                  <a:ea typeface="微软雅黑" pitchFamily="34" charset="-122"/>
                </a:rPr>
                <a:t>2</a:t>
              </a:r>
              <a:endParaRPr lang="zh-CN" altLang="en-US" sz="2500" b="1" dirty="0">
                <a:solidFill>
                  <a:srgbClr val="2782A7"/>
                </a:solidFill>
                <a:latin typeface="微软雅黑" pitchFamily="34" charset="-122"/>
                <a:ea typeface="微软雅黑" pitchFamily="34" charset="-122"/>
              </a:endParaRPr>
            </a:p>
          </p:txBody>
        </p:sp>
      </p:grpSp>
      <p:sp>
        <p:nvSpPr>
          <p:cNvPr id="70" name="Freeform 10"/>
          <p:cNvSpPr>
            <a:spLocks/>
          </p:cNvSpPr>
          <p:nvPr/>
        </p:nvSpPr>
        <p:spPr bwMode="auto">
          <a:xfrm>
            <a:off x="3820450" y="2556944"/>
            <a:ext cx="4485496" cy="478631"/>
          </a:xfrm>
          <a:custGeom>
            <a:avLst/>
            <a:gdLst>
              <a:gd name="T0" fmla="*/ 64938 w 6425"/>
              <a:gd name="T1" fmla="*/ 0 h 911"/>
              <a:gd name="T2" fmla="*/ 4420639 w 6425"/>
              <a:gd name="T3" fmla="*/ 0 h 911"/>
              <a:gd name="T4" fmla="*/ 4486275 w 6425"/>
              <a:gd name="T5" fmla="*/ 65148 h 911"/>
              <a:gd name="T6" fmla="*/ 4486275 w 6425"/>
              <a:gd name="T7" fmla="*/ 573027 h 911"/>
              <a:gd name="T8" fmla="*/ 4420639 w 6425"/>
              <a:gd name="T9" fmla="*/ 638175 h 911"/>
              <a:gd name="T10" fmla="*/ 64938 w 6425"/>
              <a:gd name="T11" fmla="*/ 638175 h 911"/>
              <a:gd name="T12" fmla="*/ 0 w 6425"/>
              <a:gd name="T13" fmla="*/ 573027 h 911"/>
              <a:gd name="T14" fmla="*/ 0 w 6425"/>
              <a:gd name="T15" fmla="*/ 65148 h 911"/>
              <a:gd name="T16" fmla="*/ 64938 w 6425"/>
              <a:gd name="T17" fmla="*/ 0 h 9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25" h="911">
                <a:moveTo>
                  <a:pt x="93" y="0"/>
                </a:moveTo>
                <a:lnTo>
                  <a:pt x="6331" y="0"/>
                </a:lnTo>
                <a:cubicBezTo>
                  <a:pt x="6383" y="0"/>
                  <a:pt x="6425" y="42"/>
                  <a:pt x="6425" y="93"/>
                </a:cubicBezTo>
                <a:lnTo>
                  <a:pt x="6425" y="818"/>
                </a:lnTo>
                <a:cubicBezTo>
                  <a:pt x="6425" y="869"/>
                  <a:pt x="6383" y="911"/>
                  <a:pt x="6331" y="911"/>
                </a:cubicBezTo>
                <a:lnTo>
                  <a:pt x="93" y="911"/>
                </a:lnTo>
                <a:cubicBezTo>
                  <a:pt x="42" y="911"/>
                  <a:pt x="0" y="869"/>
                  <a:pt x="0" y="818"/>
                </a:cubicBezTo>
                <a:lnTo>
                  <a:pt x="0" y="93"/>
                </a:lnTo>
                <a:cubicBezTo>
                  <a:pt x="0" y="42"/>
                  <a:pt x="42" y="0"/>
                  <a:pt x="93" y="0"/>
                </a:cubicBezTo>
                <a:close/>
              </a:path>
            </a:pathLst>
          </a:custGeom>
          <a:solidFill>
            <a:srgbClr val="2782A7"/>
          </a:solidFill>
          <a:ln>
            <a:noFill/>
          </a:ln>
        </p:spPr>
        <p:txBody>
          <a:bodyPr lIns="81621" tIns="40811" rIns="81621" bIns="40811"/>
          <a:lstStyle/>
          <a:p>
            <a:pPr>
              <a:buFont typeface="Arial" charset="0"/>
              <a:buNone/>
            </a:pPr>
            <a:endParaRPr lang="zh-CN" altLang="en-US">
              <a:solidFill>
                <a:srgbClr val="024C89"/>
              </a:solidFill>
              <a:latin typeface="Arial" charset="0"/>
              <a:ea typeface="宋体" charset="-122"/>
            </a:endParaRPr>
          </a:p>
        </p:txBody>
      </p:sp>
      <p:grpSp>
        <p:nvGrpSpPr>
          <p:cNvPr id="71" name="组合 71"/>
          <p:cNvGrpSpPr>
            <a:grpSpLocks/>
          </p:cNvGrpSpPr>
          <p:nvPr/>
        </p:nvGrpSpPr>
        <p:grpSpPr bwMode="auto">
          <a:xfrm>
            <a:off x="3923618" y="2598614"/>
            <a:ext cx="503151" cy="477054"/>
            <a:chOff x="0" y="0"/>
            <a:chExt cx="588963" cy="746365"/>
          </a:xfrm>
        </p:grpSpPr>
        <p:sp>
          <p:nvSpPr>
            <p:cNvPr id="72" name="Oval 16"/>
            <p:cNvSpPr>
              <a:spLocks noChangeArrowheads="1"/>
            </p:cNvSpPr>
            <p:nvPr/>
          </p:nvSpPr>
          <p:spPr bwMode="auto">
            <a:xfrm>
              <a:off x="0" y="27890"/>
              <a:ext cx="588963" cy="5905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buFont typeface="Arial" charset="0"/>
                <a:buNone/>
              </a:pPr>
              <a:endParaRPr lang="zh-CN" altLang="en-US" sz="2500">
                <a:solidFill>
                  <a:srgbClr val="024C89"/>
                </a:solidFill>
                <a:latin typeface="Arial" charset="0"/>
                <a:ea typeface="宋体" charset="-122"/>
              </a:endParaRPr>
            </a:p>
          </p:txBody>
        </p:sp>
        <p:sp>
          <p:nvSpPr>
            <p:cNvPr id="73" name="TextBox 78"/>
            <p:cNvSpPr txBox="1">
              <a:spLocks noChangeArrowheads="1"/>
            </p:cNvSpPr>
            <p:nvPr/>
          </p:nvSpPr>
          <p:spPr bwMode="auto">
            <a:xfrm>
              <a:off x="59481" y="0"/>
              <a:ext cx="446958" cy="746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buFont typeface="Arial" charset="0"/>
                <a:buNone/>
              </a:pPr>
              <a:r>
                <a:rPr lang="en-US" altLang="zh-CN" sz="2500" b="1" dirty="0">
                  <a:solidFill>
                    <a:srgbClr val="2782A7"/>
                  </a:solidFill>
                  <a:latin typeface="微软雅黑" pitchFamily="34" charset="-122"/>
                  <a:ea typeface="微软雅黑" pitchFamily="34" charset="-122"/>
                </a:rPr>
                <a:t>3</a:t>
              </a:r>
              <a:endParaRPr lang="zh-CN" altLang="en-US" sz="2500" b="1" dirty="0">
                <a:solidFill>
                  <a:srgbClr val="2782A7"/>
                </a:solidFill>
                <a:latin typeface="微软雅黑" pitchFamily="34" charset="-122"/>
                <a:ea typeface="微软雅黑" pitchFamily="34" charset="-122"/>
              </a:endParaRPr>
            </a:p>
          </p:txBody>
        </p:sp>
      </p:grpSp>
      <p:sp>
        <p:nvSpPr>
          <p:cNvPr id="74" name="Freeform 10"/>
          <p:cNvSpPr>
            <a:spLocks/>
          </p:cNvSpPr>
          <p:nvPr/>
        </p:nvSpPr>
        <p:spPr bwMode="auto">
          <a:xfrm>
            <a:off x="3820450" y="3253459"/>
            <a:ext cx="4485496" cy="478631"/>
          </a:xfrm>
          <a:custGeom>
            <a:avLst/>
            <a:gdLst>
              <a:gd name="T0" fmla="*/ 64938 w 6425"/>
              <a:gd name="T1" fmla="*/ 0 h 911"/>
              <a:gd name="T2" fmla="*/ 4420639 w 6425"/>
              <a:gd name="T3" fmla="*/ 0 h 911"/>
              <a:gd name="T4" fmla="*/ 4486275 w 6425"/>
              <a:gd name="T5" fmla="*/ 65148 h 911"/>
              <a:gd name="T6" fmla="*/ 4486275 w 6425"/>
              <a:gd name="T7" fmla="*/ 573027 h 911"/>
              <a:gd name="T8" fmla="*/ 4420639 w 6425"/>
              <a:gd name="T9" fmla="*/ 638175 h 911"/>
              <a:gd name="T10" fmla="*/ 64938 w 6425"/>
              <a:gd name="T11" fmla="*/ 638175 h 911"/>
              <a:gd name="T12" fmla="*/ 0 w 6425"/>
              <a:gd name="T13" fmla="*/ 573027 h 911"/>
              <a:gd name="T14" fmla="*/ 0 w 6425"/>
              <a:gd name="T15" fmla="*/ 65148 h 911"/>
              <a:gd name="T16" fmla="*/ 64938 w 6425"/>
              <a:gd name="T17" fmla="*/ 0 h 9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25" h="911">
                <a:moveTo>
                  <a:pt x="93" y="0"/>
                </a:moveTo>
                <a:lnTo>
                  <a:pt x="6331" y="0"/>
                </a:lnTo>
                <a:cubicBezTo>
                  <a:pt x="6383" y="0"/>
                  <a:pt x="6425" y="42"/>
                  <a:pt x="6425" y="93"/>
                </a:cubicBezTo>
                <a:lnTo>
                  <a:pt x="6425" y="818"/>
                </a:lnTo>
                <a:cubicBezTo>
                  <a:pt x="6425" y="869"/>
                  <a:pt x="6383" y="911"/>
                  <a:pt x="6331" y="911"/>
                </a:cubicBezTo>
                <a:lnTo>
                  <a:pt x="93" y="911"/>
                </a:lnTo>
                <a:cubicBezTo>
                  <a:pt x="42" y="911"/>
                  <a:pt x="0" y="869"/>
                  <a:pt x="0" y="818"/>
                </a:cubicBezTo>
                <a:lnTo>
                  <a:pt x="0" y="93"/>
                </a:lnTo>
                <a:cubicBezTo>
                  <a:pt x="0" y="42"/>
                  <a:pt x="42" y="0"/>
                  <a:pt x="93" y="0"/>
                </a:cubicBezTo>
                <a:close/>
              </a:path>
            </a:pathLst>
          </a:custGeom>
          <a:solidFill>
            <a:srgbClr val="2782A7"/>
          </a:solidFill>
          <a:ln>
            <a:noFill/>
          </a:ln>
        </p:spPr>
        <p:txBody>
          <a:bodyPr lIns="81621" tIns="40811" rIns="81621" bIns="40811"/>
          <a:lstStyle/>
          <a:p>
            <a:pPr>
              <a:buFont typeface="Arial" charset="0"/>
              <a:buNone/>
            </a:pPr>
            <a:endParaRPr lang="zh-CN" altLang="en-US">
              <a:solidFill>
                <a:srgbClr val="024C89"/>
              </a:solidFill>
              <a:latin typeface="Arial" charset="0"/>
              <a:ea typeface="宋体" charset="-122"/>
            </a:endParaRPr>
          </a:p>
        </p:txBody>
      </p:sp>
      <p:grpSp>
        <p:nvGrpSpPr>
          <p:cNvPr id="75" name="组合 80"/>
          <p:cNvGrpSpPr>
            <a:grpSpLocks/>
          </p:cNvGrpSpPr>
          <p:nvPr/>
        </p:nvGrpSpPr>
        <p:grpSpPr bwMode="auto">
          <a:xfrm>
            <a:off x="3923618" y="3295130"/>
            <a:ext cx="503151" cy="477054"/>
            <a:chOff x="0" y="0"/>
            <a:chExt cx="588963" cy="744125"/>
          </a:xfrm>
        </p:grpSpPr>
        <p:sp>
          <p:nvSpPr>
            <p:cNvPr id="76" name="Oval 16"/>
            <p:cNvSpPr>
              <a:spLocks noChangeArrowheads="1"/>
            </p:cNvSpPr>
            <p:nvPr/>
          </p:nvSpPr>
          <p:spPr bwMode="auto">
            <a:xfrm>
              <a:off x="0" y="27890"/>
              <a:ext cx="588963" cy="5905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buFont typeface="Arial" charset="0"/>
                <a:buNone/>
              </a:pPr>
              <a:endParaRPr lang="zh-CN" altLang="en-US" sz="2500">
                <a:solidFill>
                  <a:srgbClr val="024C89"/>
                </a:solidFill>
                <a:latin typeface="Arial" charset="0"/>
                <a:ea typeface="宋体" charset="-122"/>
              </a:endParaRPr>
            </a:p>
          </p:txBody>
        </p:sp>
        <p:sp>
          <p:nvSpPr>
            <p:cNvPr id="77" name="TextBox 82"/>
            <p:cNvSpPr txBox="1">
              <a:spLocks noChangeArrowheads="1"/>
            </p:cNvSpPr>
            <p:nvPr/>
          </p:nvSpPr>
          <p:spPr bwMode="auto">
            <a:xfrm>
              <a:off x="59481" y="0"/>
              <a:ext cx="446958" cy="74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buFont typeface="Arial" charset="0"/>
                <a:buNone/>
              </a:pPr>
              <a:r>
                <a:rPr lang="en-US" altLang="zh-CN" sz="2500" b="1" dirty="0">
                  <a:solidFill>
                    <a:srgbClr val="2782A7"/>
                  </a:solidFill>
                  <a:latin typeface="微软雅黑" pitchFamily="34" charset="-122"/>
                  <a:ea typeface="微软雅黑" pitchFamily="34" charset="-122"/>
                </a:rPr>
                <a:t>4</a:t>
              </a:r>
              <a:endParaRPr lang="zh-CN" altLang="en-US" sz="2500" b="1" dirty="0">
                <a:solidFill>
                  <a:srgbClr val="2782A7"/>
                </a:solidFill>
                <a:latin typeface="微软雅黑" pitchFamily="34" charset="-122"/>
                <a:ea typeface="微软雅黑" pitchFamily="34" charset="-122"/>
              </a:endParaRPr>
            </a:p>
          </p:txBody>
        </p:sp>
      </p:grpSp>
      <p:sp>
        <p:nvSpPr>
          <p:cNvPr id="78" name="Freeform 10"/>
          <p:cNvSpPr>
            <a:spLocks/>
          </p:cNvSpPr>
          <p:nvPr/>
        </p:nvSpPr>
        <p:spPr bwMode="auto">
          <a:xfrm>
            <a:off x="3820450" y="3980931"/>
            <a:ext cx="4485496" cy="478631"/>
          </a:xfrm>
          <a:custGeom>
            <a:avLst/>
            <a:gdLst>
              <a:gd name="T0" fmla="*/ 64938 w 6425"/>
              <a:gd name="T1" fmla="*/ 0 h 911"/>
              <a:gd name="T2" fmla="*/ 4420639 w 6425"/>
              <a:gd name="T3" fmla="*/ 0 h 911"/>
              <a:gd name="T4" fmla="*/ 4486275 w 6425"/>
              <a:gd name="T5" fmla="*/ 65148 h 911"/>
              <a:gd name="T6" fmla="*/ 4486275 w 6425"/>
              <a:gd name="T7" fmla="*/ 573027 h 911"/>
              <a:gd name="T8" fmla="*/ 4420639 w 6425"/>
              <a:gd name="T9" fmla="*/ 638175 h 911"/>
              <a:gd name="T10" fmla="*/ 64938 w 6425"/>
              <a:gd name="T11" fmla="*/ 638175 h 911"/>
              <a:gd name="T12" fmla="*/ 0 w 6425"/>
              <a:gd name="T13" fmla="*/ 573027 h 911"/>
              <a:gd name="T14" fmla="*/ 0 w 6425"/>
              <a:gd name="T15" fmla="*/ 65148 h 911"/>
              <a:gd name="T16" fmla="*/ 64938 w 6425"/>
              <a:gd name="T17" fmla="*/ 0 h 9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25" h="911">
                <a:moveTo>
                  <a:pt x="93" y="0"/>
                </a:moveTo>
                <a:lnTo>
                  <a:pt x="6331" y="0"/>
                </a:lnTo>
                <a:cubicBezTo>
                  <a:pt x="6383" y="0"/>
                  <a:pt x="6425" y="42"/>
                  <a:pt x="6425" y="93"/>
                </a:cubicBezTo>
                <a:lnTo>
                  <a:pt x="6425" y="818"/>
                </a:lnTo>
                <a:cubicBezTo>
                  <a:pt x="6425" y="869"/>
                  <a:pt x="6383" y="911"/>
                  <a:pt x="6331" y="911"/>
                </a:cubicBezTo>
                <a:lnTo>
                  <a:pt x="93" y="911"/>
                </a:lnTo>
                <a:cubicBezTo>
                  <a:pt x="42" y="911"/>
                  <a:pt x="0" y="869"/>
                  <a:pt x="0" y="818"/>
                </a:cubicBezTo>
                <a:lnTo>
                  <a:pt x="0" y="93"/>
                </a:lnTo>
                <a:cubicBezTo>
                  <a:pt x="0" y="42"/>
                  <a:pt x="42" y="0"/>
                  <a:pt x="93" y="0"/>
                </a:cubicBezTo>
                <a:close/>
              </a:path>
            </a:pathLst>
          </a:custGeom>
          <a:solidFill>
            <a:srgbClr val="2782A7"/>
          </a:solidFill>
          <a:ln>
            <a:noFill/>
          </a:ln>
        </p:spPr>
        <p:txBody>
          <a:bodyPr lIns="81621" tIns="40811" rIns="81621" bIns="40811"/>
          <a:lstStyle/>
          <a:p>
            <a:pPr>
              <a:buFont typeface="Arial" charset="0"/>
              <a:buNone/>
            </a:pPr>
            <a:endParaRPr lang="zh-CN" altLang="en-US">
              <a:solidFill>
                <a:srgbClr val="024C89"/>
              </a:solidFill>
              <a:latin typeface="Arial" charset="0"/>
              <a:ea typeface="宋体" charset="-122"/>
            </a:endParaRPr>
          </a:p>
        </p:txBody>
      </p:sp>
      <p:grpSp>
        <p:nvGrpSpPr>
          <p:cNvPr id="79" name="组合 84"/>
          <p:cNvGrpSpPr>
            <a:grpSpLocks/>
          </p:cNvGrpSpPr>
          <p:nvPr/>
        </p:nvGrpSpPr>
        <p:grpSpPr bwMode="auto">
          <a:xfrm>
            <a:off x="3923618" y="4022602"/>
            <a:ext cx="503151" cy="477054"/>
            <a:chOff x="0" y="0"/>
            <a:chExt cx="588963" cy="744123"/>
          </a:xfrm>
        </p:grpSpPr>
        <p:sp>
          <p:nvSpPr>
            <p:cNvPr id="80" name="Oval 16"/>
            <p:cNvSpPr>
              <a:spLocks noChangeArrowheads="1"/>
            </p:cNvSpPr>
            <p:nvPr/>
          </p:nvSpPr>
          <p:spPr bwMode="auto">
            <a:xfrm>
              <a:off x="0" y="27890"/>
              <a:ext cx="588963" cy="5905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buFont typeface="Arial" charset="0"/>
                <a:buNone/>
              </a:pPr>
              <a:endParaRPr lang="zh-CN" altLang="en-US" sz="2500">
                <a:solidFill>
                  <a:srgbClr val="024C89"/>
                </a:solidFill>
                <a:latin typeface="Arial" charset="0"/>
                <a:ea typeface="宋体" charset="-122"/>
              </a:endParaRPr>
            </a:p>
          </p:txBody>
        </p:sp>
        <p:sp>
          <p:nvSpPr>
            <p:cNvPr id="81" name="TextBox 86"/>
            <p:cNvSpPr txBox="1">
              <a:spLocks noChangeArrowheads="1"/>
            </p:cNvSpPr>
            <p:nvPr/>
          </p:nvSpPr>
          <p:spPr bwMode="auto">
            <a:xfrm>
              <a:off x="59481" y="0"/>
              <a:ext cx="446958" cy="744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buFont typeface="Arial" charset="0"/>
                <a:buNone/>
              </a:pPr>
              <a:r>
                <a:rPr lang="en-US" altLang="zh-CN" sz="2500" b="1" dirty="0">
                  <a:solidFill>
                    <a:srgbClr val="2782A7"/>
                  </a:solidFill>
                  <a:latin typeface="微软雅黑" pitchFamily="34" charset="-122"/>
                  <a:ea typeface="微软雅黑" pitchFamily="34" charset="-122"/>
                </a:rPr>
                <a:t>5</a:t>
              </a:r>
              <a:endParaRPr lang="zh-CN" altLang="en-US" sz="2500" b="1" dirty="0">
                <a:solidFill>
                  <a:srgbClr val="2782A7"/>
                </a:solidFill>
                <a:latin typeface="微软雅黑" pitchFamily="34" charset="-122"/>
                <a:ea typeface="微软雅黑" pitchFamily="34" charset="-122"/>
              </a:endParaRPr>
            </a:p>
          </p:txBody>
        </p:sp>
      </p:grpSp>
      <p:sp>
        <p:nvSpPr>
          <p:cNvPr id="82" name="TextBox 91"/>
          <p:cNvSpPr txBox="1">
            <a:spLocks noChangeArrowheads="1"/>
          </p:cNvSpPr>
          <p:nvPr/>
        </p:nvSpPr>
        <p:spPr bwMode="auto">
          <a:xfrm>
            <a:off x="4410897" y="1131770"/>
            <a:ext cx="2344330" cy="49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21" tIns="40811" rIns="81621" bIns="40811">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buFont typeface="Arial" charset="0"/>
              <a:buNone/>
            </a:pPr>
            <a:r>
              <a:rPr lang="zh-CN" altLang="en-US" sz="2700" dirty="0" smtClean="0">
                <a:solidFill>
                  <a:srgbClr val="FFFFFF"/>
                </a:solidFill>
                <a:latin typeface="微软雅黑" pitchFamily="34" charset="-122"/>
                <a:ea typeface="微软雅黑" pitchFamily="34" charset="-122"/>
              </a:rPr>
              <a:t>研究背景</a:t>
            </a:r>
            <a:endParaRPr lang="zh-CN" altLang="en-US" sz="2700" dirty="0">
              <a:solidFill>
                <a:srgbClr val="FFFFFF"/>
              </a:solidFill>
              <a:latin typeface="微软雅黑" pitchFamily="34" charset="-122"/>
              <a:ea typeface="微软雅黑" pitchFamily="34" charset="-122"/>
            </a:endParaRPr>
          </a:p>
        </p:txBody>
      </p:sp>
      <p:sp>
        <p:nvSpPr>
          <p:cNvPr id="83" name="TextBox 92"/>
          <p:cNvSpPr txBox="1">
            <a:spLocks noChangeArrowheads="1"/>
          </p:cNvSpPr>
          <p:nvPr/>
        </p:nvSpPr>
        <p:spPr bwMode="auto">
          <a:xfrm>
            <a:off x="4410897" y="1854480"/>
            <a:ext cx="3463324" cy="49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21" tIns="40811" rIns="81621" bIns="40811">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buFont typeface="Arial" charset="0"/>
              <a:buNone/>
            </a:pPr>
            <a:r>
              <a:rPr lang="zh-CN" altLang="en-US" sz="2700" dirty="0">
                <a:solidFill>
                  <a:srgbClr val="FFFFFF"/>
                </a:solidFill>
                <a:latin typeface="微软雅黑" pitchFamily="34" charset="-122"/>
                <a:ea typeface="微软雅黑" pitchFamily="34" charset="-122"/>
              </a:rPr>
              <a:t>研究思路</a:t>
            </a:r>
            <a:r>
              <a:rPr lang="zh-CN" altLang="en-US" sz="2700" dirty="0" smtClean="0">
                <a:solidFill>
                  <a:srgbClr val="FFFFFF"/>
                </a:solidFill>
                <a:latin typeface="微软雅黑" pitchFamily="34" charset="-122"/>
                <a:ea typeface="微软雅黑" pitchFamily="34" charset="-122"/>
              </a:rPr>
              <a:t>与主要内容</a:t>
            </a:r>
            <a:endParaRPr lang="zh-CN" altLang="en-US" sz="2700" dirty="0">
              <a:solidFill>
                <a:srgbClr val="FFFFFF"/>
              </a:solidFill>
              <a:latin typeface="微软雅黑" pitchFamily="34" charset="-122"/>
              <a:ea typeface="微软雅黑" pitchFamily="34" charset="-122"/>
            </a:endParaRPr>
          </a:p>
        </p:txBody>
      </p:sp>
      <p:sp>
        <p:nvSpPr>
          <p:cNvPr id="84" name="TextBox 93"/>
          <p:cNvSpPr txBox="1">
            <a:spLocks noChangeArrowheads="1"/>
          </p:cNvSpPr>
          <p:nvPr/>
        </p:nvSpPr>
        <p:spPr bwMode="auto">
          <a:xfrm>
            <a:off x="4410897" y="2537899"/>
            <a:ext cx="3904572" cy="49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21" tIns="40811" rIns="81621" bIns="40811">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buFont typeface="Arial" charset="0"/>
              <a:buNone/>
            </a:pPr>
            <a:r>
              <a:rPr lang="zh-CN" altLang="en-US" sz="2700" dirty="0" smtClean="0">
                <a:solidFill>
                  <a:srgbClr val="FFFFFF"/>
                </a:solidFill>
                <a:latin typeface="微软雅黑" pitchFamily="34" charset="-122"/>
                <a:ea typeface="微软雅黑" pitchFamily="34" charset="-122"/>
              </a:rPr>
              <a:t>研究的意义</a:t>
            </a:r>
            <a:endParaRPr lang="zh-CN" altLang="en-US" sz="2700" dirty="0">
              <a:solidFill>
                <a:srgbClr val="FFFFFF"/>
              </a:solidFill>
              <a:latin typeface="微软雅黑" pitchFamily="34" charset="-122"/>
              <a:ea typeface="微软雅黑" pitchFamily="34" charset="-122"/>
            </a:endParaRPr>
          </a:p>
        </p:txBody>
      </p:sp>
      <p:sp>
        <p:nvSpPr>
          <p:cNvPr id="85" name="TextBox 94"/>
          <p:cNvSpPr txBox="1">
            <a:spLocks noChangeArrowheads="1"/>
          </p:cNvSpPr>
          <p:nvPr/>
        </p:nvSpPr>
        <p:spPr bwMode="auto">
          <a:xfrm>
            <a:off x="4410898" y="3246320"/>
            <a:ext cx="3844622" cy="49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1621" tIns="40811" rIns="81621" bIns="40811">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buFont typeface="Arial" charset="0"/>
              <a:buNone/>
            </a:pPr>
            <a:r>
              <a:rPr lang="zh-CN" altLang="en-US" sz="2700" dirty="0">
                <a:solidFill>
                  <a:srgbClr val="FFFFFF"/>
                </a:solidFill>
                <a:latin typeface="微软雅黑" pitchFamily="34" charset="-122"/>
                <a:ea typeface="微软雅黑" pitchFamily="34" charset="-122"/>
              </a:rPr>
              <a:t>关键技术和实践难点</a:t>
            </a:r>
          </a:p>
        </p:txBody>
      </p:sp>
      <p:sp>
        <p:nvSpPr>
          <p:cNvPr id="86" name="TextBox 95"/>
          <p:cNvSpPr txBox="1">
            <a:spLocks noChangeArrowheads="1"/>
          </p:cNvSpPr>
          <p:nvPr/>
        </p:nvSpPr>
        <p:spPr bwMode="auto">
          <a:xfrm>
            <a:off x="4410897" y="3971411"/>
            <a:ext cx="3688709" cy="49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21" tIns="40811" rIns="81621" bIns="40811">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buFont typeface="Arial" charset="0"/>
              <a:buNone/>
            </a:pPr>
            <a:r>
              <a:rPr lang="zh-CN" altLang="en-US" sz="2700" dirty="0" smtClean="0">
                <a:solidFill>
                  <a:srgbClr val="FFFFFF"/>
                </a:solidFill>
                <a:latin typeface="微软雅黑" pitchFamily="34" charset="-122"/>
                <a:ea typeface="微软雅黑" pitchFamily="34" charset="-122"/>
              </a:rPr>
              <a:t>基本框架结构</a:t>
            </a:r>
            <a:endParaRPr lang="zh-CN" altLang="en-US" sz="2700" dirty="0">
              <a:solidFill>
                <a:srgbClr val="FFFFFF"/>
              </a:solidFill>
              <a:latin typeface="微软雅黑" pitchFamily="34" charset="-122"/>
              <a:ea typeface="微软雅黑" pitchFamily="34" charset="-122"/>
            </a:endParaRPr>
          </a:p>
        </p:txBody>
      </p:sp>
      <p:pic>
        <p:nvPicPr>
          <p:cNvPr id="87" name="Picture 2" descr="E:\我的文档\Nipic_6852949_2011040110100047815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845" y="2556944"/>
            <a:ext cx="2575073" cy="212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nodeType="afterEffect">
                                  <p:stCondLst>
                                    <p:cond delay="0"/>
                                  </p:stCondLst>
                                  <p:iterate type="lt">
                                    <p:tmPct val="10000"/>
                                  </p:iterate>
                                  <p:childTnLst>
                                    <p:set>
                                      <p:cBhvr>
                                        <p:cTn id="6" dur="1" fill="hold">
                                          <p:stCondLst>
                                            <p:cond delay="0"/>
                                          </p:stCondLst>
                                        </p:cTn>
                                        <p:tgtEl>
                                          <p:spTgt spid="5125">
                                            <p:txEl>
                                              <p:pRg st="0" end="0"/>
                                            </p:txEl>
                                          </p:spTgt>
                                        </p:tgtEl>
                                        <p:attrNameLst>
                                          <p:attrName>style.visibility</p:attrName>
                                        </p:attrNameLst>
                                      </p:cBhvr>
                                      <p:to>
                                        <p:strVal val="visible"/>
                                      </p:to>
                                    </p:set>
                                    <p:anim calcmode="lin" valueType="num">
                                      <p:cBhvr>
                                        <p:cTn id="7" dur="500" fill="hold"/>
                                        <p:tgtEl>
                                          <p:spTgt spid="5125">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125">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5125">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125">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125">
                                            <p:txEl>
                                              <p:pRg st="0" end="0"/>
                                            </p:txEl>
                                          </p:spTgt>
                                        </p:tgtEl>
                                      </p:cBhvr>
                                    </p:animEffect>
                                  </p:childTnLst>
                                </p:cTn>
                              </p:par>
                            </p:childTnLst>
                          </p:cTn>
                        </p:par>
                        <p:par>
                          <p:cTn id="12" fill="hold">
                            <p:stCondLst>
                              <p:cond delay="550"/>
                            </p:stCondLst>
                            <p:childTnLst>
                              <p:par>
                                <p:cTn id="13" presetID="31" presetClass="entr" presetSubtype="0" fill="hold" grpId="0" nodeType="afterEffect">
                                  <p:stCondLst>
                                    <p:cond delay="0"/>
                                  </p:stCondLst>
                                  <p:childTnLst>
                                    <p:set>
                                      <p:cBhvr>
                                        <p:cTn id="14" dur="1" fill="hold">
                                          <p:stCondLst>
                                            <p:cond delay="0"/>
                                          </p:stCondLst>
                                        </p:cTn>
                                        <p:tgtEl>
                                          <p:spTgt spid="57"/>
                                        </p:tgtEl>
                                        <p:attrNameLst>
                                          <p:attrName>style.visibility</p:attrName>
                                        </p:attrNameLst>
                                      </p:cBhvr>
                                      <p:to>
                                        <p:strVal val="visible"/>
                                      </p:to>
                                    </p:set>
                                    <p:anim calcmode="lin" valueType="num">
                                      <p:cBhvr>
                                        <p:cTn id="15" dur="300" fill="hold"/>
                                        <p:tgtEl>
                                          <p:spTgt spid="57"/>
                                        </p:tgtEl>
                                        <p:attrNameLst>
                                          <p:attrName>ppt_w</p:attrName>
                                        </p:attrNameLst>
                                      </p:cBhvr>
                                      <p:tavLst>
                                        <p:tav tm="0">
                                          <p:val>
                                            <p:fltVal val="0"/>
                                          </p:val>
                                        </p:tav>
                                        <p:tav tm="100000">
                                          <p:val>
                                            <p:strVal val="#ppt_w"/>
                                          </p:val>
                                        </p:tav>
                                      </p:tavLst>
                                    </p:anim>
                                    <p:anim calcmode="lin" valueType="num">
                                      <p:cBhvr>
                                        <p:cTn id="16" dur="300" fill="hold"/>
                                        <p:tgtEl>
                                          <p:spTgt spid="57"/>
                                        </p:tgtEl>
                                        <p:attrNameLst>
                                          <p:attrName>ppt_h</p:attrName>
                                        </p:attrNameLst>
                                      </p:cBhvr>
                                      <p:tavLst>
                                        <p:tav tm="0">
                                          <p:val>
                                            <p:fltVal val="0"/>
                                          </p:val>
                                        </p:tav>
                                        <p:tav tm="100000">
                                          <p:val>
                                            <p:strVal val="#ppt_h"/>
                                          </p:val>
                                        </p:tav>
                                      </p:tavLst>
                                    </p:anim>
                                    <p:anim calcmode="lin" valueType="num">
                                      <p:cBhvr>
                                        <p:cTn id="17" dur="300" fill="hold"/>
                                        <p:tgtEl>
                                          <p:spTgt spid="57"/>
                                        </p:tgtEl>
                                        <p:attrNameLst>
                                          <p:attrName>style.rotation</p:attrName>
                                        </p:attrNameLst>
                                      </p:cBhvr>
                                      <p:tavLst>
                                        <p:tav tm="0">
                                          <p:val>
                                            <p:fltVal val="90"/>
                                          </p:val>
                                        </p:tav>
                                        <p:tav tm="100000">
                                          <p:val>
                                            <p:fltVal val="0"/>
                                          </p:val>
                                        </p:tav>
                                      </p:tavLst>
                                    </p:anim>
                                    <p:animEffect transition="in" filter="fade">
                                      <p:cBhvr>
                                        <p:cTn id="18" dur="300"/>
                                        <p:tgtEl>
                                          <p:spTgt spid="57"/>
                                        </p:tgtEl>
                                      </p:cBhvr>
                                    </p:animEffect>
                                  </p:childTnLst>
                                </p:cTn>
                              </p:par>
                            </p:childTnLst>
                          </p:cTn>
                        </p:par>
                        <p:par>
                          <p:cTn id="19" fill="hold">
                            <p:stCondLst>
                              <p:cond delay="850"/>
                            </p:stCondLst>
                            <p:childTnLst>
                              <p:par>
                                <p:cTn id="20" presetID="42" presetClass="entr" presetSubtype="0" fill="hold" grpId="0" nodeType="after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400"/>
                                        <p:tgtEl>
                                          <p:spTgt spid="58"/>
                                        </p:tgtEl>
                                      </p:cBhvr>
                                    </p:animEffect>
                                    <p:anim calcmode="lin" valueType="num">
                                      <p:cBhvr>
                                        <p:cTn id="23" dur="400" fill="hold"/>
                                        <p:tgtEl>
                                          <p:spTgt spid="58"/>
                                        </p:tgtEl>
                                        <p:attrNameLst>
                                          <p:attrName>ppt_x</p:attrName>
                                        </p:attrNameLst>
                                      </p:cBhvr>
                                      <p:tavLst>
                                        <p:tav tm="0">
                                          <p:val>
                                            <p:strVal val="#ppt_x"/>
                                          </p:val>
                                        </p:tav>
                                        <p:tav tm="100000">
                                          <p:val>
                                            <p:strVal val="#ppt_x"/>
                                          </p:val>
                                        </p:tav>
                                      </p:tavLst>
                                    </p:anim>
                                    <p:anim calcmode="lin" valueType="num">
                                      <p:cBhvr>
                                        <p:cTn id="24" dur="400" fill="hold"/>
                                        <p:tgtEl>
                                          <p:spTgt spid="58"/>
                                        </p:tgtEl>
                                        <p:attrNameLst>
                                          <p:attrName>ppt_y</p:attrName>
                                        </p:attrNameLst>
                                      </p:cBhvr>
                                      <p:tavLst>
                                        <p:tav tm="0">
                                          <p:val>
                                            <p:strVal val="#ppt_y+.1"/>
                                          </p:val>
                                        </p:tav>
                                        <p:tav tm="100000">
                                          <p:val>
                                            <p:strVal val="#ppt_y"/>
                                          </p:val>
                                        </p:tav>
                                      </p:tavLst>
                                    </p:anim>
                                  </p:childTnLst>
                                </p:cTn>
                              </p:par>
                            </p:childTnLst>
                          </p:cTn>
                        </p:par>
                        <p:par>
                          <p:cTn id="25" fill="hold">
                            <p:stCondLst>
                              <p:cond delay="1250"/>
                            </p:stCondLst>
                            <p:childTnLst>
                              <p:par>
                                <p:cTn id="26" presetID="22" presetClass="entr" presetSubtype="8" fill="hold" grpId="0" nodeType="afterEffect">
                                  <p:stCondLst>
                                    <p:cond delay="0"/>
                                  </p:stCondLst>
                                  <p:childTnLst>
                                    <p:set>
                                      <p:cBhvr>
                                        <p:cTn id="27" dur="1" fill="hold">
                                          <p:stCondLst>
                                            <p:cond delay="0"/>
                                          </p:stCondLst>
                                        </p:cTn>
                                        <p:tgtEl>
                                          <p:spTgt spid="59"/>
                                        </p:tgtEl>
                                        <p:attrNameLst>
                                          <p:attrName>style.visibility</p:attrName>
                                        </p:attrNameLst>
                                      </p:cBhvr>
                                      <p:to>
                                        <p:strVal val="visible"/>
                                      </p:to>
                                    </p:set>
                                    <p:animEffect transition="in" filter="wipe(left)">
                                      <p:cBhvr>
                                        <p:cTn id="28" dur="500"/>
                                        <p:tgtEl>
                                          <p:spTgt spid="59"/>
                                        </p:tgtEl>
                                      </p:cBhvr>
                                    </p:animEffect>
                                  </p:childTnLst>
                                </p:cTn>
                              </p:par>
                            </p:childTnLst>
                          </p:cTn>
                        </p:par>
                        <p:par>
                          <p:cTn id="29" fill="hold">
                            <p:stCondLst>
                              <p:cond delay="1750"/>
                            </p:stCondLst>
                            <p:childTnLst>
                              <p:par>
                                <p:cTn id="30" presetID="22" presetClass="entr" presetSubtype="1" fill="hold" grpId="0" nodeType="after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wipe(up)">
                                      <p:cBhvr>
                                        <p:cTn id="32" dur="500"/>
                                        <p:tgtEl>
                                          <p:spTgt spid="61"/>
                                        </p:tgtEl>
                                      </p:cBhvr>
                                    </p:animEffect>
                                  </p:childTnLst>
                                </p:cTn>
                              </p:par>
                            </p:childTnLst>
                          </p:cTn>
                        </p:par>
                        <p:par>
                          <p:cTn id="33" fill="hold">
                            <p:stCondLst>
                              <p:cond delay="2250"/>
                            </p:stCondLst>
                            <p:childTnLst>
                              <p:par>
                                <p:cTn id="34" presetID="22" presetClass="entr" presetSubtype="8" fill="hold" grpId="0" nodeType="afterEffect">
                                  <p:stCondLst>
                                    <p:cond delay="0"/>
                                  </p:stCondLst>
                                  <p:childTnLst>
                                    <p:set>
                                      <p:cBhvr>
                                        <p:cTn id="35" dur="1" fill="hold">
                                          <p:stCondLst>
                                            <p:cond delay="0"/>
                                          </p:stCondLst>
                                        </p:cTn>
                                        <p:tgtEl>
                                          <p:spTgt spid="62"/>
                                        </p:tgtEl>
                                        <p:attrNameLst>
                                          <p:attrName>style.visibility</p:attrName>
                                        </p:attrNameLst>
                                      </p:cBhvr>
                                      <p:to>
                                        <p:strVal val="visible"/>
                                      </p:to>
                                    </p:set>
                                    <p:animEffect transition="in" filter="wipe(left)">
                                      <p:cBhvr>
                                        <p:cTn id="36" dur="500"/>
                                        <p:tgtEl>
                                          <p:spTgt spid="62"/>
                                        </p:tgtEl>
                                      </p:cBhvr>
                                    </p:animEffect>
                                  </p:childTnLst>
                                </p:cTn>
                              </p:par>
                              <p:par>
                                <p:cTn id="37" presetID="22" presetClass="entr" presetSubtype="8" fill="hold" grpId="0" nodeType="withEffect">
                                  <p:stCondLst>
                                    <p:cond delay="100"/>
                                  </p:stCondLst>
                                  <p:childTnLst>
                                    <p:set>
                                      <p:cBhvr>
                                        <p:cTn id="38" dur="1" fill="hold">
                                          <p:stCondLst>
                                            <p:cond delay="0"/>
                                          </p:stCondLst>
                                        </p:cTn>
                                        <p:tgtEl>
                                          <p:spTgt spid="66"/>
                                        </p:tgtEl>
                                        <p:attrNameLst>
                                          <p:attrName>style.visibility</p:attrName>
                                        </p:attrNameLst>
                                      </p:cBhvr>
                                      <p:to>
                                        <p:strVal val="visible"/>
                                      </p:to>
                                    </p:set>
                                    <p:animEffect transition="in" filter="wipe(left)">
                                      <p:cBhvr>
                                        <p:cTn id="39" dur="500"/>
                                        <p:tgtEl>
                                          <p:spTgt spid="66"/>
                                        </p:tgtEl>
                                      </p:cBhvr>
                                    </p:animEffect>
                                  </p:childTnLst>
                                </p:cTn>
                              </p:par>
                              <p:par>
                                <p:cTn id="40" presetID="22" presetClass="entr" presetSubtype="8" fill="hold" grpId="0" nodeType="withEffect">
                                  <p:stCondLst>
                                    <p:cond delay="200"/>
                                  </p:stCondLst>
                                  <p:childTnLst>
                                    <p:set>
                                      <p:cBhvr>
                                        <p:cTn id="41" dur="1" fill="hold">
                                          <p:stCondLst>
                                            <p:cond delay="0"/>
                                          </p:stCondLst>
                                        </p:cTn>
                                        <p:tgtEl>
                                          <p:spTgt spid="70"/>
                                        </p:tgtEl>
                                        <p:attrNameLst>
                                          <p:attrName>style.visibility</p:attrName>
                                        </p:attrNameLst>
                                      </p:cBhvr>
                                      <p:to>
                                        <p:strVal val="visible"/>
                                      </p:to>
                                    </p:set>
                                    <p:animEffect transition="in" filter="wipe(left)">
                                      <p:cBhvr>
                                        <p:cTn id="42" dur="500"/>
                                        <p:tgtEl>
                                          <p:spTgt spid="70"/>
                                        </p:tgtEl>
                                      </p:cBhvr>
                                    </p:animEffect>
                                  </p:childTnLst>
                                </p:cTn>
                              </p:par>
                              <p:par>
                                <p:cTn id="43" presetID="22" presetClass="entr" presetSubtype="8" fill="hold" grpId="0" nodeType="withEffect">
                                  <p:stCondLst>
                                    <p:cond delay="300"/>
                                  </p:stCondLst>
                                  <p:childTnLst>
                                    <p:set>
                                      <p:cBhvr>
                                        <p:cTn id="44" dur="1" fill="hold">
                                          <p:stCondLst>
                                            <p:cond delay="0"/>
                                          </p:stCondLst>
                                        </p:cTn>
                                        <p:tgtEl>
                                          <p:spTgt spid="74"/>
                                        </p:tgtEl>
                                        <p:attrNameLst>
                                          <p:attrName>style.visibility</p:attrName>
                                        </p:attrNameLst>
                                      </p:cBhvr>
                                      <p:to>
                                        <p:strVal val="visible"/>
                                      </p:to>
                                    </p:set>
                                    <p:animEffect transition="in" filter="wipe(left)">
                                      <p:cBhvr>
                                        <p:cTn id="45" dur="500"/>
                                        <p:tgtEl>
                                          <p:spTgt spid="74"/>
                                        </p:tgtEl>
                                      </p:cBhvr>
                                    </p:animEffect>
                                  </p:childTnLst>
                                </p:cTn>
                              </p:par>
                              <p:par>
                                <p:cTn id="46" presetID="22" presetClass="entr" presetSubtype="8" fill="hold" grpId="0" nodeType="withEffect">
                                  <p:stCondLst>
                                    <p:cond delay="400"/>
                                  </p:stCondLst>
                                  <p:childTnLst>
                                    <p:set>
                                      <p:cBhvr>
                                        <p:cTn id="47" dur="1" fill="hold">
                                          <p:stCondLst>
                                            <p:cond delay="0"/>
                                          </p:stCondLst>
                                        </p:cTn>
                                        <p:tgtEl>
                                          <p:spTgt spid="78"/>
                                        </p:tgtEl>
                                        <p:attrNameLst>
                                          <p:attrName>style.visibility</p:attrName>
                                        </p:attrNameLst>
                                      </p:cBhvr>
                                      <p:to>
                                        <p:strVal val="visible"/>
                                      </p:to>
                                    </p:set>
                                    <p:animEffect transition="in" filter="wipe(left)">
                                      <p:cBhvr>
                                        <p:cTn id="48" dur="500"/>
                                        <p:tgtEl>
                                          <p:spTgt spid="78"/>
                                        </p:tgtEl>
                                      </p:cBhvr>
                                    </p:animEffect>
                                  </p:childTnLst>
                                </p:cTn>
                              </p:par>
                            </p:childTnLst>
                          </p:cTn>
                        </p:par>
                        <p:par>
                          <p:cTn id="49" fill="hold">
                            <p:stCondLst>
                              <p:cond delay="3150"/>
                            </p:stCondLst>
                            <p:childTnLst>
                              <p:par>
                                <p:cTn id="50" presetID="52" presetClass="entr" presetSubtype="0" fill="hold" nodeType="afterEffect">
                                  <p:stCondLst>
                                    <p:cond delay="0"/>
                                  </p:stCondLst>
                                  <p:childTnLst>
                                    <p:set>
                                      <p:cBhvr>
                                        <p:cTn id="51" dur="1" fill="hold">
                                          <p:stCondLst>
                                            <p:cond delay="0"/>
                                          </p:stCondLst>
                                        </p:cTn>
                                        <p:tgtEl>
                                          <p:spTgt spid="63"/>
                                        </p:tgtEl>
                                        <p:attrNameLst>
                                          <p:attrName>style.visibility</p:attrName>
                                        </p:attrNameLst>
                                      </p:cBhvr>
                                      <p:to>
                                        <p:strVal val="visible"/>
                                      </p:to>
                                    </p:set>
                                    <p:animScale>
                                      <p:cBhvr>
                                        <p:cTn id="52" dur="1000" decel="50000" fill="hold">
                                          <p:stCondLst>
                                            <p:cond delay="0"/>
                                          </p:stCondLst>
                                        </p:cTn>
                                        <p:tgtEl>
                                          <p:spTgt spid="6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53" dur="1000" decel="50000" fill="hold">
                                          <p:stCondLst>
                                            <p:cond delay="0"/>
                                          </p:stCondLst>
                                        </p:cTn>
                                        <p:tgtEl>
                                          <p:spTgt spid="63"/>
                                        </p:tgtEl>
                                        <p:attrNameLst>
                                          <p:attrName>ppt_x,ppt_y</p:attrName>
                                        </p:attrNameLst>
                                      </p:cBhvr>
                                      <p:rCtr x="0" y="0"/>
                                    </p:animMotion>
                                    <p:animEffect transition="in" filter="fade">
                                      <p:cBhvr>
                                        <p:cTn id="54" dur="1000"/>
                                        <p:tgtEl>
                                          <p:spTgt spid="63"/>
                                        </p:tgtEl>
                                      </p:cBhvr>
                                    </p:animEffect>
                                  </p:childTnLst>
                                </p:cTn>
                              </p:par>
                              <p:par>
                                <p:cTn id="55" presetID="52" presetClass="entr" presetSubtype="0" fill="hold" nodeType="withEffect">
                                  <p:stCondLst>
                                    <p:cond delay="100"/>
                                  </p:stCondLst>
                                  <p:childTnLst>
                                    <p:set>
                                      <p:cBhvr>
                                        <p:cTn id="56" dur="1" fill="hold">
                                          <p:stCondLst>
                                            <p:cond delay="0"/>
                                          </p:stCondLst>
                                        </p:cTn>
                                        <p:tgtEl>
                                          <p:spTgt spid="67"/>
                                        </p:tgtEl>
                                        <p:attrNameLst>
                                          <p:attrName>style.visibility</p:attrName>
                                        </p:attrNameLst>
                                      </p:cBhvr>
                                      <p:to>
                                        <p:strVal val="visible"/>
                                      </p:to>
                                    </p:set>
                                    <p:animScale>
                                      <p:cBhvr>
                                        <p:cTn id="57" dur="1000" decel="50000" fill="hold">
                                          <p:stCondLst>
                                            <p:cond delay="0"/>
                                          </p:stCondLst>
                                        </p:cTn>
                                        <p:tgtEl>
                                          <p:spTgt spid="6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58" dur="1000" decel="50000" fill="hold">
                                          <p:stCondLst>
                                            <p:cond delay="0"/>
                                          </p:stCondLst>
                                        </p:cTn>
                                        <p:tgtEl>
                                          <p:spTgt spid="67"/>
                                        </p:tgtEl>
                                        <p:attrNameLst>
                                          <p:attrName>ppt_x,ppt_y</p:attrName>
                                        </p:attrNameLst>
                                      </p:cBhvr>
                                      <p:rCtr x="0" y="0"/>
                                    </p:animMotion>
                                    <p:animEffect transition="in" filter="fade">
                                      <p:cBhvr>
                                        <p:cTn id="59" dur="1000"/>
                                        <p:tgtEl>
                                          <p:spTgt spid="67"/>
                                        </p:tgtEl>
                                      </p:cBhvr>
                                    </p:animEffect>
                                  </p:childTnLst>
                                </p:cTn>
                              </p:par>
                              <p:par>
                                <p:cTn id="60" presetID="52" presetClass="entr" presetSubtype="0" fill="hold" nodeType="withEffect">
                                  <p:stCondLst>
                                    <p:cond delay="200"/>
                                  </p:stCondLst>
                                  <p:childTnLst>
                                    <p:set>
                                      <p:cBhvr>
                                        <p:cTn id="61" dur="1" fill="hold">
                                          <p:stCondLst>
                                            <p:cond delay="0"/>
                                          </p:stCondLst>
                                        </p:cTn>
                                        <p:tgtEl>
                                          <p:spTgt spid="71"/>
                                        </p:tgtEl>
                                        <p:attrNameLst>
                                          <p:attrName>style.visibility</p:attrName>
                                        </p:attrNameLst>
                                      </p:cBhvr>
                                      <p:to>
                                        <p:strVal val="visible"/>
                                      </p:to>
                                    </p:set>
                                    <p:animScale>
                                      <p:cBhvr>
                                        <p:cTn id="62" dur="1000" decel="50000" fill="hold">
                                          <p:stCondLst>
                                            <p:cond delay="0"/>
                                          </p:stCondLst>
                                        </p:cTn>
                                        <p:tgtEl>
                                          <p:spTgt spid="7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63" dur="1000" decel="50000" fill="hold">
                                          <p:stCondLst>
                                            <p:cond delay="0"/>
                                          </p:stCondLst>
                                        </p:cTn>
                                        <p:tgtEl>
                                          <p:spTgt spid="71"/>
                                        </p:tgtEl>
                                        <p:attrNameLst>
                                          <p:attrName>ppt_x,ppt_y</p:attrName>
                                        </p:attrNameLst>
                                      </p:cBhvr>
                                      <p:rCtr x="0" y="0"/>
                                    </p:animMotion>
                                    <p:animEffect transition="in" filter="fade">
                                      <p:cBhvr>
                                        <p:cTn id="64" dur="1000"/>
                                        <p:tgtEl>
                                          <p:spTgt spid="71"/>
                                        </p:tgtEl>
                                      </p:cBhvr>
                                    </p:animEffect>
                                  </p:childTnLst>
                                </p:cTn>
                              </p:par>
                              <p:par>
                                <p:cTn id="65" presetID="52" presetClass="entr" presetSubtype="0" fill="hold" nodeType="withEffect">
                                  <p:stCondLst>
                                    <p:cond delay="300"/>
                                  </p:stCondLst>
                                  <p:childTnLst>
                                    <p:set>
                                      <p:cBhvr>
                                        <p:cTn id="66" dur="1" fill="hold">
                                          <p:stCondLst>
                                            <p:cond delay="0"/>
                                          </p:stCondLst>
                                        </p:cTn>
                                        <p:tgtEl>
                                          <p:spTgt spid="75"/>
                                        </p:tgtEl>
                                        <p:attrNameLst>
                                          <p:attrName>style.visibility</p:attrName>
                                        </p:attrNameLst>
                                      </p:cBhvr>
                                      <p:to>
                                        <p:strVal val="visible"/>
                                      </p:to>
                                    </p:set>
                                    <p:animScale>
                                      <p:cBhvr>
                                        <p:cTn id="67" dur="1000" decel="50000" fill="hold">
                                          <p:stCondLst>
                                            <p:cond delay="0"/>
                                          </p:stCondLst>
                                        </p:cTn>
                                        <p:tgtEl>
                                          <p:spTgt spid="7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68" dur="1000" decel="50000" fill="hold">
                                          <p:stCondLst>
                                            <p:cond delay="0"/>
                                          </p:stCondLst>
                                        </p:cTn>
                                        <p:tgtEl>
                                          <p:spTgt spid="75"/>
                                        </p:tgtEl>
                                        <p:attrNameLst>
                                          <p:attrName>ppt_x,ppt_y</p:attrName>
                                        </p:attrNameLst>
                                      </p:cBhvr>
                                      <p:rCtr x="0" y="0"/>
                                    </p:animMotion>
                                    <p:animEffect transition="in" filter="fade">
                                      <p:cBhvr>
                                        <p:cTn id="69" dur="1000"/>
                                        <p:tgtEl>
                                          <p:spTgt spid="75"/>
                                        </p:tgtEl>
                                      </p:cBhvr>
                                    </p:animEffect>
                                  </p:childTnLst>
                                </p:cTn>
                              </p:par>
                              <p:par>
                                <p:cTn id="70" presetID="52" presetClass="entr" presetSubtype="0" fill="hold" nodeType="withEffect">
                                  <p:stCondLst>
                                    <p:cond delay="400"/>
                                  </p:stCondLst>
                                  <p:childTnLst>
                                    <p:set>
                                      <p:cBhvr>
                                        <p:cTn id="71" dur="1" fill="hold">
                                          <p:stCondLst>
                                            <p:cond delay="0"/>
                                          </p:stCondLst>
                                        </p:cTn>
                                        <p:tgtEl>
                                          <p:spTgt spid="79"/>
                                        </p:tgtEl>
                                        <p:attrNameLst>
                                          <p:attrName>style.visibility</p:attrName>
                                        </p:attrNameLst>
                                      </p:cBhvr>
                                      <p:to>
                                        <p:strVal val="visible"/>
                                      </p:to>
                                    </p:set>
                                    <p:animScale>
                                      <p:cBhvr>
                                        <p:cTn id="72" dur="1000" decel="50000" fill="hold">
                                          <p:stCondLst>
                                            <p:cond delay="0"/>
                                          </p:stCondLst>
                                        </p:cTn>
                                        <p:tgtEl>
                                          <p:spTgt spid="7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73" dur="1000" decel="50000" fill="hold">
                                          <p:stCondLst>
                                            <p:cond delay="0"/>
                                          </p:stCondLst>
                                        </p:cTn>
                                        <p:tgtEl>
                                          <p:spTgt spid="79"/>
                                        </p:tgtEl>
                                        <p:attrNameLst>
                                          <p:attrName>ppt_x,ppt_y</p:attrName>
                                        </p:attrNameLst>
                                      </p:cBhvr>
                                      <p:rCtr x="0" y="0"/>
                                    </p:animMotion>
                                    <p:animEffect transition="in" filter="fade">
                                      <p:cBhvr>
                                        <p:cTn id="74" dur="1000"/>
                                        <p:tgtEl>
                                          <p:spTgt spid="79"/>
                                        </p:tgtEl>
                                      </p:cBhvr>
                                    </p:animEffect>
                                  </p:childTnLst>
                                </p:cTn>
                              </p:par>
                            </p:childTnLst>
                          </p:cTn>
                        </p:par>
                        <p:par>
                          <p:cTn id="75" fill="hold">
                            <p:stCondLst>
                              <p:cond delay="4550"/>
                            </p:stCondLst>
                            <p:childTnLst>
                              <p:par>
                                <p:cTn id="76" presetID="22" presetClass="entr" presetSubtype="8" fill="hold" grpId="0" nodeType="afterEffect">
                                  <p:stCondLst>
                                    <p:cond delay="0"/>
                                  </p:stCondLst>
                                  <p:childTnLst>
                                    <p:set>
                                      <p:cBhvr>
                                        <p:cTn id="77" dur="1" fill="hold">
                                          <p:stCondLst>
                                            <p:cond delay="0"/>
                                          </p:stCondLst>
                                        </p:cTn>
                                        <p:tgtEl>
                                          <p:spTgt spid="82"/>
                                        </p:tgtEl>
                                        <p:attrNameLst>
                                          <p:attrName>style.visibility</p:attrName>
                                        </p:attrNameLst>
                                      </p:cBhvr>
                                      <p:to>
                                        <p:strVal val="visible"/>
                                      </p:to>
                                    </p:set>
                                    <p:animEffect transition="in" filter="wipe(left)">
                                      <p:cBhvr>
                                        <p:cTn id="78" dur="500"/>
                                        <p:tgtEl>
                                          <p:spTgt spid="82"/>
                                        </p:tgtEl>
                                      </p:cBhvr>
                                    </p:animEffect>
                                  </p:childTnLst>
                                </p:cTn>
                              </p:par>
                              <p:par>
                                <p:cTn id="79" presetID="22" presetClass="entr" presetSubtype="8" fill="hold" grpId="0" nodeType="withEffect">
                                  <p:stCondLst>
                                    <p:cond delay="100"/>
                                  </p:stCondLst>
                                  <p:childTnLst>
                                    <p:set>
                                      <p:cBhvr>
                                        <p:cTn id="80" dur="1" fill="hold">
                                          <p:stCondLst>
                                            <p:cond delay="0"/>
                                          </p:stCondLst>
                                        </p:cTn>
                                        <p:tgtEl>
                                          <p:spTgt spid="83"/>
                                        </p:tgtEl>
                                        <p:attrNameLst>
                                          <p:attrName>style.visibility</p:attrName>
                                        </p:attrNameLst>
                                      </p:cBhvr>
                                      <p:to>
                                        <p:strVal val="visible"/>
                                      </p:to>
                                    </p:set>
                                    <p:animEffect transition="in" filter="wipe(left)">
                                      <p:cBhvr>
                                        <p:cTn id="81" dur="500"/>
                                        <p:tgtEl>
                                          <p:spTgt spid="83"/>
                                        </p:tgtEl>
                                      </p:cBhvr>
                                    </p:animEffect>
                                  </p:childTnLst>
                                </p:cTn>
                              </p:par>
                              <p:par>
                                <p:cTn id="82" presetID="22" presetClass="entr" presetSubtype="8" fill="hold" grpId="0" nodeType="withEffect">
                                  <p:stCondLst>
                                    <p:cond delay="200"/>
                                  </p:stCondLst>
                                  <p:childTnLst>
                                    <p:set>
                                      <p:cBhvr>
                                        <p:cTn id="83" dur="1" fill="hold">
                                          <p:stCondLst>
                                            <p:cond delay="0"/>
                                          </p:stCondLst>
                                        </p:cTn>
                                        <p:tgtEl>
                                          <p:spTgt spid="84"/>
                                        </p:tgtEl>
                                        <p:attrNameLst>
                                          <p:attrName>style.visibility</p:attrName>
                                        </p:attrNameLst>
                                      </p:cBhvr>
                                      <p:to>
                                        <p:strVal val="visible"/>
                                      </p:to>
                                    </p:set>
                                    <p:animEffect transition="in" filter="wipe(left)">
                                      <p:cBhvr>
                                        <p:cTn id="84" dur="500"/>
                                        <p:tgtEl>
                                          <p:spTgt spid="84"/>
                                        </p:tgtEl>
                                      </p:cBhvr>
                                    </p:animEffect>
                                  </p:childTnLst>
                                </p:cTn>
                              </p:par>
                              <p:par>
                                <p:cTn id="85" presetID="22" presetClass="entr" presetSubtype="8" fill="hold" grpId="0" nodeType="withEffect">
                                  <p:stCondLst>
                                    <p:cond delay="300"/>
                                  </p:stCondLst>
                                  <p:childTnLst>
                                    <p:set>
                                      <p:cBhvr>
                                        <p:cTn id="86" dur="1" fill="hold">
                                          <p:stCondLst>
                                            <p:cond delay="0"/>
                                          </p:stCondLst>
                                        </p:cTn>
                                        <p:tgtEl>
                                          <p:spTgt spid="85"/>
                                        </p:tgtEl>
                                        <p:attrNameLst>
                                          <p:attrName>style.visibility</p:attrName>
                                        </p:attrNameLst>
                                      </p:cBhvr>
                                      <p:to>
                                        <p:strVal val="visible"/>
                                      </p:to>
                                    </p:set>
                                    <p:animEffect transition="in" filter="wipe(left)">
                                      <p:cBhvr>
                                        <p:cTn id="87" dur="500"/>
                                        <p:tgtEl>
                                          <p:spTgt spid="85"/>
                                        </p:tgtEl>
                                      </p:cBhvr>
                                    </p:animEffect>
                                  </p:childTnLst>
                                </p:cTn>
                              </p:par>
                              <p:par>
                                <p:cTn id="88" presetID="22" presetClass="entr" presetSubtype="8" fill="hold" grpId="0" nodeType="withEffect">
                                  <p:stCondLst>
                                    <p:cond delay="400"/>
                                  </p:stCondLst>
                                  <p:childTnLst>
                                    <p:set>
                                      <p:cBhvr>
                                        <p:cTn id="89" dur="1" fill="hold">
                                          <p:stCondLst>
                                            <p:cond delay="0"/>
                                          </p:stCondLst>
                                        </p:cTn>
                                        <p:tgtEl>
                                          <p:spTgt spid="86"/>
                                        </p:tgtEl>
                                        <p:attrNameLst>
                                          <p:attrName>style.visibility</p:attrName>
                                        </p:attrNameLst>
                                      </p:cBhvr>
                                      <p:to>
                                        <p:strVal val="visible"/>
                                      </p:to>
                                    </p:set>
                                    <p:animEffect transition="in" filter="wipe(left)">
                                      <p:cBhvr>
                                        <p:cTn id="90" dur="500"/>
                                        <p:tgtEl>
                                          <p:spTgt spid="86"/>
                                        </p:tgtEl>
                                      </p:cBhvr>
                                    </p:animEffect>
                                  </p:childTnLst>
                                </p:cTn>
                              </p:par>
                            </p:childTnLst>
                          </p:cTn>
                        </p:par>
                        <p:par>
                          <p:cTn id="91" fill="hold">
                            <p:stCondLst>
                              <p:cond delay="5450"/>
                            </p:stCondLst>
                            <p:childTnLst>
                              <p:par>
                                <p:cTn id="92" presetID="42" presetClass="entr" presetSubtype="0" fill="hold" nodeType="afterEffect">
                                  <p:stCondLst>
                                    <p:cond delay="0"/>
                                  </p:stCondLst>
                                  <p:childTnLst>
                                    <p:set>
                                      <p:cBhvr>
                                        <p:cTn id="93" dur="1" fill="hold">
                                          <p:stCondLst>
                                            <p:cond delay="0"/>
                                          </p:stCondLst>
                                        </p:cTn>
                                        <p:tgtEl>
                                          <p:spTgt spid="87"/>
                                        </p:tgtEl>
                                        <p:attrNameLst>
                                          <p:attrName>style.visibility</p:attrName>
                                        </p:attrNameLst>
                                      </p:cBhvr>
                                      <p:to>
                                        <p:strVal val="visible"/>
                                      </p:to>
                                    </p:set>
                                    <p:animEffect transition="in" filter="fade">
                                      <p:cBhvr>
                                        <p:cTn id="94" dur="1000"/>
                                        <p:tgtEl>
                                          <p:spTgt spid="87"/>
                                        </p:tgtEl>
                                      </p:cBhvr>
                                    </p:animEffect>
                                    <p:anim calcmode="lin" valueType="num">
                                      <p:cBhvr>
                                        <p:cTn id="95" dur="1000" fill="hold"/>
                                        <p:tgtEl>
                                          <p:spTgt spid="87"/>
                                        </p:tgtEl>
                                        <p:attrNameLst>
                                          <p:attrName>ppt_x</p:attrName>
                                        </p:attrNameLst>
                                      </p:cBhvr>
                                      <p:tavLst>
                                        <p:tav tm="0">
                                          <p:val>
                                            <p:strVal val="#ppt_x"/>
                                          </p:val>
                                        </p:tav>
                                        <p:tav tm="100000">
                                          <p:val>
                                            <p:strVal val="#ppt_x"/>
                                          </p:val>
                                        </p:tav>
                                      </p:tavLst>
                                    </p:anim>
                                    <p:anim calcmode="lin" valueType="num">
                                      <p:cBhvr>
                                        <p:cTn id="96"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autoUpdateAnimBg="0"/>
      <p:bldP spid="58" grpId="0" animBg="1"/>
      <p:bldP spid="59" grpId="0" animBg="1"/>
      <p:bldP spid="61" grpId="0" animBg="1"/>
      <p:bldP spid="62" grpId="0" animBg="1"/>
      <p:bldP spid="66" grpId="0" animBg="1"/>
      <p:bldP spid="70" grpId="0" animBg="1"/>
      <p:bldP spid="74" grpId="0" animBg="1"/>
      <p:bldP spid="78" grpId="0" animBg="1"/>
      <p:bldP spid="82" grpId="0" autoUpdateAnimBg="0"/>
      <p:bldP spid="83" grpId="0" autoUpdateAnimBg="0"/>
      <p:bldP spid="84" grpId="0" autoUpdateAnimBg="0"/>
      <p:bldP spid="85" grpId="0" autoUpdateAnimBg="0"/>
      <p:bldP spid="86"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a:off x="324628" y="435931"/>
            <a:ext cx="8113486" cy="0"/>
          </a:xfrm>
          <a:prstGeom prst="line">
            <a:avLst/>
          </a:prstGeom>
          <a:ln w="1270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612055" y="96233"/>
            <a:ext cx="274777" cy="274777"/>
          </a:xfrm>
          <a:prstGeom prst="ellipse">
            <a:avLst/>
          </a:prstGeom>
          <a:solidFill>
            <a:srgbClr val="F5F5F5"/>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solidFill>
                <a:schemeClr val="bg1"/>
              </a:solidFill>
            </a:endParaRPr>
          </a:p>
        </p:txBody>
      </p:sp>
      <p:sp>
        <p:nvSpPr>
          <p:cNvPr id="28" name="TextBox 27"/>
          <p:cNvSpPr txBox="1"/>
          <p:nvPr/>
        </p:nvSpPr>
        <p:spPr>
          <a:xfrm>
            <a:off x="1024844" y="51016"/>
            <a:ext cx="3518908" cy="707884"/>
          </a:xfrm>
          <a:prstGeom prst="rect">
            <a:avLst/>
          </a:prstGeom>
          <a:noFill/>
        </p:spPr>
        <p:txBody>
          <a:bodyPr wrap="none" lIns="91438" tIns="45719" rIns="91438" bIns="45719" rtlCol="0">
            <a:spAutoFit/>
          </a:bodyPr>
          <a:lstStyle/>
          <a:p>
            <a:r>
              <a:rPr lang="en-US" altLang="zh-CN" sz="2000" dirty="0" smtClean="0">
                <a:solidFill>
                  <a:schemeClr val="bg1"/>
                </a:solidFill>
                <a:latin typeface="方正兰亭细黑_GBK" pitchFamily="2" charset="-122"/>
                <a:ea typeface="方正兰亭细黑_GBK" pitchFamily="2" charset="-122"/>
              </a:rPr>
              <a:t>4.1.3——</a:t>
            </a:r>
            <a:r>
              <a:rPr lang="zh-CN" altLang="en-US" sz="2000" b="1" dirty="0" smtClean="0">
                <a:solidFill>
                  <a:schemeClr val="bg1"/>
                </a:solidFill>
              </a:rPr>
              <a:t>抓取</a:t>
            </a:r>
            <a:r>
              <a:rPr lang="zh-CN" altLang="en-US" sz="2000" b="1" dirty="0">
                <a:solidFill>
                  <a:schemeClr val="bg1"/>
                </a:solidFill>
              </a:rPr>
              <a:t>前端渲染的页面</a:t>
            </a:r>
          </a:p>
          <a:p>
            <a:endParaRPr lang="zh-CN" altLang="en-US" sz="2000" dirty="0">
              <a:solidFill>
                <a:schemeClr val="bg1"/>
              </a:solidFill>
              <a:latin typeface="方正兰亭细黑_GBK" pitchFamily="2" charset="-122"/>
              <a:ea typeface="方正兰亭细黑_GBK" pitchFamily="2" charset="-122"/>
            </a:endParaRPr>
          </a:p>
        </p:txBody>
      </p:sp>
      <p:sp>
        <p:nvSpPr>
          <p:cNvPr id="6" name="Freeform 6"/>
          <p:cNvSpPr>
            <a:spLocks/>
          </p:cNvSpPr>
          <p:nvPr/>
        </p:nvSpPr>
        <p:spPr bwMode="auto">
          <a:xfrm>
            <a:off x="6265249" y="1223881"/>
            <a:ext cx="769500" cy="769300"/>
          </a:xfrm>
          <a:custGeom>
            <a:avLst/>
            <a:gdLst>
              <a:gd name="T0" fmla="*/ 242 w 242"/>
              <a:gd name="T1" fmla="*/ 94 h 242"/>
              <a:gd name="T2" fmla="*/ 137 w 242"/>
              <a:gd name="T3" fmla="*/ 137 h 242"/>
              <a:gd name="T4" fmla="*/ 94 w 242"/>
              <a:gd name="T5" fmla="*/ 242 h 242"/>
              <a:gd name="T6" fmla="*/ 0 w 242"/>
              <a:gd name="T7" fmla="*/ 242 h 242"/>
              <a:gd name="T8" fmla="*/ 71 w 242"/>
              <a:gd name="T9" fmla="*/ 71 h 242"/>
              <a:gd name="T10" fmla="*/ 242 w 242"/>
              <a:gd name="T11" fmla="*/ 0 h 242"/>
              <a:gd name="T12" fmla="*/ 242 w 242"/>
              <a:gd name="T13" fmla="*/ 94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242" y="94"/>
                </a:moveTo>
                <a:cubicBezTo>
                  <a:pt x="201" y="94"/>
                  <a:pt x="164" y="111"/>
                  <a:pt x="137" y="137"/>
                </a:cubicBezTo>
                <a:cubicBezTo>
                  <a:pt x="110" y="164"/>
                  <a:pt x="94" y="201"/>
                  <a:pt x="94" y="242"/>
                </a:cubicBezTo>
                <a:cubicBezTo>
                  <a:pt x="0" y="242"/>
                  <a:pt x="0" y="242"/>
                  <a:pt x="0" y="242"/>
                </a:cubicBezTo>
                <a:cubicBezTo>
                  <a:pt x="0" y="175"/>
                  <a:pt x="27" y="115"/>
                  <a:pt x="71" y="71"/>
                </a:cubicBezTo>
                <a:cubicBezTo>
                  <a:pt x="115" y="28"/>
                  <a:pt x="175" y="0"/>
                  <a:pt x="242" y="0"/>
                </a:cubicBezTo>
                <a:lnTo>
                  <a:pt x="242" y="94"/>
                </a:lnTo>
                <a:close/>
              </a:path>
            </a:pathLst>
          </a:custGeom>
          <a:solidFill>
            <a:schemeClr val="bg1">
              <a:lumMod val="75000"/>
            </a:schemeClr>
          </a:solidFill>
          <a:ln>
            <a:noFill/>
          </a:ln>
        </p:spPr>
        <p:txBody>
          <a:bodyPr vert="horz" wrap="square" lIns="62995" tIns="31498" rIns="62995" bIns="31498" numCol="1" anchor="t" anchorCtr="0" compatLnSpc="1">
            <a:prstTxWarp prst="textNoShape">
              <a:avLst/>
            </a:prstTxWarp>
          </a:bodyPr>
          <a:lstStyle/>
          <a:p>
            <a:endParaRPr lang="zh-CN" altLang="en-US"/>
          </a:p>
        </p:txBody>
      </p:sp>
      <p:sp>
        <p:nvSpPr>
          <p:cNvPr id="7" name="Freeform 7"/>
          <p:cNvSpPr>
            <a:spLocks/>
          </p:cNvSpPr>
          <p:nvPr/>
        </p:nvSpPr>
        <p:spPr bwMode="auto">
          <a:xfrm>
            <a:off x="5793577" y="1993183"/>
            <a:ext cx="770848" cy="770647"/>
          </a:xfrm>
          <a:custGeom>
            <a:avLst/>
            <a:gdLst>
              <a:gd name="T0" fmla="*/ 0 w 242"/>
              <a:gd name="T1" fmla="*/ 148 h 242"/>
              <a:gd name="T2" fmla="*/ 105 w 242"/>
              <a:gd name="T3" fmla="*/ 105 h 242"/>
              <a:gd name="T4" fmla="*/ 148 w 242"/>
              <a:gd name="T5" fmla="*/ 0 h 242"/>
              <a:gd name="T6" fmla="*/ 242 w 242"/>
              <a:gd name="T7" fmla="*/ 0 h 242"/>
              <a:gd name="T8" fmla="*/ 171 w 242"/>
              <a:gd name="T9" fmla="*/ 171 h 242"/>
              <a:gd name="T10" fmla="*/ 0 w 242"/>
              <a:gd name="T11" fmla="*/ 242 h 242"/>
              <a:gd name="T12" fmla="*/ 0 w 242"/>
              <a:gd name="T13" fmla="*/ 148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0" y="148"/>
                </a:moveTo>
                <a:cubicBezTo>
                  <a:pt x="41" y="148"/>
                  <a:pt x="78" y="132"/>
                  <a:pt x="105" y="105"/>
                </a:cubicBezTo>
                <a:cubicBezTo>
                  <a:pt x="132" y="78"/>
                  <a:pt x="148" y="41"/>
                  <a:pt x="148" y="0"/>
                </a:cubicBezTo>
                <a:cubicBezTo>
                  <a:pt x="242" y="0"/>
                  <a:pt x="242" y="0"/>
                  <a:pt x="242" y="0"/>
                </a:cubicBezTo>
                <a:cubicBezTo>
                  <a:pt x="242" y="67"/>
                  <a:pt x="215" y="127"/>
                  <a:pt x="171" y="171"/>
                </a:cubicBezTo>
                <a:cubicBezTo>
                  <a:pt x="127" y="215"/>
                  <a:pt x="67" y="242"/>
                  <a:pt x="0" y="242"/>
                </a:cubicBezTo>
                <a:lnTo>
                  <a:pt x="0" y="148"/>
                </a:lnTo>
                <a:close/>
              </a:path>
            </a:pathLst>
          </a:custGeom>
          <a:solidFill>
            <a:schemeClr val="bg1">
              <a:lumMod val="75000"/>
            </a:schemeClr>
          </a:solidFill>
          <a:ln>
            <a:noFill/>
          </a:ln>
        </p:spPr>
        <p:txBody>
          <a:bodyPr vert="horz" wrap="square" lIns="62995" tIns="31498" rIns="62995" bIns="31498" numCol="1" anchor="t" anchorCtr="0" compatLnSpc="1">
            <a:prstTxWarp prst="textNoShape">
              <a:avLst/>
            </a:prstTxWarp>
          </a:bodyPr>
          <a:lstStyle/>
          <a:p>
            <a:endParaRPr lang="zh-CN" altLang="en-US"/>
          </a:p>
        </p:txBody>
      </p:sp>
      <p:sp>
        <p:nvSpPr>
          <p:cNvPr id="8" name="Freeform 8"/>
          <p:cNvSpPr>
            <a:spLocks/>
          </p:cNvSpPr>
          <p:nvPr/>
        </p:nvSpPr>
        <p:spPr bwMode="auto">
          <a:xfrm>
            <a:off x="5026770" y="1993183"/>
            <a:ext cx="766805" cy="770647"/>
          </a:xfrm>
          <a:custGeom>
            <a:avLst/>
            <a:gdLst>
              <a:gd name="T0" fmla="*/ 241 w 241"/>
              <a:gd name="T1" fmla="*/ 242 h 242"/>
              <a:gd name="T2" fmla="*/ 70 w 241"/>
              <a:gd name="T3" fmla="*/ 171 h 242"/>
              <a:gd name="T4" fmla="*/ 0 w 241"/>
              <a:gd name="T5" fmla="*/ 0 h 242"/>
              <a:gd name="T6" fmla="*/ 93 w 241"/>
              <a:gd name="T7" fmla="*/ 0 h 242"/>
              <a:gd name="T8" fmla="*/ 136 w 241"/>
              <a:gd name="T9" fmla="*/ 105 h 242"/>
              <a:gd name="T10" fmla="*/ 241 w 241"/>
              <a:gd name="T11" fmla="*/ 148 h 242"/>
              <a:gd name="T12" fmla="*/ 241 w 241"/>
              <a:gd name="T13" fmla="*/ 242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241" y="242"/>
                </a:moveTo>
                <a:cubicBezTo>
                  <a:pt x="174" y="242"/>
                  <a:pt x="114" y="215"/>
                  <a:pt x="70" y="171"/>
                </a:cubicBezTo>
                <a:cubicBezTo>
                  <a:pt x="27" y="127"/>
                  <a:pt x="0" y="67"/>
                  <a:pt x="0" y="0"/>
                </a:cubicBezTo>
                <a:cubicBezTo>
                  <a:pt x="93" y="0"/>
                  <a:pt x="93" y="0"/>
                  <a:pt x="93" y="0"/>
                </a:cubicBezTo>
                <a:cubicBezTo>
                  <a:pt x="93" y="41"/>
                  <a:pt x="110" y="78"/>
                  <a:pt x="136" y="105"/>
                </a:cubicBezTo>
                <a:cubicBezTo>
                  <a:pt x="163" y="132"/>
                  <a:pt x="200" y="148"/>
                  <a:pt x="241" y="148"/>
                </a:cubicBezTo>
                <a:lnTo>
                  <a:pt x="241" y="242"/>
                </a:lnTo>
                <a:close/>
              </a:path>
            </a:pathLst>
          </a:custGeom>
          <a:solidFill>
            <a:schemeClr val="bg1">
              <a:lumMod val="75000"/>
            </a:schemeClr>
          </a:solidFill>
          <a:ln>
            <a:noFill/>
          </a:ln>
        </p:spPr>
        <p:txBody>
          <a:bodyPr vert="horz" wrap="square" lIns="62995" tIns="31498" rIns="62995" bIns="31498" numCol="1" anchor="t" anchorCtr="0" compatLnSpc="1">
            <a:prstTxWarp prst="textNoShape">
              <a:avLst/>
            </a:prstTxWarp>
          </a:bodyPr>
          <a:lstStyle/>
          <a:p>
            <a:endParaRPr lang="zh-CN" altLang="en-US"/>
          </a:p>
        </p:txBody>
      </p:sp>
      <p:sp>
        <p:nvSpPr>
          <p:cNvPr id="9" name="Freeform 9"/>
          <p:cNvSpPr>
            <a:spLocks/>
          </p:cNvSpPr>
          <p:nvPr/>
        </p:nvSpPr>
        <p:spPr bwMode="auto">
          <a:xfrm>
            <a:off x="4552403" y="1223881"/>
            <a:ext cx="769500" cy="769300"/>
          </a:xfrm>
          <a:custGeom>
            <a:avLst/>
            <a:gdLst>
              <a:gd name="T0" fmla="*/ 0 w 242"/>
              <a:gd name="T1" fmla="*/ 0 h 242"/>
              <a:gd name="T2" fmla="*/ 171 w 242"/>
              <a:gd name="T3" fmla="*/ 71 h 242"/>
              <a:gd name="T4" fmla="*/ 242 w 242"/>
              <a:gd name="T5" fmla="*/ 242 h 242"/>
              <a:gd name="T6" fmla="*/ 149 w 242"/>
              <a:gd name="T7" fmla="*/ 242 h 242"/>
              <a:gd name="T8" fmla="*/ 105 w 242"/>
              <a:gd name="T9" fmla="*/ 137 h 242"/>
              <a:gd name="T10" fmla="*/ 0 w 242"/>
              <a:gd name="T11" fmla="*/ 94 h 242"/>
              <a:gd name="T12" fmla="*/ 0 w 242"/>
              <a:gd name="T13" fmla="*/ 0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0" y="0"/>
                </a:moveTo>
                <a:cubicBezTo>
                  <a:pt x="67" y="0"/>
                  <a:pt x="127" y="28"/>
                  <a:pt x="171" y="71"/>
                </a:cubicBezTo>
                <a:cubicBezTo>
                  <a:pt x="215" y="115"/>
                  <a:pt x="242" y="175"/>
                  <a:pt x="242" y="242"/>
                </a:cubicBezTo>
                <a:cubicBezTo>
                  <a:pt x="149" y="242"/>
                  <a:pt x="149" y="242"/>
                  <a:pt x="149" y="242"/>
                </a:cubicBezTo>
                <a:cubicBezTo>
                  <a:pt x="149" y="201"/>
                  <a:pt x="132" y="164"/>
                  <a:pt x="105" y="137"/>
                </a:cubicBezTo>
                <a:cubicBezTo>
                  <a:pt x="78" y="111"/>
                  <a:pt x="41" y="94"/>
                  <a:pt x="0" y="94"/>
                </a:cubicBezTo>
                <a:lnTo>
                  <a:pt x="0" y="0"/>
                </a:lnTo>
                <a:close/>
              </a:path>
            </a:pathLst>
          </a:custGeom>
          <a:solidFill>
            <a:schemeClr val="bg1">
              <a:lumMod val="75000"/>
            </a:schemeClr>
          </a:solidFill>
          <a:ln>
            <a:noFill/>
          </a:ln>
        </p:spPr>
        <p:txBody>
          <a:bodyPr vert="horz" wrap="square" lIns="62995" tIns="31498" rIns="62995" bIns="31498" numCol="1" anchor="t" anchorCtr="0" compatLnSpc="1">
            <a:prstTxWarp prst="textNoShape">
              <a:avLst/>
            </a:prstTxWarp>
          </a:bodyPr>
          <a:lstStyle/>
          <a:p>
            <a:endParaRPr lang="zh-CN" altLang="en-US"/>
          </a:p>
        </p:txBody>
      </p:sp>
      <p:sp>
        <p:nvSpPr>
          <p:cNvPr id="10" name="Freeform 10"/>
          <p:cNvSpPr>
            <a:spLocks/>
          </p:cNvSpPr>
          <p:nvPr/>
        </p:nvSpPr>
        <p:spPr bwMode="auto">
          <a:xfrm>
            <a:off x="3785599" y="1223881"/>
            <a:ext cx="766805" cy="769300"/>
          </a:xfrm>
          <a:custGeom>
            <a:avLst/>
            <a:gdLst>
              <a:gd name="T0" fmla="*/ 241 w 241"/>
              <a:gd name="T1" fmla="*/ 94 h 242"/>
              <a:gd name="T2" fmla="*/ 137 w 241"/>
              <a:gd name="T3" fmla="*/ 137 h 242"/>
              <a:gd name="T4" fmla="*/ 93 w 241"/>
              <a:gd name="T5" fmla="*/ 242 h 242"/>
              <a:gd name="T6" fmla="*/ 0 w 241"/>
              <a:gd name="T7" fmla="*/ 242 h 242"/>
              <a:gd name="T8" fmla="*/ 71 w 241"/>
              <a:gd name="T9" fmla="*/ 71 h 242"/>
              <a:gd name="T10" fmla="*/ 241 w 241"/>
              <a:gd name="T11" fmla="*/ 0 h 242"/>
              <a:gd name="T12" fmla="*/ 241 w 241"/>
              <a:gd name="T13" fmla="*/ 94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241" y="94"/>
                </a:moveTo>
                <a:cubicBezTo>
                  <a:pt x="200" y="94"/>
                  <a:pt x="163" y="111"/>
                  <a:pt x="137" y="137"/>
                </a:cubicBezTo>
                <a:cubicBezTo>
                  <a:pt x="110" y="164"/>
                  <a:pt x="93" y="201"/>
                  <a:pt x="93" y="242"/>
                </a:cubicBezTo>
                <a:cubicBezTo>
                  <a:pt x="0" y="242"/>
                  <a:pt x="0" y="242"/>
                  <a:pt x="0" y="242"/>
                </a:cubicBezTo>
                <a:cubicBezTo>
                  <a:pt x="0" y="175"/>
                  <a:pt x="27" y="115"/>
                  <a:pt x="71" y="71"/>
                </a:cubicBezTo>
                <a:cubicBezTo>
                  <a:pt x="114" y="28"/>
                  <a:pt x="175" y="0"/>
                  <a:pt x="241" y="0"/>
                </a:cubicBezTo>
                <a:lnTo>
                  <a:pt x="241" y="94"/>
                </a:lnTo>
                <a:close/>
              </a:path>
            </a:pathLst>
          </a:custGeom>
          <a:solidFill>
            <a:schemeClr val="bg1">
              <a:lumMod val="75000"/>
            </a:schemeClr>
          </a:solidFill>
          <a:ln>
            <a:noFill/>
          </a:ln>
        </p:spPr>
        <p:txBody>
          <a:bodyPr vert="horz" wrap="square" lIns="62995" tIns="31498" rIns="62995" bIns="31498" numCol="1" anchor="t" anchorCtr="0" compatLnSpc="1">
            <a:prstTxWarp prst="textNoShape">
              <a:avLst/>
            </a:prstTxWarp>
          </a:bodyPr>
          <a:lstStyle/>
          <a:p>
            <a:endParaRPr lang="zh-CN" altLang="en-US"/>
          </a:p>
        </p:txBody>
      </p:sp>
      <p:sp>
        <p:nvSpPr>
          <p:cNvPr id="11" name="Freeform 11"/>
          <p:cNvSpPr>
            <a:spLocks/>
          </p:cNvSpPr>
          <p:nvPr/>
        </p:nvSpPr>
        <p:spPr bwMode="auto">
          <a:xfrm>
            <a:off x="3785599" y="1993183"/>
            <a:ext cx="766805" cy="770647"/>
          </a:xfrm>
          <a:custGeom>
            <a:avLst/>
            <a:gdLst>
              <a:gd name="T0" fmla="*/ 241 w 241"/>
              <a:gd name="T1" fmla="*/ 242 h 242"/>
              <a:gd name="T2" fmla="*/ 71 w 241"/>
              <a:gd name="T3" fmla="*/ 171 h 242"/>
              <a:gd name="T4" fmla="*/ 0 w 241"/>
              <a:gd name="T5" fmla="*/ 0 h 242"/>
              <a:gd name="T6" fmla="*/ 93 w 241"/>
              <a:gd name="T7" fmla="*/ 0 h 242"/>
              <a:gd name="T8" fmla="*/ 137 w 241"/>
              <a:gd name="T9" fmla="*/ 105 h 242"/>
              <a:gd name="T10" fmla="*/ 241 w 241"/>
              <a:gd name="T11" fmla="*/ 148 h 242"/>
              <a:gd name="T12" fmla="*/ 241 w 241"/>
              <a:gd name="T13" fmla="*/ 242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241" y="242"/>
                </a:moveTo>
                <a:cubicBezTo>
                  <a:pt x="175" y="242"/>
                  <a:pt x="114" y="215"/>
                  <a:pt x="71" y="171"/>
                </a:cubicBezTo>
                <a:cubicBezTo>
                  <a:pt x="27" y="127"/>
                  <a:pt x="0" y="67"/>
                  <a:pt x="0" y="0"/>
                </a:cubicBezTo>
                <a:cubicBezTo>
                  <a:pt x="93" y="0"/>
                  <a:pt x="93" y="0"/>
                  <a:pt x="93" y="0"/>
                </a:cubicBezTo>
                <a:cubicBezTo>
                  <a:pt x="93" y="41"/>
                  <a:pt x="110" y="78"/>
                  <a:pt x="137" y="105"/>
                </a:cubicBezTo>
                <a:cubicBezTo>
                  <a:pt x="163" y="132"/>
                  <a:pt x="200" y="148"/>
                  <a:pt x="241" y="148"/>
                </a:cubicBezTo>
                <a:lnTo>
                  <a:pt x="241" y="242"/>
                </a:lnTo>
                <a:close/>
              </a:path>
            </a:pathLst>
          </a:custGeom>
          <a:solidFill>
            <a:schemeClr val="bg1">
              <a:lumMod val="75000"/>
            </a:schemeClr>
          </a:solidFill>
          <a:ln>
            <a:noFill/>
          </a:ln>
        </p:spPr>
        <p:txBody>
          <a:bodyPr vert="horz" wrap="square" lIns="62995" tIns="31498" rIns="62995" bIns="31498" numCol="1" anchor="t" anchorCtr="0" compatLnSpc="1">
            <a:prstTxWarp prst="textNoShape">
              <a:avLst/>
            </a:prstTxWarp>
          </a:bodyPr>
          <a:lstStyle/>
          <a:p>
            <a:endParaRPr lang="zh-CN" altLang="en-US"/>
          </a:p>
        </p:txBody>
      </p:sp>
      <p:sp>
        <p:nvSpPr>
          <p:cNvPr id="12" name="Freeform 12"/>
          <p:cNvSpPr>
            <a:spLocks/>
          </p:cNvSpPr>
          <p:nvPr/>
        </p:nvSpPr>
        <p:spPr bwMode="auto">
          <a:xfrm>
            <a:off x="4552403" y="2464731"/>
            <a:ext cx="769500" cy="769300"/>
          </a:xfrm>
          <a:custGeom>
            <a:avLst/>
            <a:gdLst>
              <a:gd name="T0" fmla="*/ 0 w 242"/>
              <a:gd name="T1" fmla="*/ 0 h 242"/>
              <a:gd name="T2" fmla="*/ 171 w 242"/>
              <a:gd name="T3" fmla="*/ 71 h 242"/>
              <a:gd name="T4" fmla="*/ 242 w 242"/>
              <a:gd name="T5" fmla="*/ 242 h 242"/>
              <a:gd name="T6" fmla="*/ 149 w 242"/>
              <a:gd name="T7" fmla="*/ 242 h 242"/>
              <a:gd name="T8" fmla="*/ 105 w 242"/>
              <a:gd name="T9" fmla="*/ 137 h 242"/>
              <a:gd name="T10" fmla="*/ 0 w 242"/>
              <a:gd name="T11" fmla="*/ 94 h 242"/>
              <a:gd name="T12" fmla="*/ 0 w 242"/>
              <a:gd name="T13" fmla="*/ 0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0" y="0"/>
                </a:moveTo>
                <a:cubicBezTo>
                  <a:pt x="67" y="0"/>
                  <a:pt x="127" y="27"/>
                  <a:pt x="171" y="71"/>
                </a:cubicBezTo>
                <a:cubicBezTo>
                  <a:pt x="215" y="115"/>
                  <a:pt x="242" y="175"/>
                  <a:pt x="242" y="242"/>
                </a:cubicBezTo>
                <a:cubicBezTo>
                  <a:pt x="149" y="242"/>
                  <a:pt x="149" y="242"/>
                  <a:pt x="149" y="242"/>
                </a:cubicBezTo>
                <a:cubicBezTo>
                  <a:pt x="149" y="201"/>
                  <a:pt x="132" y="164"/>
                  <a:pt x="105" y="137"/>
                </a:cubicBezTo>
                <a:cubicBezTo>
                  <a:pt x="78" y="110"/>
                  <a:pt x="41" y="94"/>
                  <a:pt x="0" y="94"/>
                </a:cubicBezTo>
                <a:lnTo>
                  <a:pt x="0" y="0"/>
                </a:lnTo>
                <a:close/>
              </a:path>
            </a:pathLst>
          </a:custGeom>
          <a:solidFill>
            <a:schemeClr val="bg1">
              <a:lumMod val="75000"/>
            </a:schemeClr>
          </a:solidFill>
          <a:ln>
            <a:noFill/>
          </a:ln>
        </p:spPr>
        <p:txBody>
          <a:bodyPr vert="horz" wrap="square" lIns="62995" tIns="31498" rIns="62995" bIns="31498" numCol="1" anchor="t" anchorCtr="0" compatLnSpc="1">
            <a:prstTxWarp prst="textNoShape">
              <a:avLst/>
            </a:prstTxWarp>
          </a:bodyPr>
          <a:lstStyle/>
          <a:p>
            <a:endParaRPr lang="zh-CN" altLang="en-US"/>
          </a:p>
        </p:txBody>
      </p:sp>
      <p:sp>
        <p:nvSpPr>
          <p:cNvPr id="13" name="Freeform 13"/>
          <p:cNvSpPr>
            <a:spLocks/>
          </p:cNvSpPr>
          <p:nvPr/>
        </p:nvSpPr>
        <p:spPr bwMode="auto">
          <a:xfrm>
            <a:off x="4552403" y="3234032"/>
            <a:ext cx="769500" cy="770647"/>
          </a:xfrm>
          <a:custGeom>
            <a:avLst/>
            <a:gdLst>
              <a:gd name="T0" fmla="*/ 0 w 242"/>
              <a:gd name="T1" fmla="*/ 148 h 242"/>
              <a:gd name="T2" fmla="*/ 105 w 242"/>
              <a:gd name="T3" fmla="*/ 105 h 242"/>
              <a:gd name="T4" fmla="*/ 149 w 242"/>
              <a:gd name="T5" fmla="*/ 0 h 242"/>
              <a:gd name="T6" fmla="*/ 242 w 242"/>
              <a:gd name="T7" fmla="*/ 0 h 242"/>
              <a:gd name="T8" fmla="*/ 171 w 242"/>
              <a:gd name="T9" fmla="*/ 171 h 242"/>
              <a:gd name="T10" fmla="*/ 0 w 242"/>
              <a:gd name="T11" fmla="*/ 242 h 242"/>
              <a:gd name="T12" fmla="*/ 0 w 242"/>
              <a:gd name="T13" fmla="*/ 148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0" y="148"/>
                </a:moveTo>
                <a:cubicBezTo>
                  <a:pt x="41" y="148"/>
                  <a:pt x="78" y="131"/>
                  <a:pt x="105" y="105"/>
                </a:cubicBezTo>
                <a:cubicBezTo>
                  <a:pt x="132" y="78"/>
                  <a:pt x="149" y="41"/>
                  <a:pt x="149" y="0"/>
                </a:cubicBezTo>
                <a:cubicBezTo>
                  <a:pt x="242" y="0"/>
                  <a:pt x="242" y="0"/>
                  <a:pt x="242" y="0"/>
                </a:cubicBezTo>
                <a:cubicBezTo>
                  <a:pt x="242" y="67"/>
                  <a:pt x="215" y="127"/>
                  <a:pt x="171" y="171"/>
                </a:cubicBezTo>
                <a:cubicBezTo>
                  <a:pt x="127" y="215"/>
                  <a:pt x="67" y="242"/>
                  <a:pt x="0" y="242"/>
                </a:cubicBezTo>
                <a:lnTo>
                  <a:pt x="0" y="148"/>
                </a:lnTo>
                <a:close/>
              </a:path>
            </a:pathLst>
          </a:custGeom>
          <a:solidFill>
            <a:schemeClr val="bg1">
              <a:lumMod val="75000"/>
            </a:schemeClr>
          </a:solidFill>
          <a:ln>
            <a:noFill/>
          </a:ln>
        </p:spPr>
        <p:txBody>
          <a:bodyPr vert="horz" wrap="square" lIns="62995" tIns="31498" rIns="62995" bIns="31498" numCol="1" anchor="t" anchorCtr="0" compatLnSpc="1">
            <a:prstTxWarp prst="textNoShape">
              <a:avLst/>
            </a:prstTxWarp>
          </a:bodyPr>
          <a:lstStyle/>
          <a:p>
            <a:endParaRPr lang="zh-CN" altLang="en-US"/>
          </a:p>
        </p:txBody>
      </p:sp>
      <p:sp>
        <p:nvSpPr>
          <p:cNvPr id="14" name="Freeform 14"/>
          <p:cNvSpPr>
            <a:spLocks/>
          </p:cNvSpPr>
          <p:nvPr/>
        </p:nvSpPr>
        <p:spPr bwMode="auto">
          <a:xfrm>
            <a:off x="3785599" y="3234032"/>
            <a:ext cx="766805" cy="770647"/>
          </a:xfrm>
          <a:custGeom>
            <a:avLst/>
            <a:gdLst>
              <a:gd name="T0" fmla="*/ 241 w 241"/>
              <a:gd name="T1" fmla="*/ 242 h 242"/>
              <a:gd name="T2" fmla="*/ 71 w 241"/>
              <a:gd name="T3" fmla="*/ 171 h 242"/>
              <a:gd name="T4" fmla="*/ 0 w 241"/>
              <a:gd name="T5" fmla="*/ 0 h 242"/>
              <a:gd name="T6" fmla="*/ 93 w 241"/>
              <a:gd name="T7" fmla="*/ 0 h 242"/>
              <a:gd name="T8" fmla="*/ 137 w 241"/>
              <a:gd name="T9" fmla="*/ 105 h 242"/>
              <a:gd name="T10" fmla="*/ 241 w 241"/>
              <a:gd name="T11" fmla="*/ 148 h 242"/>
              <a:gd name="T12" fmla="*/ 241 w 241"/>
              <a:gd name="T13" fmla="*/ 242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241" y="242"/>
                </a:moveTo>
                <a:cubicBezTo>
                  <a:pt x="175" y="242"/>
                  <a:pt x="114" y="215"/>
                  <a:pt x="71" y="171"/>
                </a:cubicBezTo>
                <a:cubicBezTo>
                  <a:pt x="27" y="127"/>
                  <a:pt x="0" y="67"/>
                  <a:pt x="0" y="0"/>
                </a:cubicBezTo>
                <a:cubicBezTo>
                  <a:pt x="93" y="0"/>
                  <a:pt x="93" y="0"/>
                  <a:pt x="93" y="0"/>
                </a:cubicBezTo>
                <a:cubicBezTo>
                  <a:pt x="93" y="41"/>
                  <a:pt x="110" y="78"/>
                  <a:pt x="137" y="105"/>
                </a:cubicBezTo>
                <a:cubicBezTo>
                  <a:pt x="163" y="131"/>
                  <a:pt x="200" y="148"/>
                  <a:pt x="241" y="148"/>
                </a:cubicBezTo>
                <a:lnTo>
                  <a:pt x="241" y="242"/>
                </a:lnTo>
                <a:close/>
              </a:path>
            </a:pathLst>
          </a:custGeom>
          <a:solidFill>
            <a:schemeClr val="bg1">
              <a:lumMod val="75000"/>
            </a:schemeClr>
          </a:solidFill>
          <a:ln>
            <a:noFill/>
          </a:ln>
        </p:spPr>
        <p:txBody>
          <a:bodyPr vert="horz" wrap="square" lIns="62995" tIns="31498" rIns="62995" bIns="31498" numCol="1" anchor="t" anchorCtr="0" compatLnSpc="1">
            <a:prstTxWarp prst="textNoShape">
              <a:avLst/>
            </a:prstTxWarp>
          </a:bodyPr>
          <a:lstStyle/>
          <a:p>
            <a:endParaRPr lang="zh-CN" altLang="en-US"/>
          </a:p>
        </p:txBody>
      </p:sp>
      <p:sp>
        <p:nvSpPr>
          <p:cNvPr id="15" name="Freeform 15"/>
          <p:cNvSpPr>
            <a:spLocks/>
          </p:cNvSpPr>
          <p:nvPr/>
        </p:nvSpPr>
        <p:spPr bwMode="auto">
          <a:xfrm>
            <a:off x="3313926" y="2464731"/>
            <a:ext cx="766805" cy="769300"/>
          </a:xfrm>
          <a:custGeom>
            <a:avLst/>
            <a:gdLst>
              <a:gd name="T0" fmla="*/ 0 w 241"/>
              <a:gd name="T1" fmla="*/ 0 h 242"/>
              <a:gd name="T2" fmla="*/ 170 w 241"/>
              <a:gd name="T3" fmla="*/ 71 h 242"/>
              <a:gd name="T4" fmla="*/ 241 w 241"/>
              <a:gd name="T5" fmla="*/ 242 h 242"/>
              <a:gd name="T6" fmla="*/ 148 w 241"/>
              <a:gd name="T7" fmla="*/ 242 h 242"/>
              <a:gd name="T8" fmla="*/ 104 w 241"/>
              <a:gd name="T9" fmla="*/ 137 h 242"/>
              <a:gd name="T10" fmla="*/ 0 w 241"/>
              <a:gd name="T11" fmla="*/ 94 h 242"/>
              <a:gd name="T12" fmla="*/ 0 w 241"/>
              <a:gd name="T13" fmla="*/ 0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0" y="0"/>
                </a:moveTo>
                <a:cubicBezTo>
                  <a:pt x="66" y="0"/>
                  <a:pt x="127" y="27"/>
                  <a:pt x="170" y="71"/>
                </a:cubicBezTo>
                <a:cubicBezTo>
                  <a:pt x="214" y="115"/>
                  <a:pt x="241" y="175"/>
                  <a:pt x="241" y="242"/>
                </a:cubicBezTo>
                <a:cubicBezTo>
                  <a:pt x="148" y="242"/>
                  <a:pt x="148" y="242"/>
                  <a:pt x="148" y="242"/>
                </a:cubicBezTo>
                <a:cubicBezTo>
                  <a:pt x="148" y="201"/>
                  <a:pt x="131" y="164"/>
                  <a:pt x="104" y="137"/>
                </a:cubicBezTo>
                <a:cubicBezTo>
                  <a:pt x="78" y="110"/>
                  <a:pt x="40" y="94"/>
                  <a:pt x="0" y="94"/>
                </a:cubicBezTo>
                <a:lnTo>
                  <a:pt x="0" y="0"/>
                </a:lnTo>
                <a:close/>
              </a:path>
            </a:pathLst>
          </a:custGeom>
          <a:solidFill>
            <a:schemeClr val="bg1">
              <a:lumMod val="75000"/>
            </a:schemeClr>
          </a:solidFill>
          <a:ln>
            <a:noFill/>
          </a:ln>
        </p:spPr>
        <p:txBody>
          <a:bodyPr vert="horz" wrap="square" lIns="62995" tIns="31498" rIns="62995" bIns="31498" numCol="1" anchor="t" anchorCtr="0" compatLnSpc="1">
            <a:prstTxWarp prst="textNoShape">
              <a:avLst/>
            </a:prstTxWarp>
          </a:bodyPr>
          <a:lstStyle/>
          <a:p>
            <a:endParaRPr lang="zh-CN" altLang="en-US"/>
          </a:p>
        </p:txBody>
      </p:sp>
      <p:sp>
        <p:nvSpPr>
          <p:cNvPr id="16" name="Freeform 16"/>
          <p:cNvSpPr>
            <a:spLocks/>
          </p:cNvSpPr>
          <p:nvPr/>
        </p:nvSpPr>
        <p:spPr bwMode="auto">
          <a:xfrm>
            <a:off x="2543081" y="2464731"/>
            <a:ext cx="770848" cy="769300"/>
          </a:xfrm>
          <a:custGeom>
            <a:avLst/>
            <a:gdLst>
              <a:gd name="T0" fmla="*/ 242 w 242"/>
              <a:gd name="T1" fmla="*/ 94 h 242"/>
              <a:gd name="T2" fmla="*/ 137 w 242"/>
              <a:gd name="T3" fmla="*/ 137 h 242"/>
              <a:gd name="T4" fmla="*/ 93 w 242"/>
              <a:gd name="T5" fmla="*/ 242 h 242"/>
              <a:gd name="T6" fmla="*/ 0 w 242"/>
              <a:gd name="T7" fmla="*/ 242 h 242"/>
              <a:gd name="T8" fmla="*/ 71 w 242"/>
              <a:gd name="T9" fmla="*/ 71 h 242"/>
              <a:gd name="T10" fmla="*/ 242 w 242"/>
              <a:gd name="T11" fmla="*/ 0 h 242"/>
              <a:gd name="T12" fmla="*/ 242 w 242"/>
              <a:gd name="T13" fmla="*/ 94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242" y="94"/>
                </a:moveTo>
                <a:cubicBezTo>
                  <a:pt x="201" y="94"/>
                  <a:pt x="164" y="110"/>
                  <a:pt x="137" y="137"/>
                </a:cubicBezTo>
                <a:cubicBezTo>
                  <a:pt x="110" y="164"/>
                  <a:pt x="93" y="201"/>
                  <a:pt x="93" y="242"/>
                </a:cubicBezTo>
                <a:cubicBezTo>
                  <a:pt x="0" y="242"/>
                  <a:pt x="0" y="242"/>
                  <a:pt x="0" y="242"/>
                </a:cubicBezTo>
                <a:cubicBezTo>
                  <a:pt x="0" y="175"/>
                  <a:pt x="27" y="115"/>
                  <a:pt x="71" y="71"/>
                </a:cubicBezTo>
                <a:cubicBezTo>
                  <a:pt x="114" y="27"/>
                  <a:pt x="175" y="0"/>
                  <a:pt x="242" y="0"/>
                </a:cubicBezTo>
                <a:lnTo>
                  <a:pt x="242" y="94"/>
                </a:lnTo>
                <a:close/>
              </a:path>
            </a:pathLst>
          </a:custGeom>
          <a:solidFill>
            <a:schemeClr val="bg1">
              <a:lumMod val="75000"/>
            </a:schemeClr>
          </a:solidFill>
          <a:ln>
            <a:noFill/>
          </a:ln>
        </p:spPr>
        <p:txBody>
          <a:bodyPr vert="horz" wrap="square" lIns="62995" tIns="31498" rIns="62995" bIns="31498" numCol="1" anchor="t" anchorCtr="0" compatLnSpc="1">
            <a:prstTxWarp prst="textNoShape">
              <a:avLst/>
            </a:prstTxWarp>
          </a:bodyPr>
          <a:lstStyle/>
          <a:p>
            <a:endParaRPr lang="zh-CN" altLang="en-US"/>
          </a:p>
        </p:txBody>
      </p:sp>
      <p:sp>
        <p:nvSpPr>
          <p:cNvPr id="17" name="Freeform 17"/>
          <p:cNvSpPr>
            <a:spLocks/>
          </p:cNvSpPr>
          <p:nvPr/>
        </p:nvSpPr>
        <p:spPr bwMode="auto">
          <a:xfrm>
            <a:off x="2072753" y="3234032"/>
            <a:ext cx="766805" cy="770647"/>
          </a:xfrm>
          <a:custGeom>
            <a:avLst/>
            <a:gdLst>
              <a:gd name="T0" fmla="*/ 0 w 241"/>
              <a:gd name="T1" fmla="*/ 148 h 242"/>
              <a:gd name="T2" fmla="*/ 105 w 241"/>
              <a:gd name="T3" fmla="*/ 105 h 242"/>
              <a:gd name="T4" fmla="*/ 148 w 241"/>
              <a:gd name="T5" fmla="*/ 0 h 242"/>
              <a:gd name="T6" fmla="*/ 241 w 241"/>
              <a:gd name="T7" fmla="*/ 0 h 242"/>
              <a:gd name="T8" fmla="*/ 171 w 241"/>
              <a:gd name="T9" fmla="*/ 171 h 242"/>
              <a:gd name="T10" fmla="*/ 0 w 241"/>
              <a:gd name="T11" fmla="*/ 242 h 242"/>
              <a:gd name="T12" fmla="*/ 0 w 241"/>
              <a:gd name="T13" fmla="*/ 148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0" y="148"/>
                </a:moveTo>
                <a:cubicBezTo>
                  <a:pt x="41" y="148"/>
                  <a:pt x="78" y="131"/>
                  <a:pt x="105" y="105"/>
                </a:cubicBezTo>
                <a:cubicBezTo>
                  <a:pt x="131" y="78"/>
                  <a:pt x="148" y="41"/>
                  <a:pt x="148" y="0"/>
                </a:cubicBezTo>
                <a:cubicBezTo>
                  <a:pt x="241" y="0"/>
                  <a:pt x="241" y="0"/>
                  <a:pt x="241" y="0"/>
                </a:cubicBezTo>
                <a:cubicBezTo>
                  <a:pt x="241" y="67"/>
                  <a:pt x="214" y="127"/>
                  <a:pt x="171" y="171"/>
                </a:cubicBezTo>
                <a:cubicBezTo>
                  <a:pt x="127" y="215"/>
                  <a:pt x="67" y="242"/>
                  <a:pt x="0" y="242"/>
                </a:cubicBezTo>
                <a:lnTo>
                  <a:pt x="0" y="148"/>
                </a:lnTo>
                <a:close/>
              </a:path>
            </a:pathLst>
          </a:custGeom>
          <a:solidFill>
            <a:schemeClr val="bg1">
              <a:lumMod val="75000"/>
            </a:schemeClr>
          </a:solidFill>
          <a:ln>
            <a:noFill/>
          </a:ln>
        </p:spPr>
        <p:txBody>
          <a:bodyPr vert="horz" wrap="square" lIns="62995" tIns="31498" rIns="62995" bIns="31498" numCol="1" anchor="t" anchorCtr="0" compatLnSpc="1">
            <a:prstTxWarp prst="textNoShape">
              <a:avLst/>
            </a:prstTxWarp>
          </a:bodyPr>
          <a:lstStyle/>
          <a:p>
            <a:endParaRPr lang="zh-CN" altLang="en-US"/>
          </a:p>
        </p:txBody>
      </p:sp>
      <p:sp>
        <p:nvSpPr>
          <p:cNvPr id="18" name="矩形 17"/>
          <p:cNvSpPr/>
          <p:nvPr/>
        </p:nvSpPr>
        <p:spPr>
          <a:xfrm>
            <a:off x="7034749" y="1223882"/>
            <a:ext cx="2078512" cy="299895"/>
          </a:xfrm>
          <a:prstGeom prst="rect">
            <a:avLst/>
          </a:prstGeom>
          <a:solidFill>
            <a:schemeClr val="bg1">
              <a:lumMod val="75000"/>
            </a:schemeClr>
          </a:solidFill>
          <a:ln>
            <a:noFill/>
          </a:ln>
        </p:spPr>
        <p:txBody>
          <a:bodyPr vert="horz" wrap="square" lIns="62995" tIns="31498" rIns="62995" bIns="31498" numCol="1" anchor="t" anchorCtr="0" compatLnSpc="1">
            <a:prstTxWarp prst="textNoShape">
              <a:avLst/>
            </a:prstTxWarp>
          </a:bodyPr>
          <a:lstStyle/>
          <a:p>
            <a:endParaRPr lang="zh-CN" altLang="en-US">
              <a:solidFill>
                <a:schemeClr val="tx1"/>
              </a:solidFill>
            </a:endParaRPr>
          </a:p>
        </p:txBody>
      </p:sp>
      <p:sp>
        <p:nvSpPr>
          <p:cNvPr id="19" name="TextBox 61"/>
          <p:cNvSpPr txBox="1"/>
          <p:nvPr/>
        </p:nvSpPr>
        <p:spPr>
          <a:xfrm>
            <a:off x="6720081" y="1669859"/>
            <a:ext cx="2171859" cy="279055"/>
          </a:xfrm>
          <a:prstGeom prst="rect">
            <a:avLst/>
          </a:prstGeom>
          <a:noFill/>
        </p:spPr>
        <p:txBody>
          <a:bodyPr wrap="square" lIns="62995" tIns="31498" rIns="62995" bIns="31498" rtlCol="0">
            <a:spAutoFit/>
          </a:bodyPr>
          <a:lstStyle/>
          <a:p>
            <a:r>
              <a:rPr lang="en-US" altLang="zh-CN" sz="1400" b="1" dirty="0" smtClean="0">
                <a:solidFill>
                  <a:schemeClr val="bg1"/>
                </a:solidFill>
                <a:latin typeface="微软雅黑" pitchFamily="34" charset="-122"/>
                <a:ea typeface="微软雅黑" pitchFamily="34" charset="-122"/>
                <a:cs typeface="华文黑体" pitchFamily="2" charset="-122"/>
              </a:rPr>
              <a:t>1</a:t>
            </a:r>
            <a:r>
              <a:rPr lang="zh-CN" altLang="en-US" sz="1400" b="1" dirty="0" smtClean="0">
                <a:solidFill>
                  <a:schemeClr val="bg1"/>
                </a:solidFill>
                <a:latin typeface="微软雅黑" pitchFamily="34" charset="-122"/>
                <a:ea typeface="微软雅黑" pitchFamily="34" charset="-122"/>
                <a:cs typeface="华文黑体" pitchFamily="2" charset="-122"/>
              </a:rPr>
              <a:t>、</a:t>
            </a:r>
            <a:r>
              <a:rPr lang="zh-CN" altLang="en-US" sz="1400" b="1" dirty="0" smtClean="0">
                <a:solidFill>
                  <a:schemeClr val="bg1"/>
                </a:solidFill>
              </a:rPr>
              <a:t>判断</a:t>
            </a:r>
            <a:r>
              <a:rPr lang="zh-CN" altLang="en-US" sz="1400" b="1" dirty="0">
                <a:solidFill>
                  <a:schemeClr val="bg1"/>
                </a:solidFill>
              </a:rPr>
              <a:t>前端渲染</a:t>
            </a:r>
          </a:p>
        </p:txBody>
      </p:sp>
      <p:sp>
        <p:nvSpPr>
          <p:cNvPr id="20" name="TextBox 62"/>
          <p:cNvSpPr txBox="1"/>
          <p:nvPr/>
        </p:nvSpPr>
        <p:spPr>
          <a:xfrm>
            <a:off x="6720084" y="1954936"/>
            <a:ext cx="2171856" cy="723792"/>
          </a:xfrm>
          <a:prstGeom prst="rect">
            <a:avLst/>
          </a:prstGeom>
          <a:noFill/>
        </p:spPr>
        <p:txBody>
          <a:bodyPr wrap="square" lIns="62995" tIns="31498" rIns="62995" bIns="31498" rtlCol="0">
            <a:spAutoFit/>
          </a:bodyPr>
          <a:lstStyle/>
          <a:p>
            <a:pPr>
              <a:lnSpc>
                <a:spcPct val="130000"/>
              </a:lnSpc>
            </a:pPr>
            <a:r>
              <a:rPr lang="zh-CN" altLang="en-US" sz="1100" dirty="0">
                <a:solidFill>
                  <a:schemeClr val="bg1"/>
                </a:solidFill>
              </a:rPr>
              <a:t>在浏览器中直接查看</a:t>
            </a:r>
            <a:r>
              <a:rPr lang="zh-CN" altLang="en-US" sz="1100" dirty="0" smtClean="0">
                <a:solidFill>
                  <a:schemeClr val="bg1"/>
                </a:solidFill>
              </a:rPr>
              <a:t>源码</a:t>
            </a:r>
            <a:r>
              <a:rPr lang="en-US" altLang="zh-CN" sz="1100" dirty="0" smtClean="0">
                <a:solidFill>
                  <a:schemeClr val="bg1"/>
                </a:solidFill>
              </a:rPr>
              <a:t>.</a:t>
            </a:r>
            <a:r>
              <a:rPr lang="zh-CN" altLang="en-US" sz="1100" dirty="0" smtClean="0">
                <a:solidFill>
                  <a:schemeClr val="bg1"/>
                </a:solidFill>
              </a:rPr>
              <a:t>如果</a:t>
            </a:r>
            <a:r>
              <a:rPr lang="zh-CN" altLang="en-US" sz="1100" dirty="0">
                <a:solidFill>
                  <a:schemeClr val="bg1"/>
                </a:solidFill>
              </a:rPr>
              <a:t>找不到有效的信息，则基本可以肯定为</a:t>
            </a:r>
            <a:r>
              <a:rPr lang="en-US" altLang="zh-CN" sz="1100" dirty="0" err="1">
                <a:solidFill>
                  <a:schemeClr val="bg1"/>
                </a:solidFill>
              </a:rPr>
              <a:t>js</a:t>
            </a:r>
            <a:r>
              <a:rPr lang="zh-CN" altLang="en-US" sz="1100" dirty="0">
                <a:solidFill>
                  <a:schemeClr val="bg1"/>
                </a:solidFill>
              </a:rPr>
              <a:t>渲染。</a:t>
            </a:r>
            <a:endParaRPr lang="zh-CN" altLang="en-US" sz="1100" dirty="0">
              <a:solidFill>
                <a:schemeClr val="bg1"/>
              </a:solidFill>
              <a:latin typeface="微软雅黑" pitchFamily="34" charset="-122"/>
              <a:ea typeface="微软雅黑" pitchFamily="34" charset="-122"/>
            </a:endParaRPr>
          </a:p>
        </p:txBody>
      </p:sp>
      <p:sp>
        <p:nvSpPr>
          <p:cNvPr id="21" name="TextBox 63"/>
          <p:cNvSpPr txBox="1"/>
          <p:nvPr/>
        </p:nvSpPr>
        <p:spPr>
          <a:xfrm>
            <a:off x="1275874" y="1343338"/>
            <a:ext cx="2328863" cy="279055"/>
          </a:xfrm>
          <a:prstGeom prst="rect">
            <a:avLst/>
          </a:prstGeom>
          <a:noFill/>
        </p:spPr>
        <p:txBody>
          <a:bodyPr wrap="square" lIns="62995" tIns="31498" rIns="62995" bIns="31498" rtlCol="0">
            <a:spAutoFit/>
          </a:bodyPr>
          <a:lstStyle/>
          <a:p>
            <a:r>
              <a:rPr lang="en-US" altLang="zh-CN" sz="1400" b="1" dirty="0" smtClean="0">
                <a:solidFill>
                  <a:schemeClr val="bg1"/>
                </a:solidFill>
                <a:latin typeface="微软雅黑" pitchFamily="34" charset="-122"/>
                <a:ea typeface="微软雅黑" pitchFamily="34" charset="-122"/>
                <a:cs typeface="华文黑体" pitchFamily="2" charset="-122"/>
              </a:rPr>
              <a:t>2 </a:t>
            </a:r>
            <a:r>
              <a:rPr lang="zh-CN" altLang="en-US" sz="1400" b="1" dirty="0" smtClean="0">
                <a:solidFill>
                  <a:schemeClr val="bg1"/>
                </a:solidFill>
                <a:latin typeface="微软雅黑" pitchFamily="34" charset="-122"/>
                <a:ea typeface="微软雅黑" pitchFamily="34" charset="-122"/>
                <a:cs typeface="华文黑体" pitchFamily="2" charset="-122"/>
              </a:rPr>
              <a:t>、</a:t>
            </a:r>
            <a:r>
              <a:rPr lang="zh-CN" altLang="en-US" sz="1400" b="1" dirty="0">
                <a:solidFill>
                  <a:schemeClr val="bg1"/>
                </a:solidFill>
              </a:rPr>
              <a:t>分析</a:t>
            </a:r>
            <a:r>
              <a:rPr lang="zh-CN" altLang="en-US" sz="1400" b="1" dirty="0" smtClean="0">
                <a:solidFill>
                  <a:schemeClr val="bg1"/>
                </a:solidFill>
              </a:rPr>
              <a:t>请求</a:t>
            </a:r>
            <a:r>
              <a:rPr lang="zh-CN" altLang="en-US" sz="1400" dirty="0">
                <a:solidFill>
                  <a:schemeClr val="bg1"/>
                </a:solidFill>
              </a:rPr>
              <a:t>发现辅助数据</a:t>
            </a:r>
            <a:endParaRPr lang="zh-CN" altLang="en-US" sz="1400" b="1" dirty="0">
              <a:solidFill>
                <a:schemeClr val="bg1"/>
              </a:solidFill>
            </a:endParaRPr>
          </a:p>
        </p:txBody>
      </p:sp>
      <p:sp>
        <p:nvSpPr>
          <p:cNvPr id="22" name="TextBox 64"/>
          <p:cNvSpPr txBox="1"/>
          <p:nvPr/>
        </p:nvSpPr>
        <p:spPr>
          <a:xfrm>
            <a:off x="1456735" y="1628415"/>
            <a:ext cx="2148003" cy="863830"/>
          </a:xfrm>
          <a:prstGeom prst="rect">
            <a:avLst/>
          </a:prstGeom>
          <a:noFill/>
        </p:spPr>
        <p:txBody>
          <a:bodyPr wrap="square" lIns="62995" tIns="31498" rIns="62995" bIns="31498" rtlCol="0">
            <a:spAutoFit/>
          </a:bodyPr>
          <a:lstStyle/>
          <a:p>
            <a:pPr>
              <a:lnSpc>
                <a:spcPct val="130000"/>
              </a:lnSpc>
            </a:pPr>
            <a:r>
              <a:rPr lang="zh-CN" altLang="en-US" sz="1000" dirty="0">
                <a:solidFill>
                  <a:schemeClr val="bg1"/>
                </a:solidFill>
              </a:rPr>
              <a:t>下面我们进入最难的一部分：找到这个数据请求。这一步能帮助我们的工具，主要是浏览器中查看网络请求的开发者工具。</a:t>
            </a:r>
            <a:endParaRPr lang="zh-CN" altLang="en-US" sz="1000" dirty="0">
              <a:solidFill>
                <a:schemeClr val="bg1"/>
              </a:solidFill>
              <a:latin typeface="微软雅黑" pitchFamily="34" charset="-122"/>
              <a:ea typeface="微软雅黑" pitchFamily="34" charset="-122"/>
            </a:endParaRPr>
          </a:p>
        </p:txBody>
      </p:sp>
      <p:sp>
        <p:nvSpPr>
          <p:cNvPr id="23" name="TextBox 65"/>
          <p:cNvSpPr txBox="1"/>
          <p:nvPr/>
        </p:nvSpPr>
        <p:spPr>
          <a:xfrm>
            <a:off x="5531794" y="2917170"/>
            <a:ext cx="1588257" cy="346381"/>
          </a:xfrm>
          <a:prstGeom prst="rect">
            <a:avLst/>
          </a:prstGeom>
          <a:noFill/>
        </p:spPr>
        <p:txBody>
          <a:bodyPr wrap="square" lIns="62995" tIns="31498" rIns="62995" bIns="31498" rtlCol="0">
            <a:spAutoFit/>
          </a:bodyPr>
          <a:lstStyle/>
          <a:p>
            <a:pPr>
              <a:lnSpc>
                <a:spcPct val="150000"/>
              </a:lnSpc>
            </a:pPr>
            <a:r>
              <a:rPr lang="en-US" altLang="zh-CN" sz="1400" b="1" dirty="0" smtClean="0">
                <a:solidFill>
                  <a:schemeClr val="bg1"/>
                </a:solidFill>
                <a:latin typeface="微软雅黑" pitchFamily="34" charset="-122"/>
                <a:ea typeface="微软雅黑" pitchFamily="34" charset="-122"/>
                <a:cs typeface="华文黑体" pitchFamily="2" charset="-122"/>
              </a:rPr>
              <a:t>3 </a:t>
            </a:r>
            <a:r>
              <a:rPr lang="zh-CN" altLang="en-US" sz="1400" b="1" dirty="0" smtClean="0">
                <a:solidFill>
                  <a:schemeClr val="bg1"/>
                </a:solidFill>
                <a:latin typeface="微软雅黑" pitchFamily="34" charset="-122"/>
                <a:ea typeface="微软雅黑" pitchFamily="34" charset="-122"/>
                <a:cs typeface="华文黑体" pitchFamily="2" charset="-122"/>
              </a:rPr>
              <a:t>、</a:t>
            </a:r>
            <a:r>
              <a:rPr lang="zh-CN" altLang="en-US" sz="1400" dirty="0">
                <a:solidFill>
                  <a:schemeClr val="bg1"/>
                </a:solidFill>
              </a:rPr>
              <a:t>构造链接</a:t>
            </a:r>
            <a:endParaRPr lang="zh-CN" altLang="en-US" sz="1400" b="1" dirty="0">
              <a:solidFill>
                <a:schemeClr val="bg1"/>
              </a:solidFill>
              <a:latin typeface="微软雅黑" pitchFamily="34" charset="-122"/>
              <a:ea typeface="微软雅黑" pitchFamily="34" charset="-122"/>
              <a:cs typeface="华文黑体" pitchFamily="2" charset="-122"/>
            </a:endParaRPr>
          </a:p>
        </p:txBody>
      </p:sp>
      <p:sp>
        <p:nvSpPr>
          <p:cNvPr id="24" name="TextBox 66"/>
          <p:cNvSpPr txBox="1"/>
          <p:nvPr/>
        </p:nvSpPr>
        <p:spPr>
          <a:xfrm>
            <a:off x="5531797" y="3202247"/>
            <a:ext cx="1980181" cy="1140637"/>
          </a:xfrm>
          <a:prstGeom prst="rect">
            <a:avLst/>
          </a:prstGeom>
          <a:noFill/>
        </p:spPr>
        <p:txBody>
          <a:bodyPr wrap="square" lIns="62995" tIns="31498" rIns="62995" bIns="31498" rtlCol="0">
            <a:spAutoFit/>
          </a:bodyPr>
          <a:lstStyle/>
          <a:p>
            <a:pPr>
              <a:lnSpc>
                <a:spcPct val="130000"/>
              </a:lnSpc>
            </a:pPr>
            <a:r>
              <a:rPr lang="zh-CN" altLang="en-US" sz="1100" dirty="0">
                <a:solidFill>
                  <a:schemeClr val="bg1"/>
                </a:solidFill>
              </a:rPr>
              <a:t>找到有效的信息，来帮助我们构建目标</a:t>
            </a:r>
            <a:r>
              <a:rPr lang="en-US" altLang="zh-CN" sz="1100" dirty="0">
                <a:solidFill>
                  <a:schemeClr val="bg1"/>
                </a:solidFill>
              </a:rPr>
              <a:t>AJAX</a:t>
            </a:r>
            <a:r>
              <a:rPr lang="zh-CN" altLang="en-US" sz="1100" dirty="0">
                <a:solidFill>
                  <a:schemeClr val="bg1"/>
                </a:solidFill>
              </a:rPr>
              <a:t>的</a:t>
            </a:r>
            <a:r>
              <a:rPr lang="en-US" altLang="zh-CN" sz="1100" dirty="0" smtClean="0">
                <a:solidFill>
                  <a:schemeClr val="bg1"/>
                </a:solidFill>
              </a:rPr>
              <a:t>URL,</a:t>
            </a:r>
            <a:r>
              <a:rPr lang="zh-CN" altLang="en-US" sz="1100" dirty="0">
                <a:solidFill>
                  <a:schemeClr val="bg1"/>
                </a:solidFill>
              </a:rPr>
              <a:t>并加入到待抓取队列中。这里我们使用</a:t>
            </a:r>
            <a:r>
              <a:rPr lang="en-US" altLang="zh-CN" sz="1100" dirty="0" err="1" smtClean="0">
                <a:solidFill>
                  <a:schemeClr val="bg1"/>
                </a:solidFill>
              </a:rPr>
              <a:t>JsonP</a:t>
            </a:r>
            <a:r>
              <a:rPr lang="zh-CN" altLang="en-US" sz="1100" dirty="0" smtClean="0">
                <a:solidFill>
                  <a:schemeClr val="bg1"/>
                </a:solidFill>
              </a:rPr>
              <a:t>这种</a:t>
            </a:r>
            <a:r>
              <a:rPr lang="zh-CN" altLang="en-US" sz="1100" dirty="0">
                <a:solidFill>
                  <a:schemeClr val="bg1"/>
                </a:solidFill>
              </a:rPr>
              <a:t>选择语言来选择数据</a:t>
            </a:r>
            <a:endParaRPr lang="zh-CN" altLang="en-US" sz="1100" dirty="0">
              <a:solidFill>
                <a:schemeClr val="bg1"/>
              </a:solidFill>
              <a:latin typeface="微软雅黑" pitchFamily="34" charset="-122"/>
              <a:ea typeface="微软雅黑" pitchFamily="34" charset="-122"/>
            </a:endParaRPr>
          </a:p>
        </p:txBody>
      </p:sp>
      <p:sp>
        <p:nvSpPr>
          <p:cNvPr id="25" name="TextBox 67"/>
          <p:cNvSpPr txBox="1"/>
          <p:nvPr/>
        </p:nvSpPr>
        <p:spPr>
          <a:xfrm>
            <a:off x="-35633" y="3087221"/>
            <a:ext cx="2299616" cy="305985"/>
          </a:xfrm>
          <a:prstGeom prst="rect">
            <a:avLst/>
          </a:prstGeom>
          <a:noFill/>
        </p:spPr>
        <p:txBody>
          <a:bodyPr wrap="square" lIns="62995" tIns="31498" rIns="62995" bIns="31498" rtlCol="0">
            <a:spAutoFit/>
          </a:bodyPr>
          <a:lstStyle/>
          <a:p>
            <a:pPr algn="r">
              <a:lnSpc>
                <a:spcPct val="150000"/>
              </a:lnSpc>
            </a:pPr>
            <a:r>
              <a:rPr lang="en-US" altLang="zh-CN" sz="1200" b="1" dirty="0">
                <a:solidFill>
                  <a:schemeClr val="bg1"/>
                </a:solidFill>
                <a:latin typeface="微软雅黑" pitchFamily="34" charset="-122"/>
                <a:ea typeface="微软雅黑" pitchFamily="34" charset="-122"/>
                <a:cs typeface="华文黑体" pitchFamily="2" charset="-122"/>
              </a:rPr>
              <a:t>4</a:t>
            </a:r>
            <a:r>
              <a:rPr lang="zh-CN" altLang="en-US" sz="1200" b="1" dirty="0" smtClean="0">
                <a:solidFill>
                  <a:schemeClr val="bg1"/>
                </a:solidFill>
                <a:latin typeface="微软雅黑" pitchFamily="34" charset="-122"/>
                <a:ea typeface="微软雅黑" pitchFamily="34" charset="-122"/>
                <a:cs typeface="华文黑体" pitchFamily="2" charset="-122"/>
              </a:rPr>
              <a:t>、</a:t>
            </a:r>
            <a:r>
              <a:rPr lang="zh-CN" altLang="en-US" sz="1200" dirty="0">
                <a:solidFill>
                  <a:schemeClr val="bg1"/>
                </a:solidFill>
              </a:rPr>
              <a:t>下载并分析目标</a:t>
            </a:r>
            <a:r>
              <a:rPr lang="en-US" altLang="zh-CN" sz="1200" dirty="0">
                <a:solidFill>
                  <a:schemeClr val="bg1"/>
                </a:solidFill>
              </a:rPr>
              <a:t>AJAX</a:t>
            </a:r>
            <a:endParaRPr lang="zh-CN" altLang="en-US" sz="1200" b="1" dirty="0">
              <a:solidFill>
                <a:schemeClr val="bg1"/>
              </a:solidFill>
              <a:latin typeface="微软雅黑" pitchFamily="34" charset="-122"/>
              <a:ea typeface="微软雅黑" pitchFamily="34" charset="-122"/>
              <a:cs typeface="华文黑体" pitchFamily="2" charset="-122"/>
            </a:endParaRPr>
          </a:p>
        </p:txBody>
      </p:sp>
      <p:sp>
        <p:nvSpPr>
          <p:cNvPr id="30" name="椭圆 29"/>
          <p:cNvSpPr/>
          <p:nvPr/>
        </p:nvSpPr>
        <p:spPr>
          <a:xfrm>
            <a:off x="5382547" y="1586249"/>
            <a:ext cx="824753" cy="824645"/>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endParaRPr lang="zh-CN" altLang="en-US">
              <a:solidFill>
                <a:schemeClr val="tx1">
                  <a:lumMod val="75000"/>
                  <a:lumOff val="25000"/>
                </a:schemeClr>
              </a:solidFill>
              <a:latin typeface="微软雅黑" pitchFamily="34" charset="-122"/>
              <a:ea typeface="微软雅黑" pitchFamily="34" charset="-122"/>
            </a:endParaRPr>
          </a:p>
        </p:txBody>
      </p:sp>
      <p:sp>
        <p:nvSpPr>
          <p:cNvPr id="31" name="椭圆 30"/>
          <p:cNvSpPr/>
          <p:nvPr/>
        </p:nvSpPr>
        <p:spPr>
          <a:xfrm>
            <a:off x="4141375" y="1586249"/>
            <a:ext cx="824753" cy="824645"/>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endParaRPr lang="zh-CN" altLang="en-US">
              <a:solidFill>
                <a:schemeClr val="tx1">
                  <a:lumMod val="75000"/>
                  <a:lumOff val="25000"/>
                </a:schemeClr>
              </a:solidFill>
              <a:latin typeface="微软雅黑" pitchFamily="34" charset="-122"/>
              <a:ea typeface="微软雅黑" pitchFamily="34" charset="-122"/>
            </a:endParaRPr>
          </a:p>
        </p:txBody>
      </p:sp>
      <p:sp>
        <p:nvSpPr>
          <p:cNvPr id="32" name="椭圆 31"/>
          <p:cNvSpPr/>
          <p:nvPr/>
        </p:nvSpPr>
        <p:spPr>
          <a:xfrm>
            <a:off x="4141375" y="2820310"/>
            <a:ext cx="824753" cy="824645"/>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endParaRPr lang="zh-CN" altLang="en-US">
              <a:solidFill>
                <a:schemeClr val="tx1">
                  <a:lumMod val="75000"/>
                  <a:lumOff val="25000"/>
                </a:schemeClr>
              </a:solidFill>
              <a:latin typeface="微软雅黑" pitchFamily="34" charset="-122"/>
              <a:ea typeface="微软雅黑" pitchFamily="34" charset="-122"/>
            </a:endParaRPr>
          </a:p>
        </p:txBody>
      </p:sp>
      <p:sp>
        <p:nvSpPr>
          <p:cNvPr id="33" name="椭圆 32"/>
          <p:cNvSpPr/>
          <p:nvPr/>
        </p:nvSpPr>
        <p:spPr>
          <a:xfrm>
            <a:off x="2900201" y="2820310"/>
            <a:ext cx="824753" cy="824645"/>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endParaRPr lang="zh-CN" altLang="en-US">
              <a:solidFill>
                <a:schemeClr val="tx1">
                  <a:lumMod val="75000"/>
                  <a:lumOff val="25000"/>
                </a:schemeClr>
              </a:solidFill>
              <a:latin typeface="微软雅黑" pitchFamily="34" charset="-122"/>
              <a:ea typeface="微软雅黑" pitchFamily="34" charset="-122"/>
            </a:endParaRPr>
          </a:p>
        </p:txBody>
      </p:sp>
      <p:sp>
        <p:nvSpPr>
          <p:cNvPr id="34" name="Freeform 6"/>
          <p:cNvSpPr>
            <a:spLocks noEditPoints="1"/>
          </p:cNvSpPr>
          <p:nvPr/>
        </p:nvSpPr>
        <p:spPr bwMode="auto">
          <a:xfrm>
            <a:off x="4381621" y="1826463"/>
            <a:ext cx="344260" cy="344216"/>
          </a:xfrm>
          <a:custGeom>
            <a:avLst/>
            <a:gdLst>
              <a:gd name="T0" fmla="*/ 251 w 251"/>
              <a:gd name="T1" fmla="*/ 100 h 251"/>
              <a:gd name="T2" fmla="*/ 218 w 251"/>
              <a:gd name="T3" fmla="*/ 111 h 251"/>
              <a:gd name="T4" fmla="*/ 140 w 251"/>
              <a:gd name="T5" fmla="*/ 33 h 251"/>
              <a:gd name="T6" fmla="*/ 151 w 251"/>
              <a:gd name="T7" fmla="*/ 0 h 251"/>
              <a:gd name="T8" fmla="*/ 251 w 251"/>
              <a:gd name="T9" fmla="*/ 100 h 251"/>
              <a:gd name="T10" fmla="*/ 122 w 251"/>
              <a:gd name="T11" fmla="*/ 51 h 251"/>
              <a:gd name="T12" fmla="*/ 200 w 251"/>
              <a:gd name="T13" fmla="*/ 129 h 251"/>
              <a:gd name="T14" fmla="*/ 200 w 251"/>
              <a:gd name="T15" fmla="*/ 129 h 251"/>
              <a:gd name="T16" fmla="*/ 166 w 251"/>
              <a:gd name="T17" fmla="*/ 207 h 251"/>
              <a:gd name="T18" fmla="*/ 33 w 251"/>
              <a:gd name="T19" fmla="*/ 251 h 251"/>
              <a:gd name="T20" fmla="*/ 0 w 251"/>
              <a:gd name="T21" fmla="*/ 218 h 251"/>
              <a:gd name="T22" fmla="*/ 44 w 251"/>
              <a:gd name="T23" fmla="*/ 84 h 251"/>
              <a:gd name="T24" fmla="*/ 122 w 251"/>
              <a:gd name="T25" fmla="*/ 51 h 251"/>
              <a:gd name="T26" fmla="*/ 181 w 251"/>
              <a:gd name="T27" fmla="*/ 133 h 251"/>
              <a:gd name="T28" fmla="*/ 118 w 251"/>
              <a:gd name="T29" fmla="*/ 70 h 251"/>
              <a:gd name="T30" fmla="*/ 57 w 251"/>
              <a:gd name="T31" fmla="*/ 96 h 251"/>
              <a:gd name="T32" fmla="*/ 18 w 251"/>
              <a:gd name="T33" fmla="*/ 214 h 251"/>
              <a:gd name="T34" fmla="*/ 22 w 251"/>
              <a:gd name="T35" fmla="*/ 218 h 251"/>
              <a:gd name="T36" fmla="*/ 91 w 251"/>
              <a:gd name="T37" fmla="*/ 149 h 251"/>
              <a:gd name="T38" fmla="*/ 95 w 251"/>
              <a:gd name="T39" fmla="*/ 122 h 251"/>
              <a:gd name="T40" fmla="*/ 129 w 251"/>
              <a:gd name="T41" fmla="*/ 122 h 251"/>
              <a:gd name="T42" fmla="*/ 129 w 251"/>
              <a:gd name="T43" fmla="*/ 156 h 251"/>
              <a:gd name="T44" fmla="*/ 102 w 251"/>
              <a:gd name="T45" fmla="*/ 160 h 251"/>
              <a:gd name="T46" fmla="*/ 33 w 251"/>
              <a:gd name="T47" fmla="*/ 229 h 251"/>
              <a:gd name="T48" fmla="*/ 37 w 251"/>
              <a:gd name="T49" fmla="*/ 233 h 251"/>
              <a:gd name="T50" fmla="*/ 155 w 251"/>
              <a:gd name="T51" fmla="*/ 194 h 251"/>
              <a:gd name="T52" fmla="*/ 181 w 251"/>
              <a:gd name="T53" fmla="*/ 133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251">
                <a:moveTo>
                  <a:pt x="251" y="100"/>
                </a:moveTo>
                <a:cubicBezTo>
                  <a:pt x="218" y="111"/>
                  <a:pt x="218" y="111"/>
                  <a:pt x="218" y="111"/>
                </a:cubicBezTo>
                <a:cubicBezTo>
                  <a:pt x="140" y="33"/>
                  <a:pt x="140" y="33"/>
                  <a:pt x="140" y="33"/>
                </a:cubicBezTo>
                <a:cubicBezTo>
                  <a:pt x="151" y="0"/>
                  <a:pt x="151" y="0"/>
                  <a:pt x="151" y="0"/>
                </a:cubicBezTo>
                <a:lnTo>
                  <a:pt x="251" y="100"/>
                </a:lnTo>
                <a:close/>
                <a:moveTo>
                  <a:pt x="122" y="51"/>
                </a:moveTo>
                <a:cubicBezTo>
                  <a:pt x="200" y="129"/>
                  <a:pt x="200" y="129"/>
                  <a:pt x="200" y="129"/>
                </a:cubicBezTo>
                <a:cubicBezTo>
                  <a:pt x="200" y="129"/>
                  <a:pt x="200" y="129"/>
                  <a:pt x="200" y="129"/>
                </a:cubicBezTo>
                <a:cubicBezTo>
                  <a:pt x="166" y="207"/>
                  <a:pt x="166" y="207"/>
                  <a:pt x="166" y="207"/>
                </a:cubicBezTo>
                <a:cubicBezTo>
                  <a:pt x="33" y="251"/>
                  <a:pt x="33" y="251"/>
                  <a:pt x="33" y="251"/>
                </a:cubicBezTo>
                <a:cubicBezTo>
                  <a:pt x="0" y="218"/>
                  <a:pt x="0" y="218"/>
                  <a:pt x="0" y="218"/>
                </a:cubicBezTo>
                <a:cubicBezTo>
                  <a:pt x="44" y="84"/>
                  <a:pt x="44" y="84"/>
                  <a:pt x="44" y="84"/>
                </a:cubicBezTo>
                <a:lnTo>
                  <a:pt x="122" y="51"/>
                </a:lnTo>
                <a:close/>
                <a:moveTo>
                  <a:pt x="181" y="133"/>
                </a:moveTo>
                <a:cubicBezTo>
                  <a:pt x="118" y="70"/>
                  <a:pt x="118" y="70"/>
                  <a:pt x="118" y="70"/>
                </a:cubicBezTo>
                <a:cubicBezTo>
                  <a:pt x="57" y="96"/>
                  <a:pt x="57" y="96"/>
                  <a:pt x="57" y="96"/>
                </a:cubicBezTo>
                <a:cubicBezTo>
                  <a:pt x="18" y="214"/>
                  <a:pt x="18" y="214"/>
                  <a:pt x="18" y="214"/>
                </a:cubicBezTo>
                <a:cubicBezTo>
                  <a:pt x="22" y="218"/>
                  <a:pt x="22" y="218"/>
                  <a:pt x="22" y="218"/>
                </a:cubicBezTo>
                <a:cubicBezTo>
                  <a:pt x="91" y="149"/>
                  <a:pt x="91" y="149"/>
                  <a:pt x="91" y="149"/>
                </a:cubicBezTo>
                <a:cubicBezTo>
                  <a:pt x="87" y="140"/>
                  <a:pt x="88" y="130"/>
                  <a:pt x="95" y="122"/>
                </a:cubicBezTo>
                <a:cubicBezTo>
                  <a:pt x="104" y="113"/>
                  <a:pt x="119" y="113"/>
                  <a:pt x="129" y="122"/>
                </a:cubicBezTo>
                <a:cubicBezTo>
                  <a:pt x="138" y="132"/>
                  <a:pt x="138" y="146"/>
                  <a:pt x="129" y="156"/>
                </a:cubicBezTo>
                <a:cubicBezTo>
                  <a:pt x="121" y="163"/>
                  <a:pt x="111" y="164"/>
                  <a:pt x="102" y="160"/>
                </a:cubicBezTo>
                <a:cubicBezTo>
                  <a:pt x="33" y="229"/>
                  <a:pt x="33" y="229"/>
                  <a:pt x="33" y="229"/>
                </a:cubicBezTo>
                <a:cubicBezTo>
                  <a:pt x="37" y="233"/>
                  <a:pt x="37" y="233"/>
                  <a:pt x="37" y="233"/>
                </a:cubicBezTo>
                <a:cubicBezTo>
                  <a:pt x="155" y="194"/>
                  <a:pt x="155" y="194"/>
                  <a:pt x="155" y="194"/>
                </a:cubicBezTo>
                <a:lnTo>
                  <a:pt x="181" y="133"/>
                </a:lnTo>
                <a:close/>
              </a:path>
            </a:pathLst>
          </a:custGeom>
          <a:solidFill>
            <a:srgbClr val="0070C0"/>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35" name="Freeform 7"/>
          <p:cNvSpPr>
            <a:spLocks noEditPoints="1"/>
          </p:cNvSpPr>
          <p:nvPr/>
        </p:nvSpPr>
        <p:spPr bwMode="auto">
          <a:xfrm>
            <a:off x="4420475" y="3054653"/>
            <a:ext cx="266555" cy="355961"/>
          </a:xfrm>
          <a:custGeom>
            <a:avLst/>
            <a:gdLst>
              <a:gd name="T0" fmla="*/ 173 w 188"/>
              <a:gd name="T1" fmla="*/ 16 h 251"/>
              <a:gd name="T2" fmla="*/ 188 w 188"/>
              <a:gd name="T3" fmla="*/ 16 h 251"/>
              <a:gd name="T4" fmla="*/ 188 w 188"/>
              <a:gd name="T5" fmla="*/ 0 h 251"/>
              <a:gd name="T6" fmla="*/ 0 w 188"/>
              <a:gd name="T7" fmla="*/ 0 h 251"/>
              <a:gd name="T8" fmla="*/ 0 w 188"/>
              <a:gd name="T9" fmla="*/ 16 h 251"/>
              <a:gd name="T10" fmla="*/ 15 w 188"/>
              <a:gd name="T11" fmla="*/ 16 h 251"/>
              <a:gd name="T12" fmla="*/ 15 w 188"/>
              <a:gd name="T13" fmla="*/ 31 h 251"/>
              <a:gd name="T14" fmla="*/ 23 w 188"/>
              <a:gd name="T15" fmla="*/ 31 h 251"/>
              <a:gd name="T16" fmla="*/ 48 w 188"/>
              <a:gd name="T17" fmla="*/ 118 h 251"/>
              <a:gd name="T18" fmla="*/ 61 w 188"/>
              <a:gd name="T19" fmla="*/ 126 h 251"/>
              <a:gd name="T20" fmla="*/ 48 w 188"/>
              <a:gd name="T21" fmla="*/ 134 h 251"/>
              <a:gd name="T22" fmla="*/ 23 w 188"/>
              <a:gd name="T23" fmla="*/ 220 h 251"/>
              <a:gd name="T24" fmla="*/ 15 w 188"/>
              <a:gd name="T25" fmla="*/ 220 h 251"/>
              <a:gd name="T26" fmla="*/ 15 w 188"/>
              <a:gd name="T27" fmla="*/ 236 h 251"/>
              <a:gd name="T28" fmla="*/ 0 w 188"/>
              <a:gd name="T29" fmla="*/ 236 h 251"/>
              <a:gd name="T30" fmla="*/ 0 w 188"/>
              <a:gd name="T31" fmla="*/ 251 h 251"/>
              <a:gd name="T32" fmla="*/ 188 w 188"/>
              <a:gd name="T33" fmla="*/ 251 h 251"/>
              <a:gd name="T34" fmla="*/ 188 w 188"/>
              <a:gd name="T35" fmla="*/ 236 h 251"/>
              <a:gd name="T36" fmla="*/ 173 w 188"/>
              <a:gd name="T37" fmla="*/ 236 h 251"/>
              <a:gd name="T38" fmla="*/ 173 w 188"/>
              <a:gd name="T39" fmla="*/ 220 h 251"/>
              <a:gd name="T40" fmla="*/ 165 w 188"/>
              <a:gd name="T41" fmla="*/ 220 h 251"/>
              <a:gd name="T42" fmla="*/ 140 w 188"/>
              <a:gd name="T43" fmla="*/ 134 h 251"/>
              <a:gd name="T44" fmla="*/ 127 w 188"/>
              <a:gd name="T45" fmla="*/ 126 h 251"/>
              <a:gd name="T46" fmla="*/ 140 w 188"/>
              <a:gd name="T47" fmla="*/ 118 h 251"/>
              <a:gd name="T48" fmla="*/ 165 w 188"/>
              <a:gd name="T49" fmla="*/ 31 h 251"/>
              <a:gd name="T50" fmla="*/ 173 w 188"/>
              <a:gd name="T51" fmla="*/ 31 h 251"/>
              <a:gd name="T52" fmla="*/ 173 w 188"/>
              <a:gd name="T53" fmla="*/ 16 h 251"/>
              <a:gd name="T54" fmla="*/ 131 w 188"/>
              <a:gd name="T55" fmla="*/ 105 h 251"/>
              <a:gd name="T56" fmla="*/ 110 w 188"/>
              <a:gd name="T57" fmla="*/ 116 h 251"/>
              <a:gd name="T58" fmla="*/ 110 w 188"/>
              <a:gd name="T59" fmla="*/ 136 h 251"/>
              <a:gd name="T60" fmla="*/ 131 w 188"/>
              <a:gd name="T61" fmla="*/ 146 h 251"/>
              <a:gd name="T62" fmla="*/ 150 w 188"/>
              <a:gd name="T63" fmla="*/ 217 h 251"/>
              <a:gd name="T64" fmla="*/ 148 w 188"/>
              <a:gd name="T65" fmla="*/ 220 h 251"/>
              <a:gd name="T66" fmla="*/ 132 w 188"/>
              <a:gd name="T67" fmla="*/ 220 h 251"/>
              <a:gd name="T68" fmla="*/ 120 w 188"/>
              <a:gd name="T69" fmla="*/ 183 h 251"/>
              <a:gd name="T70" fmla="*/ 102 w 188"/>
              <a:gd name="T71" fmla="*/ 174 h 251"/>
              <a:gd name="T72" fmla="*/ 102 w 188"/>
              <a:gd name="T73" fmla="*/ 109 h 251"/>
              <a:gd name="T74" fmla="*/ 128 w 188"/>
              <a:gd name="T75" fmla="*/ 98 h 251"/>
              <a:gd name="T76" fmla="*/ 143 w 188"/>
              <a:gd name="T77" fmla="*/ 79 h 251"/>
              <a:gd name="T78" fmla="*/ 46 w 188"/>
              <a:gd name="T79" fmla="*/ 79 h 251"/>
              <a:gd name="T80" fmla="*/ 60 w 188"/>
              <a:gd name="T81" fmla="*/ 98 h 251"/>
              <a:gd name="T82" fmla="*/ 86 w 188"/>
              <a:gd name="T83" fmla="*/ 109 h 251"/>
              <a:gd name="T84" fmla="*/ 86 w 188"/>
              <a:gd name="T85" fmla="*/ 174 h 251"/>
              <a:gd name="T86" fmla="*/ 68 w 188"/>
              <a:gd name="T87" fmla="*/ 183 h 251"/>
              <a:gd name="T88" fmla="*/ 56 w 188"/>
              <a:gd name="T89" fmla="*/ 220 h 251"/>
              <a:gd name="T90" fmla="*/ 40 w 188"/>
              <a:gd name="T91" fmla="*/ 220 h 251"/>
              <a:gd name="T92" fmla="*/ 38 w 188"/>
              <a:gd name="T93" fmla="*/ 217 h 251"/>
              <a:gd name="T94" fmla="*/ 57 w 188"/>
              <a:gd name="T95" fmla="*/ 146 h 251"/>
              <a:gd name="T96" fmla="*/ 78 w 188"/>
              <a:gd name="T97" fmla="*/ 136 h 251"/>
              <a:gd name="T98" fmla="*/ 78 w 188"/>
              <a:gd name="T99" fmla="*/ 116 h 251"/>
              <a:gd name="T100" fmla="*/ 57 w 188"/>
              <a:gd name="T101" fmla="*/ 105 h 251"/>
              <a:gd name="T102" fmla="*/ 38 w 188"/>
              <a:gd name="T103" fmla="*/ 34 h 251"/>
              <a:gd name="T104" fmla="*/ 40 w 188"/>
              <a:gd name="T105" fmla="*/ 31 h 251"/>
              <a:gd name="T106" fmla="*/ 148 w 188"/>
              <a:gd name="T107" fmla="*/ 31 h 251"/>
              <a:gd name="T108" fmla="*/ 150 w 188"/>
              <a:gd name="T109" fmla="*/ 34 h 251"/>
              <a:gd name="T110" fmla="*/ 131 w 188"/>
              <a:gd name="T111" fmla="*/ 105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8" h="251">
                <a:moveTo>
                  <a:pt x="173" y="16"/>
                </a:moveTo>
                <a:cubicBezTo>
                  <a:pt x="188" y="16"/>
                  <a:pt x="188" y="16"/>
                  <a:pt x="188" y="16"/>
                </a:cubicBezTo>
                <a:cubicBezTo>
                  <a:pt x="188" y="0"/>
                  <a:pt x="188" y="0"/>
                  <a:pt x="188" y="0"/>
                </a:cubicBezTo>
                <a:cubicBezTo>
                  <a:pt x="0" y="0"/>
                  <a:pt x="0" y="0"/>
                  <a:pt x="0" y="0"/>
                </a:cubicBezTo>
                <a:cubicBezTo>
                  <a:pt x="0" y="16"/>
                  <a:pt x="0" y="16"/>
                  <a:pt x="0" y="16"/>
                </a:cubicBezTo>
                <a:cubicBezTo>
                  <a:pt x="15" y="16"/>
                  <a:pt x="15" y="16"/>
                  <a:pt x="15" y="16"/>
                </a:cubicBezTo>
                <a:cubicBezTo>
                  <a:pt x="15" y="31"/>
                  <a:pt x="15" y="31"/>
                  <a:pt x="15" y="31"/>
                </a:cubicBezTo>
                <a:cubicBezTo>
                  <a:pt x="23" y="31"/>
                  <a:pt x="23" y="31"/>
                  <a:pt x="23" y="31"/>
                </a:cubicBezTo>
                <a:cubicBezTo>
                  <a:pt x="12" y="62"/>
                  <a:pt x="21" y="98"/>
                  <a:pt x="48" y="118"/>
                </a:cubicBezTo>
                <a:cubicBezTo>
                  <a:pt x="52" y="121"/>
                  <a:pt x="56" y="123"/>
                  <a:pt x="61" y="126"/>
                </a:cubicBezTo>
                <a:cubicBezTo>
                  <a:pt x="56" y="128"/>
                  <a:pt x="52" y="130"/>
                  <a:pt x="48" y="134"/>
                </a:cubicBezTo>
                <a:cubicBezTo>
                  <a:pt x="21" y="154"/>
                  <a:pt x="12" y="189"/>
                  <a:pt x="23" y="220"/>
                </a:cubicBezTo>
                <a:cubicBezTo>
                  <a:pt x="15" y="220"/>
                  <a:pt x="15" y="220"/>
                  <a:pt x="15" y="220"/>
                </a:cubicBezTo>
                <a:cubicBezTo>
                  <a:pt x="15" y="236"/>
                  <a:pt x="15" y="236"/>
                  <a:pt x="15" y="236"/>
                </a:cubicBezTo>
                <a:cubicBezTo>
                  <a:pt x="0" y="236"/>
                  <a:pt x="0" y="236"/>
                  <a:pt x="0" y="236"/>
                </a:cubicBezTo>
                <a:cubicBezTo>
                  <a:pt x="0" y="251"/>
                  <a:pt x="0" y="251"/>
                  <a:pt x="0" y="251"/>
                </a:cubicBezTo>
                <a:cubicBezTo>
                  <a:pt x="188" y="251"/>
                  <a:pt x="188" y="251"/>
                  <a:pt x="188" y="251"/>
                </a:cubicBezTo>
                <a:cubicBezTo>
                  <a:pt x="188" y="236"/>
                  <a:pt x="188" y="236"/>
                  <a:pt x="188" y="236"/>
                </a:cubicBezTo>
                <a:cubicBezTo>
                  <a:pt x="173" y="236"/>
                  <a:pt x="173" y="236"/>
                  <a:pt x="173" y="236"/>
                </a:cubicBezTo>
                <a:cubicBezTo>
                  <a:pt x="173" y="220"/>
                  <a:pt x="173" y="220"/>
                  <a:pt x="173" y="220"/>
                </a:cubicBezTo>
                <a:cubicBezTo>
                  <a:pt x="165" y="220"/>
                  <a:pt x="165" y="220"/>
                  <a:pt x="165" y="220"/>
                </a:cubicBezTo>
                <a:cubicBezTo>
                  <a:pt x="177" y="189"/>
                  <a:pt x="167" y="154"/>
                  <a:pt x="140" y="134"/>
                </a:cubicBezTo>
                <a:cubicBezTo>
                  <a:pt x="136" y="130"/>
                  <a:pt x="132" y="128"/>
                  <a:pt x="127" y="126"/>
                </a:cubicBezTo>
                <a:cubicBezTo>
                  <a:pt x="132" y="123"/>
                  <a:pt x="136" y="121"/>
                  <a:pt x="140" y="118"/>
                </a:cubicBezTo>
                <a:cubicBezTo>
                  <a:pt x="167" y="98"/>
                  <a:pt x="177" y="62"/>
                  <a:pt x="165" y="31"/>
                </a:cubicBezTo>
                <a:cubicBezTo>
                  <a:pt x="173" y="31"/>
                  <a:pt x="173" y="31"/>
                  <a:pt x="173" y="31"/>
                </a:cubicBezTo>
                <a:lnTo>
                  <a:pt x="173" y="16"/>
                </a:lnTo>
                <a:close/>
                <a:moveTo>
                  <a:pt x="131" y="105"/>
                </a:moveTo>
                <a:cubicBezTo>
                  <a:pt x="124" y="110"/>
                  <a:pt x="117" y="114"/>
                  <a:pt x="110" y="116"/>
                </a:cubicBezTo>
                <a:cubicBezTo>
                  <a:pt x="110" y="136"/>
                  <a:pt x="110" y="136"/>
                  <a:pt x="110" y="136"/>
                </a:cubicBezTo>
                <a:cubicBezTo>
                  <a:pt x="117" y="138"/>
                  <a:pt x="124" y="141"/>
                  <a:pt x="131" y="146"/>
                </a:cubicBezTo>
                <a:cubicBezTo>
                  <a:pt x="152" y="163"/>
                  <a:pt x="160" y="192"/>
                  <a:pt x="150" y="217"/>
                </a:cubicBezTo>
                <a:cubicBezTo>
                  <a:pt x="148" y="220"/>
                  <a:pt x="148" y="220"/>
                  <a:pt x="148" y="220"/>
                </a:cubicBezTo>
                <a:cubicBezTo>
                  <a:pt x="132" y="220"/>
                  <a:pt x="132" y="220"/>
                  <a:pt x="132" y="220"/>
                </a:cubicBezTo>
                <a:cubicBezTo>
                  <a:pt x="135" y="207"/>
                  <a:pt x="131" y="193"/>
                  <a:pt x="120" y="183"/>
                </a:cubicBezTo>
                <a:cubicBezTo>
                  <a:pt x="115" y="178"/>
                  <a:pt x="109" y="175"/>
                  <a:pt x="102" y="174"/>
                </a:cubicBezTo>
                <a:cubicBezTo>
                  <a:pt x="102" y="109"/>
                  <a:pt x="102" y="109"/>
                  <a:pt x="102" y="109"/>
                </a:cubicBezTo>
                <a:cubicBezTo>
                  <a:pt x="111" y="108"/>
                  <a:pt x="120" y="104"/>
                  <a:pt x="128" y="98"/>
                </a:cubicBezTo>
                <a:cubicBezTo>
                  <a:pt x="134" y="93"/>
                  <a:pt x="139" y="86"/>
                  <a:pt x="143" y="79"/>
                </a:cubicBezTo>
                <a:cubicBezTo>
                  <a:pt x="46" y="79"/>
                  <a:pt x="46" y="79"/>
                  <a:pt x="46" y="79"/>
                </a:cubicBezTo>
                <a:cubicBezTo>
                  <a:pt x="49" y="86"/>
                  <a:pt x="54" y="93"/>
                  <a:pt x="60" y="98"/>
                </a:cubicBezTo>
                <a:cubicBezTo>
                  <a:pt x="68" y="104"/>
                  <a:pt x="77" y="108"/>
                  <a:pt x="86" y="109"/>
                </a:cubicBezTo>
                <a:cubicBezTo>
                  <a:pt x="86" y="174"/>
                  <a:pt x="86" y="174"/>
                  <a:pt x="86" y="174"/>
                </a:cubicBezTo>
                <a:cubicBezTo>
                  <a:pt x="79" y="175"/>
                  <a:pt x="73" y="178"/>
                  <a:pt x="68" y="183"/>
                </a:cubicBezTo>
                <a:cubicBezTo>
                  <a:pt x="57" y="193"/>
                  <a:pt x="53" y="207"/>
                  <a:pt x="56" y="220"/>
                </a:cubicBezTo>
                <a:cubicBezTo>
                  <a:pt x="40" y="220"/>
                  <a:pt x="40" y="220"/>
                  <a:pt x="40" y="220"/>
                </a:cubicBezTo>
                <a:cubicBezTo>
                  <a:pt x="38" y="217"/>
                  <a:pt x="38" y="217"/>
                  <a:pt x="38" y="217"/>
                </a:cubicBezTo>
                <a:cubicBezTo>
                  <a:pt x="28" y="192"/>
                  <a:pt x="36" y="163"/>
                  <a:pt x="57" y="146"/>
                </a:cubicBezTo>
                <a:cubicBezTo>
                  <a:pt x="64" y="141"/>
                  <a:pt x="71" y="138"/>
                  <a:pt x="78" y="136"/>
                </a:cubicBezTo>
                <a:cubicBezTo>
                  <a:pt x="78" y="116"/>
                  <a:pt x="78" y="116"/>
                  <a:pt x="78" y="116"/>
                </a:cubicBezTo>
                <a:cubicBezTo>
                  <a:pt x="71" y="114"/>
                  <a:pt x="64" y="110"/>
                  <a:pt x="57" y="105"/>
                </a:cubicBezTo>
                <a:cubicBezTo>
                  <a:pt x="36" y="89"/>
                  <a:pt x="28" y="60"/>
                  <a:pt x="38" y="34"/>
                </a:cubicBezTo>
                <a:cubicBezTo>
                  <a:pt x="40" y="31"/>
                  <a:pt x="40" y="31"/>
                  <a:pt x="40" y="31"/>
                </a:cubicBezTo>
                <a:cubicBezTo>
                  <a:pt x="148" y="31"/>
                  <a:pt x="148" y="31"/>
                  <a:pt x="148" y="31"/>
                </a:cubicBezTo>
                <a:cubicBezTo>
                  <a:pt x="150" y="34"/>
                  <a:pt x="150" y="34"/>
                  <a:pt x="150" y="34"/>
                </a:cubicBezTo>
                <a:cubicBezTo>
                  <a:pt x="160" y="60"/>
                  <a:pt x="152" y="89"/>
                  <a:pt x="131" y="105"/>
                </a:cubicBezTo>
                <a:close/>
              </a:path>
            </a:pathLst>
          </a:custGeom>
          <a:solidFill>
            <a:srgbClr val="0070C0"/>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36" name="Freeform 8"/>
          <p:cNvSpPr>
            <a:spLocks noEditPoints="1"/>
          </p:cNvSpPr>
          <p:nvPr/>
        </p:nvSpPr>
        <p:spPr bwMode="auto">
          <a:xfrm>
            <a:off x="3185518" y="3030659"/>
            <a:ext cx="254118" cy="403948"/>
          </a:xfrm>
          <a:custGeom>
            <a:avLst/>
            <a:gdLst>
              <a:gd name="T0" fmla="*/ 110 w 158"/>
              <a:gd name="T1" fmla="*/ 204 h 251"/>
              <a:gd name="T2" fmla="*/ 103 w 158"/>
              <a:gd name="T3" fmla="*/ 212 h 251"/>
              <a:gd name="T4" fmla="*/ 55 w 158"/>
              <a:gd name="T5" fmla="*/ 212 h 251"/>
              <a:gd name="T6" fmla="*/ 48 w 158"/>
              <a:gd name="T7" fmla="*/ 204 h 251"/>
              <a:gd name="T8" fmla="*/ 55 w 158"/>
              <a:gd name="T9" fmla="*/ 196 h 251"/>
              <a:gd name="T10" fmla="*/ 103 w 158"/>
              <a:gd name="T11" fmla="*/ 196 h 251"/>
              <a:gd name="T12" fmla="*/ 110 w 158"/>
              <a:gd name="T13" fmla="*/ 204 h 251"/>
              <a:gd name="T14" fmla="*/ 103 w 158"/>
              <a:gd name="T15" fmla="*/ 220 h 251"/>
              <a:gd name="T16" fmla="*/ 55 w 158"/>
              <a:gd name="T17" fmla="*/ 220 h 251"/>
              <a:gd name="T18" fmla="*/ 48 w 158"/>
              <a:gd name="T19" fmla="*/ 228 h 251"/>
              <a:gd name="T20" fmla="*/ 55 w 158"/>
              <a:gd name="T21" fmla="*/ 236 h 251"/>
              <a:gd name="T22" fmla="*/ 71 w 158"/>
              <a:gd name="T23" fmla="*/ 251 h 251"/>
              <a:gd name="T24" fmla="*/ 87 w 158"/>
              <a:gd name="T25" fmla="*/ 251 h 251"/>
              <a:gd name="T26" fmla="*/ 103 w 158"/>
              <a:gd name="T27" fmla="*/ 236 h 251"/>
              <a:gd name="T28" fmla="*/ 110 w 158"/>
              <a:gd name="T29" fmla="*/ 228 h 251"/>
              <a:gd name="T30" fmla="*/ 103 w 158"/>
              <a:gd name="T31" fmla="*/ 220 h 251"/>
              <a:gd name="T32" fmla="*/ 158 w 158"/>
              <a:gd name="T33" fmla="*/ 78 h 251"/>
              <a:gd name="T34" fmla="*/ 118 w 158"/>
              <a:gd name="T35" fmla="*/ 146 h 251"/>
              <a:gd name="T36" fmla="*/ 118 w 158"/>
              <a:gd name="T37" fmla="*/ 173 h 251"/>
              <a:gd name="T38" fmla="*/ 103 w 158"/>
              <a:gd name="T39" fmla="*/ 188 h 251"/>
              <a:gd name="T40" fmla="*/ 55 w 158"/>
              <a:gd name="T41" fmla="*/ 188 h 251"/>
              <a:gd name="T42" fmla="*/ 40 w 158"/>
              <a:gd name="T43" fmla="*/ 173 h 251"/>
              <a:gd name="T44" fmla="*/ 40 w 158"/>
              <a:gd name="T45" fmla="*/ 146 h 251"/>
              <a:gd name="T46" fmla="*/ 0 w 158"/>
              <a:gd name="T47" fmla="*/ 78 h 251"/>
              <a:gd name="T48" fmla="*/ 79 w 158"/>
              <a:gd name="T49" fmla="*/ 0 h 251"/>
              <a:gd name="T50" fmla="*/ 158 w 158"/>
              <a:gd name="T51" fmla="*/ 78 h 251"/>
              <a:gd name="T52" fmla="*/ 142 w 158"/>
              <a:gd name="T53" fmla="*/ 78 h 251"/>
              <a:gd name="T54" fmla="*/ 79 w 158"/>
              <a:gd name="T55" fmla="*/ 16 h 251"/>
              <a:gd name="T56" fmla="*/ 16 w 158"/>
              <a:gd name="T57" fmla="*/ 78 h 251"/>
              <a:gd name="T58" fmla="*/ 48 w 158"/>
              <a:gd name="T59" fmla="*/ 132 h 251"/>
              <a:gd name="T60" fmla="*/ 55 w 158"/>
              <a:gd name="T61" fmla="*/ 137 h 251"/>
              <a:gd name="T62" fmla="*/ 55 w 158"/>
              <a:gd name="T63" fmla="*/ 173 h 251"/>
              <a:gd name="T64" fmla="*/ 103 w 158"/>
              <a:gd name="T65" fmla="*/ 173 h 251"/>
              <a:gd name="T66" fmla="*/ 103 w 158"/>
              <a:gd name="T67" fmla="*/ 137 h 251"/>
              <a:gd name="T68" fmla="*/ 110 w 158"/>
              <a:gd name="T69" fmla="*/ 132 h 251"/>
              <a:gd name="T70" fmla="*/ 142 w 158"/>
              <a:gd name="T71" fmla="*/ 78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 h="251">
                <a:moveTo>
                  <a:pt x="110" y="204"/>
                </a:moveTo>
                <a:cubicBezTo>
                  <a:pt x="110" y="208"/>
                  <a:pt x="107" y="212"/>
                  <a:pt x="103" y="212"/>
                </a:cubicBezTo>
                <a:cubicBezTo>
                  <a:pt x="55" y="212"/>
                  <a:pt x="55" y="212"/>
                  <a:pt x="55" y="212"/>
                </a:cubicBezTo>
                <a:cubicBezTo>
                  <a:pt x="51" y="212"/>
                  <a:pt x="48" y="208"/>
                  <a:pt x="48" y="204"/>
                </a:cubicBezTo>
                <a:cubicBezTo>
                  <a:pt x="48" y="200"/>
                  <a:pt x="51" y="196"/>
                  <a:pt x="55" y="196"/>
                </a:cubicBezTo>
                <a:cubicBezTo>
                  <a:pt x="103" y="196"/>
                  <a:pt x="103" y="196"/>
                  <a:pt x="103" y="196"/>
                </a:cubicBezTo>
                <a:cubicBezTo>
                  <a:pt x="107" y="196"/>
                  <a:pt x="110" y="200"/>
                  <a:pt x="110" y="204"/>
                </a:cubicBezTo>
                <a:close/>
                <a:moveTo>
                  <a:pt x="103" y="220"/>
                </a:moveTo>
                <a:cubicBezTo>
                  <a:pt x="55" y="220"/>
                  <a:pt x="55" y="220"/>
                  <a:pt x="55" y="220"/>
                </a:cubicBezTo>
                <a:cubicBezTo>
                  <a:pt x="51" y="220"/>
                  <a:pt x="48" y="223"/>
                  <a:pt x="48" y="228"/>
                </a:cubicBezTo>
                <a:cubicBezTo>
                  <a:pt x="48" y="232"/>
                  <a:pt x="51" y="236"/>
                  <a:pt x="55" y="236"/>
                </a:cubicBezTo>
                <a:cubicBezTo>
                  <a:pt x="55" y="244"/>
                  <a:pt x="62" y="251"/>
                  <a:pt x="71" y="251"/>
                </a:cubicBezTo>
                <a:cubicBezTo>
                  <a:pt x="87" y="251"/>
                  <a:pt x="87" y="251"/>
                  <a:pt x="87" y="251"/>
                </a:cubicBezTo>
                <a:cubicBezTo>
                  <a:pt x="96" y="251"/>
                  <a:pt x="103" y="244"/>
                  <a:pt x="103" y="236"/>
                </a:cubicBezTo>
                <a:cubicBezTo>
                  <a:pt x="107" y="236"/>
                  <a:pt x="110" y="232"/>
                  <a:pt x="110" y="228"/>
                </a:cubicBezTo>
                <a:cubicBezTo>
                  <a:pt x="110" y="223"/>
                  <a:pt x="107" y="220"/>
                  <a:pt x="103" y="220"/>
                </a:cubicBezTo>
                <a:close/>
                <a:moveTo>
                  <a:pt x="158" y="78"/>
                </a:moveTo>
                <a:cubicBezTo>
                  <a:pt x="158" y="107"/>
                  <a:pt x="142" y="132"/>
                  <a:pt x="118" y="146"/>
                </a:cubicBezTo>
                <a:cubicBezTo>
                  <a:pt x="118" y="173"/>
                  <a:pt x="118" y="173"/>
                  <a:pt x="118" y="173"/>
                </a:cubicBezTo>
                <a:cubicBezTo>
                  <a:pt x="118" y="181"/>
                  <a:pt x="111" y="188"/>
                  <a:pt x="103" y="188"/>
                </a:cubicBezTo>
                <a:cubicBezTo>
                  <a:pt x="55" y="188"/>
                  <a:pt x="55" y="188"/>
                  <a:pt x="55" y="188"/>
                </a:cubicBezTo>
                <a:cubicBezTo>
                  <a:pt x="47" y="188"/>
                  <a:pt x="40" y="181"/>
                  <a:pt x="40" y="173"/>
                </a:cubicBezTo>
                <a:cubicBezTo>
                  <a:pt x="40" y="146"/>
                  <a:pt x="40" y="146"/>
                  <a:pt x="40" y="146"/>
                </a:cubicBezTo>
                <a:cubicBezTo>
                  <a:pt x="16" y="132"/>
                  <a:pt x="0" y="107"/>
                  <a:pt x="0" y="78"/>
                </a:cubicBezTo>
                <a:cubicBezTo>
                  <a:pt x="0" y="35"/>
                  <a:pt x="36" y="0"/>
                  <a:pt x="79" y="0"/>
                </a:cubicBezTo>
                <a:cubicBezTo>
                  <a:pt x="122" y="0"/>
                  <a:pt x="158" y="35"/>
                  <a:pt x="158" y="78"/>
                </a:cubicBezTo>
                <a:close/>
                <a:moveTo>
                  <a:pt x="142" y="78"/>
                </a:moveTo>
                <a:cubicBezTo>
                  <a:pt x="142" y="44"/>
                  <a:pt x="114" y="16"/>
                  <a:pt x="79" y="16"/>
                </a:cubicBezTo>
                <a:cubicBezTo>
                  <a:pt x="44" y="16"/>
                  <a:pt x="16" y="44"/>
                  <a:pt x="16" y="78"/>
                </a:cubicBezTo>
                <a:cubicBezTo>
                  <a:pt x="16" y="101"/>
                  <a:pt x="28" y="121"/>
                  <a:pt x="48" y="132"/>
                </a:cubicBezTo>
                <a:cubicBezTo>
                  <a:pt x="55" y="137"/>
                  <a:pt x="55" y="137"/>
                  <a:pt x="55" y="137"/>
                </a:cubicBezTo>
                <a:cubicBezTo>
                  <a:pt x="55" y="173"/>
                  <a:pt x="55" y="173"/>
                  <a:pt x="55" y="173"/>
                </a:cubicBezTo>
                <a:cubicBezTo>
                  <a:pt x="103" y="173"/>
                  <a:pt x="103" y="173"/>
                  <a:pt x="103" y="173"/>
                </a:cubicBezTo>
                <a:cubicBezTo>
                  <a:pt x="103" y="137"/>
                  <a:pt x="103" y="137"/>
                  <a:pt x="103" y="137"/>
                </a:cubicBezTo>
                <a:cubicBezTo>
                  <a:pt x="110" y="132"/>
                  <a:pt x="110" y="132"/>
                  <a:pt x="110" y="132"/>
                </a:cubicBezTo>
                <a:cubicBezTo>
                  <a:pt x="130" y="121"/>
                  <a:pt x="142" y="101"/>
                  <a:pt x="142" y="78"/>
                </a:cubicBezTo>
                <a:close/>
              </a:path>
            </a:pathLst>
          </a:custGeom>
          <a:solidFill>
            <a:srgbClr val="0070C0"/>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37" name="Freeform 9"/>
          <p:cNvSpPr>
            <a:spLocks noEditPoints="1"/>
          </p:cNvSpPr>
          <p:nvPr/>
        </p:nvSpPr>
        <p:spPr bwMode="auto">
          <a:xfrm>
            <a:off x="5629032" y="1832700"/>
            <a:ext cx="331783" cy="331742"/>
          </a:xfrm>
          <a:custGeom>
            <a:avLst/>
            <a:gdLst>
              <a:gd name="T0" fmla="*/ 201 w 206"/>
              <a:gd name="T1" fmla="*/ 35 h 206"/>
              <a:gd name="T2" fmla="*/ 179 w 206"/>
              <a:gd name="T3" fmla="*/ 57 h 206"/>
              <a:gd name="T4" fmla="*/ 157 w 206"/>
              <a:gd name="T5" fmla="*/ 57 h 206"/>
              <a:gd name="T6" fmla="*/ 148 w 206"/>
              <a:gd name="T7" fmla="*/ 49 h 206"/>
              <a:gd name="T8" fmla="*/ 148 w 206"/>
              <a:gd name="T9" fmla="*/ 27 h 206"/>
              <a:gd name="T10" fmla="*/ 171 w 206"/>
              <a:gd name="T11" fmla="*/ 4 h 206"/>
              <a:gd name="T12" fmla="*/ 128 w 206"/>
              <a:gd name="T13" fmla="*/ 16 h 206"/>
              <a:gd name="T14" fmla="*/ 117 w 206"/>
              <a:gd name="T15" fmla="*/ 58 h 206"/>
              <a:gd name="T16" fmla="*/ 58 w 206"/>
              <a:gd name="T17" fmla="*/ 118 h 206"/>
              <a:gd name="T18" fmla="*/ 15 w 206"/>
              <a:gd name="T19" fmla="*/ 129 h 206"/>
              <a:gd name="T20" fmla="*/ 4 w 206"/>
              <a:gd name="T21" fmla="*/ 171 h 206"/>
              <a:gd name="T22" fmla="*/ 27 w 206"/>
              <a:gd name="T23" fmla="*/ 149 h 206"/>
              <a:gd name="T24" fmla="*/ 49 w 206"/>
              <a:gd name="T25" fmla="*/ 149 h 206"/>
              <a:gd name="T26" fmla="*/ 57 w 206"/>
              <a:gd name="T27" fmla="*/ 157 h 206"/>
              <a:gd name="T28" fmla="*/ 57 w 206"/>
              <a:gd name="T29" fmla="*/ 179 h 206"/>
              <a:gd name="T30" fmla="*/ 34 w 206"/>
              <a:gd name="T31" fmla="*/ 202 h 206"/>
              <a:gd name="T32" fmla="*/ 77 w 206"/>
              <a:gd name="T33" fmla="*/ 191 h 206"/>
              <a:gd name="T34" fmla="*/ 88 w 206"/>
              <a:gd name="T35" fmla="*/ 148 h 206"/>
              <a:gd name="T36" fmla="*/ 148 w 206"/>
              <a:gd name="T37" fmla="*/ 89 h 206"/>
              <a:gd name="T38" fmla="*/ 190 w 206"/>
              <a:gd name="T39" fmla="*/ 77 h 206"/>
              <a:gd name="T40" fmla="*/ 201 w 206"/>
              <a:gd name="T41" fmla="*/ 35 h 206"/>
              <a:gd name="T42" fmla="*/ 127 w 206"/>
              <a:gd name="T43" fmla="*/ 89 h 206"/>
              <a:gd name="T44" fmla="*/ 89 w 206"/>
              <a:gd name="T45" fmla="*/ 127 h 206"/>
              <a:gd name="T46" fmla="*/ 79 w 206"/>
              <a:gd name="T47" fmla="*/ 127 h 206"/>
              <a:gd name="T48" fmla="*/ 79 w 206"/>
              <a:gd name="T49" fmla="*/ 117 h 206"/>
              <a:gd name="T50" fmla="*/ 117 w 206"/>
              <a:gd name="T51" fmla="*/ 78 h 206"/>
              <a:gd name="T52" fmla="*/ 127 w 206"/>
              <a:gd name="T53" fmla="*/ 78 h 206"/>
              <a:gd name="T54" fmla="*/ 127 w 206"/>
              <a:gd name="T55" fmla="*/ 89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6" h="206">
                <a:moveTo>
                  <a:pt x="201" y="35"/>
                </a:moveTo>
                <a:cubicBezTo>
                  <a:pt x="179" y="57"/>
                  <a:pt x="179" y="57"/>
                  <a:pt x="179" y="57"/>
                </a:cubicBezTo>
                <a:cubicBezTo>
                  <a:pt x="173" y="63"/>
                  <a:pt x="163" y="63"/>
                  <a:pt x="157" y="57"/>
                </a:cubicBezTo>
                <a:cubicBezTo>
                  <a:pt x="148" y="49"/>
                  <a:pt x="148" y="49"/>
                  <a:pt x="148" y="49"/>
                </a:cubicBezTo>
                <a:cubicBezTo>
                  <a:pt x="142" y="43"/>
                  <a:pt x="142" y="33"/>
                  <a:pt x="148" y="27"/>
                </a:cubicBezTo>
                <a:cubicBezTo>
                  <a:pt x="171" y="4"/>
                  <a:pt x="171" y="4"/>
                  <a:pt x="171" y="4"/>
                </a:cubicBezTo>
                <a:cubicBezTo>
                  <a:pt x="156" y="0"/>
                  <a:pt x="140" y="4"/>
                  <a:pt x="128" y="16"/>
                </a:cubicBezTo>
                <a:cubicBezTo>
                  <a:pt x="117" y="27"/>
                  <a:pt x="113" y="44"/>
                  <a:pt x="117" y="58"/>
                </a:cubicBezTo>
                <a:cubicBezTo>
                  <a:pt x="58" y="118"/>
                  <a:pt x="58" y="118"/>
                  <a:pt x="58" y="118"/>
                </a:cubicBezTo>
                <a:cubicBezTo>
                  <a:pt x="43" y="114"/>
                  <a:pt x="27" y="117"/>
                  <a:pt x="15" y="129"/>
                </a:cubicBezTo>
                <a:cubicBezTo>
                  <a:pt x="4" y="140"/>
                  <a:pt x="0" y="157"/>
                  <a:pt x="4" y="171"/>
                </a:cubicBezTo>
                <a:cubicBezTo>
                  <a:pt x="27" y="149"/>
                  <a:pt x="27" y="149"/>
                  <a:pt x="27" y="149"/>
                </a:cubicBezTo>
                <a:cubicBezTo>
                  <a:pt x="33" y="143"/>
                  <a:pt x="43" y="143"/>
                  <a:pt x="49" y="149"/>
                </a:cubicBezTo>
                <a:cubicBezTo>
                  <a:pt x="57" y="157"/>
                  <a:pt x="57" y="157"/>
                  <a:pt x="57" y="157"/>
                </a:cubicBezTo>
                <a:cubicBezTo>
                  <a:pt x="63" y="163"/>
                  <a:pt x="63" y="173"/>
                  <a:pt x="57" y="179"/>
                </a:cubicBezTo>
                <a:cubicBezTo>
                  <a:pt x="34" y="202"/>
                  <a:pt x="34" y="202"/>
                  <a:pt x="34" y="202"/>
                </a:cubicBezTo>
                <a:cubicBezTo>
                  <a:pt x="49" y="206"/>
                  <a:pt x="65" y="202"/>
                  <a:pt x="77" y="191"/>
                </a:cubicBezTo>
                <a:cubicBezTo>
                  <a:pt x="89" y="179"/>
                  <a:pt x="92" y="163"/>
                  <a:pt x="88" y="148"/>
                </a:cubicBezTo>
                <a:cubicBezTo>
                  <a:pt x="148" y="89"/>
                  <a:pt x="148" y="89"/>
                  <a:pt x="148" y="89"/>
                </a:cubicBezTo>
                <a:cubicBezTo>
                  <a:pt x="162" y="93"/>
                  <a:pt x="179" y="89"/>
                  <a:pt x="190" y="77"/>
                </a:cubicBezTo>
                <a:cubicBezTo>
                  <a:pt x="202" y="66"/>
                  <a:pt x="206" y="49"/>
                  <a:pt x="201" y="35"/>
                </a:cubicBezTo>
                <a:close/>
                <a:moveTo>
                  <a:pt x="127" y="89"/>
                </a:moveTo>
                <a:cubicBezTo>
                  <a:pt x="89" y="127"/>
                  <a:pt x="89" y="127"/>
                  <a:pt x="89" y="127"/>
                </a:cubicBezTo>
                <a:cubicBezTo>
                  <a:pt x="86" y="130"/>
                  <a:pt x="82" y="130"/>
                  <a:pt x="79" y="127"/>
                </a:cubicBezTo>
                <a:cubicBezTo>
                  <a:pt x="76" y="124"/>
                  <a:pt x="76" y="120"/>
                  <a:pt x="79" y="117"/>
                </a:cubicBezTo>
                <a:cubicBezTo>
                  <a:pt x="117" y="78"/>
                  <a:pt x="117" y="78"/>
                  <a:pt x="117" y="78"/>
                </a:cubicBezTo>
                <a:cubicBezTo>
                  <a:pt x="120" y="76"/>
                  <a:pt x="124" y="76"/>
                  <a:pt x="127" y="78"/>
                </a:cubicBezTo>
                <a:cubicBezTo>
                  <a:pt x="130" y="81"/>
                  <a:pt x="130" y="86"/>
                  <a:pt x="127" y="89"/>
                </a:cubicBezTo>
                <a:close/>
              </a:path>
            </a:pathLst>
          </a:custGeom>
          <a:solidFill>
            <a:srgbClr val="0070C0"/>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38" name="矩形 37"/>
          <p:cNvSpPr/>
          <p:nvPr/>
        </p:nvSpPr>
        <p:spPr>
          <a:xfrm>
            <a:off x="-11458" y="3704784"/>
            <a:ext cx="2112402" cy="299895"/>
          </a:xfrm>
          <a:prstGeom prst="rect">
            <a:avLst/>
          </a:prstGeom>
          <a:solidFill>
            <a:schemeClr val="bg1">
              <a:lumMod val="75000"/>
            </a:schemeClr>
          </a:solidFill>
          <a:ln>
            <a:noFill/>
          </a:ln>
        </p:spPr>
        <p:txBody>
          <a:bodyPr vert="horz" wrap="square" lIns="62995" tIns="31498" rIns="62995" bIns="31498"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895859262"/>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300"/>
                                        <p:tgtEl>
                                          <p:spTgt spid="26"/>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down)">
                                      <p:cBhvr>
                                        <p:cTn id="11" dur="300"/>
                                        <p:tgtEl>
                                          <p:spTgt spid="27"/>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p:tgtEl>
                                          <p:spTgt spid="28"/>
                                        </p:tgtEl>
                                        <p:attrNameLst>
                                          <p:attrName>ppt_x</p:attrName>
                                        </p:attrNameLst>
                                      </p:cBhvr>
                                      <p:tavLst>
                                        <p:tav tm="0">
                                          <p:val>
                                            <p:strVal val="#ppt_x-#ppt_w*1.125000"/>
                                          </p:val>
                                        </p:tav>
                                        <p:tav tm="100000">
                                          <p:val>
                                            <p:strVal val="#ppt_x"/>
                                          </p:val>
                                        </p:tav>
                                      </p:tavLst>
                                    </p:anim>
                                    <p:animEffect transition="in" filter="wipe(right)">
                                      <p:cBhvr>
                                        <p:cTn id="16" dur="500"/>
                                        <p:tgtEl>
                                          <p:spTgt spid="28"/>
                                        </p:tgtEl>
                                      </p:cBhvr>
                                    </p:animEffect>
                                  </p:childTnLst>
                                </p:cTn>
                              </p:par>
                            </p:childTnLst>
                          </p:cTn>
                        </p:par>
                        <p:par>
                          <p:cTn id="17" fill="hold">
                            <p:stCondLst>
                              <p:cond delay="1100"/>
                            </p:stCondLst>
                            <p:childTnLst>
                              <p:par>
                                <p:cTn id="18" presetID="22" presetClass="entr" presetSubtype="2"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right)">
                                      <p:cBhvr>
                                        <p:cTn id="20" dur="200"/>
                                        <p:tgtEl>
                                          <p:spTgt spid="18"/>
                                        </p:tgtEl>
                                      </p:cBhvr>
                                    </p:animEffect>
                                  </p:childTnLst>
                                </p:cTn>
                              </p:par>
                            </p:childTnLst>
                          </p:cTn>
                        </p:par>
                        <p:par>
                          <p:cTn id="21" fill="hold">
                            <p:stCondLst>
                              <p:cond delay="1300"/>
                            </p:stCondLst>
                            <p:childTnLst>
                              <p:par>
                                <p:cTn id="22" presetID="22" presetClass="entr" presetSubtype="2"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right)">
                                      <p:cBhvr>
                                        <p:cTn id="24" dur="200"/>
                                        <p:tgtEl>
                                          <p:spTgt spid="6"/>
                                        </p:tgtEl>
                                      </p:cBhvr>
                                    </p:animEffect>
                                  </p:childTnLst>
                                </p:cTn>
                              </p:par>
                            </p:childTnLst>
                          </p:cTn>
                        </p:par>
                        <p:par>
                          <p:cTn id="25" fill="hold">
                            <p:stCondLst>
                              <p:cond delay="1500"/>
                            </p:stCondLst>
                            <p:childTnLst>
                              <p:par>
                                <p:cTn id="26" presetID="22" presetClass="entr" presetSubtype="1"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up)">
                                      <p:cBhvr>
                                        <p:cTn id="28" dur="200"/>
                                        <p:tgtEl>
                                          <p:spTgt spid="7"/>
                                        </p:tgtEl>
                                      </p:cBhvr>
                                    </p:animEffect>
                                  </p:childTnLst>
                                </p:cTn>
                              </p:par>
                            </p:childTnLst>
                          </p:cTn>
                        </p:par>
                        <p:par>
                          <p:cTn id="29" fill="hold">
                            <p:stCondLst>
                              <p:cond delay="1700"/>
                            </p:stCondLst>
                            <p:childTnLst>
                              <p:par>
                                <p:cTn id="30" presetID="22" presetClass="entr" presetSubtype="2"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right)">
                                      <p:cBhvr>
                                        <p:cTn id="32" dur="200"/>
                                        <p:tgtEl>
                                          <p:spTgt spid="8"/>
                                        </p:tgtEl>
                                      </p:cBhvr>
                                    </p:animEffect>
                                  </p:childTnLst>
                                </p:cTn>
                              </p:par>
                            </p:childTnLst>
                          </p:cTn>
                        </p:par>
                        <p:par>
                          <p:cTn id="33" fill="hold">
                            <p:stCondLst>
                              <p:cond delay="1900"/>
                            </p:stCondLst>
                            <p:childTnLst>
                              <p:par>
                                <p:cTn id="34" presetID="22" presetClass="entr" presetSubtype="4"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down)">
                                      <p:cBhvr>
                                        <p:cTn id="36" dur="200"/>
                                        <p:tgtEl>
                                          <p:spTgt spid="9"/>
                                        </p:tgtEl>
                                      </p:cBhvr>
                                    </p:animEffect>
                                  </p:childTnLst>
                                </p:cTn>
                              </p:par>
                            </p:childTnLst>
                          </p:cTn>
                        </p:par>
                        <p:par>
                          <p:cTn id="37" fill="hold">
                            <p:stCondLst>
                              <p:cond delay="2100"/>
                            </p:stCondLst>
                            <p:childTnLst>
                              <p:par>
                                <p:cTn id="38" presetID="22" presetClass="entr" presetSubtype="2"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right)">
                                      <p:cBhvr>
                                        <p:cTn id="40" dur="200"/>
                                        <p:tgtEl>
                                          <p:spTgt spid="10"/>
                                        </p:tgtEl>
                                      </p:cBhvr>
                                    </p:animEffect>
                                  </p:childTnLst>
                                </p:cTn>
                              </p:par>
                            </p:childTnLst>
                          </p:cTn>
                        </p:par>
                        <p:par>
                          <p:cTn id="41" fill="hold">
                            <p:stCondLst>
                              <p:cond delay="2300"/>
                            </p:stCondLst>
                            <p:childTnLst>
                              <p:par>
                                <p:cTn id="42" presetID="22" presetClass="entr" presetSubtype="1"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ipe(up)">
                                      <p:cBhvr>
                                        <p:cTn id="44" dur="200"/>
                                        <p:tgtEl>
                                          <p:spTgt spid="11"/>
                                        </p:tgtEl>
                                      </p:cBhvr>
                                    </p:animEffect>
                                  </p:childTnLst>
                                </p:cTn>
                              </p:par>
                            </p:childTnLst>
                          </p:cTn>
                        </p:par>
                        <p:par>
                          <p:cTn id="45" fill="hold">
                            <p:stCondLst>
                              <p:cond delay="2500"/>
                            </p:stCondLst>
                            <p:childTnLst>
                              <p:par>
                                <p:cTn id="46" presetID="22" presetClass="entr" presetSubtype="8" fill="hold" grpId="0" nodeType="after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left)">
                                      <p:cBhvr>
                                        <p:cTn id="48" dur="200"/>
                                        <p:tgtEl>
                                          <p:spTgt spid="12"/>
                                        </p:tgtEl>
                                      </p:cBhvr>
                                    </p:animEffect>
                                  </p:childTnLst>
                                </p:cTn>
                              </p:par>
                            </p:childTnLst>
                          </p:cTn>
                        </p:par>
                        <p:par>
                          <p:cTn id="49" fill="hold">
                            <p:stCondLst>
                              <p:cond delay="2700"/>
                            </p:stCondLst>
                            <p:childTnLst>
                              <p:par>
                                <p:cTn id="50" presetID="22" presetClass="entr" presetSubtype="1" fill="hold" grpId="0" nodeType="after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up)">
                                      <p:cBhvr>
                                        <p:cTn id="52" dur="200"/>
                                        <p:tgtEl>
                                          <p:spTgt spid="13"/>
                                        </p:tgtEl>
                                      </p:cBhvr>
                                    </p:animEffect>
                                  </p:childTnLst>
                                </p:cTn>
                              </p:par>
                            </p:childTnLst>
                          </p:cTn>
                        </p:par>
                        <p:par>
                          <p:cTn id="53" fill="hold">
                            <p:stCondLst>
                              <p:cond delay="2900"/>
                            </p:stCondLst>
                            <p:childTnLst>
                              <p:par>
                                <p:cTn id="54" presetID="22" presetClass="entr" presetSubtype="2" fill="hold" grpId="0" nodeType="after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wipe(right)">
                                      <p:cBhvr>
                                        <p:cTn id="56" dur="200"/>
                                        <p:tgtEl>
                                          <p:spTgt spid="14"/>
                                        </p:tgtEl>
                                      </p:cBhvr>
                                    </p:animEffect>
                                  </p:childTnLst>
                                </p:cTn>
                              </p:par>
                            </p:childTnLst>
                          </p:cTn>
                        </p:par>
                        <p:par>
                          <p:cTn id="57" fill="hold">
                            <p:stCondLst>
                              <p:cond delay="3100"/>
                            </p:stCondLst>
                            <p:childTnLst>
                              <p:par>
                                <p:cTn id="58" presetID="22" presetClass="entr" presetSubtype="4" fill="hold" grpId="0" nodeType="after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wipe(down)">
                                      <p:cBhvr>
                                        <p:cTn id="60" dur="200"/>
                                        <p:tgtEl>
                                          <p:spTgt spid="15"/>
                                        </p:tgtEl>
                                      </p:cBhvr>
                                    </p:animEffect>
                                  </p:childTnLst>
                                </p:cTn>
                              </p:par>
                            </p:childTnLst>
                          </p:cTn>
                        </p:par>
                        <p:par>
                          <p:cTn id="61" fill="hold">
                            <p:stCondLst>
                              <p:cond delay="3300"/>
                            </p:stCondLst>
                            <p:childTnLst>
                              <p:par>
                                <p:cTn id="62" presetID="22" presetClass="entr" presetSubtype="2" fill="hold" grpId="0" nodeType="after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wipe(right)">
                                      <p:cBhvr>
                                        <p:cTn id="64" dur="200"/>
                                        <p:tgtEl>
                                          <p:spTgt spid="16"/>
                                        </p:tgtEl>
                                      </p:cBhvr>
                                    </p:animEffect>
                                  </p:childTnLst>
                                </p:cTn>
                              </p:par>
                            </p:childTnLst>
                          </p:cTn>
                        </p:par>
                        <p:par>
                          <p:cTn id="65" fill="hold">
                            <p:stCondLst>
                              <p:cond delay="3500"/>
                            </p:stCondLst>
                            <p:childTnLst>
                              <p:par>
                                <p:cTn id="66" presetID="22" presetClass="entr" presetSubtype="1" fill="hold" grpId="0" nodeType="after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wipe(up)">
                                      <p:cBhvr>
                                        <p:cTn id="68" dur="200"/>
                                        <p:tgtEl>
                                          <p:spTgt spid="17"/>
                                        </p:tgtEl>
                                      </p:cBhvr>
                                    </p:animEffect>
                                  </p:childTnLst>
                                </p:cTn>
                              </p:par>
                            </p:childTnLst>
                          </p:cTn>
                        </p:par>
                        <p:par>
                          <p:cTn id="69" fill="hold">
                            <p:stCondLst>
                              <p:cond delay="3700"/>
                            </p:stCondLst>
                            <p:childTnLst>
                              <p:par>
                                <p:cTn id="70" presetID="23" presetClass="entr" presetSubtype="32" fill="hold" grpId="0" nodeType="afterEffect">
                                  <p:stCondLst>
                                    <p:cond delay="0"/>
                                  </p:stCondLst>
                                  <p:childTnLst>
                                    <p:set>
                                      <p:cBhvr>
                                        <p:cTn id="71" dur="1" fill="hold">
                                          <p:stCondLst>
                                            <p:cond delay="0"/>
                                          </p:stCondLst>
                                        </p:cTn>
                                        <p:tgtEl>
                                          <p:spTgt spid="30"/>
                                        </p:tgtEl>
                                        <p:attrNameLst>
                                          <p:attrName>style.visibility</p:attrName>
                                        </p:attrNameLst>
                                      </p:cBhvr>
                                      <p:to>
                                        <p:strVal val="visible"/>
                                      </p:to>
                                    </p:set>
                                    <p:anim calcmode="lin" valueType="num">
                                      <p:cBhvr>
                                        <p:cTn id="72" dur="500" fill="hold"/>
                                        <p:tgtEl>
                                          <p:spTgt spid="30"/>
                                        </p:tgtEl>
                                        <p:attrNameLst>
                                          <p:attrName>ppt_w</p:attrName>
                                        </p:attrNameLst>
                                      </p:cBhvr>
                                      <p:tavLst>
                                        <p:tav tm="0">
                                          <p:val>
                                            <p:strVal val="4*#ppt_w"/>
                                          </p:val>
                                        </p:tav>
                                        <p:tav tm="100000">
                                          <p:val>
                                            <p:strVal val="#ppt_w"/>
                                          </p:val>
                                        </p:tav>
                                      </p:tavLst>
                                    </p:anim>
                                    <p:anim calcmode="lin" valueType="num">
                                      <p:cBhvr>
                                        <p:cTn id="73" dur="500" fill="hold"/>
                                        <p:tgtEl>
                                          <p:spTgt spid="30"/>
                                        </p:tgtEl>
                                        <p:attrNameLst>
                                          <p:attrName>ppt_h</p:attrName>
                                        </p:attrNameLst>
                                      </p:cBhvr>
                                      <p:tavLst>
                                        <p:tav tm="0">
                                          <p:val>
                                            <p:strVal val="4*#ppt_h"/>
                                          </p:val>
                                        </p:tav>
                                        <p:tav tm="100000">
                                          <p:val>
                                            <p:strVal val="#ppt_h"/>
                                          </p:val>
                                        </p:tav>
                                      </p:tavLst>
                                    </p:anim>
                                  </p:childTnLst>
                                </p:cTn>
                              </p:par>
                              <p:par>
                                <p:cTn id="74" presetID="23" presetClass="entr" presetSubtype="32" fill="hold" grpId="0" nodeType="withEffect">
                                  <p:stCondLst>
                                    <p:cond delay="0"/>
                                  </p:stCondLst>
                                  <p:childTnLst>
                                    <p:set>
                                      <p:cBhvr>
                                        <p:cTn id="75" dur="1" fill="hold">
                                          <p:stCondLst>
                                            <p:cond delay="0"/>
                                          </p:stCondLst>
                                        </p:cTn>
                                        <p:tgtEl>
                                          <p:spTgt spid="37"/>
                                        </p:tgtEl>
                                        <p:attrNameLst>
                                          <p:attrName>style.visibility</p:attrName>
                                        </p:attrNameLst>
                                      </p:cBhvr>
                                      <p:to>
                                        <p:strVal val="visible"/>
                                      </p:to>
                                    </p:set>
                                    <p:anim calcmode="lin" valueType="num">
                                      <p:cBhvr>
                                        <p:cTn id="76" dur="500" fill="hold"/>
                                        <p:tgtEl>
                                          <p:spTgt spid="37"/>
                                        </p:tgtEl>
                                        <p:attrNameLst>
                                          <p:attrName>ppt_w</p:attrName>
                                        </p:attrNameLst>
                                      </p:cBhvr>
                                      <p:tavLst>
                                        <p:tav tm="0">
                                          <p:val>
                                            <p:strVal val="4*#ppt_w"/>
                                          </p:val>
                                        </p:tav>
                                        <p:tav tm="100000">
                                          <p:val>
                                            <p:strVal val="#ppt_w"/>
                                          </p:val>
                                        </p:tav>
                                      </p:tavLst>
                                    </p:anim>
                                    <p:anim calcmode="lin" valueType="num">
                                      <p:cBhvr>
                                        <p:cTn id="77" dur="500" fill="hold"/>
                                        <p:tgtEl>
                                          <p:spTgt spid="37"/>
                                        </p:tgtEl>
                                        <p:attrNameLst>
                                          <p:attrName>ppt_h</p:attrName>
                                        </p:attrNameLst>
                                      </p:cBhvr>
                                      <p:tavLst>
                                        <p:tav tm="0">
                                          <p:val>
                                            <p:strVal val="4*#ppt_h"/>
                                          </p:val>
                                        </p:tav>
                                        <p:tav tm="100000">
                                          <p:val>
                                            <p:strVal val="#ppt_h"/>
                                          </p:val>
                                        </p:tav>
                                      </p:tavLst>
                                    </p:anim>
                                  </p:childTnLst>
                                </p:cTn>
                              </p:par>
                            </p:childTnLst>
                          </p:cTn>
                        </p:par>
                        <p:par>
                          <p:cTn id="78" fill="hold">
                            <p:stCondLst>
                              <p:cond delay="4200"/>
                            </p:stCondLst>
                            <p:childTnLst>
                              <p:par>
                                <p:cTn id="79" presetID="12" presetClass="entr" presetSubtype="8" fill="hold" grpId="0" nodeType="afterEffect">
                                  <p:stCondLst>
                                    <p:cond delay="0"/>
                                  </p:stCondLst>
                                  <p:childTnLst>
                                    <p:set>
                                      <p:cBhvr>
                                        <p:cTn id="80" dur="1" fill="hold">
                                          <p:stCondLst>
                                            <p:cond delay="0"/>
                                          </p:stCondLst>
                                        </p:cTn>
                                        <p:tgtEl>
                                          <p:spTgt spid="19"/>
                                        </p:tgtEl>
                                        <p:attrNameLst>
                                          <p:attrName>style.visibility</p:attrName>
                                        </p:attrNameLst>
                                      </p:cBhvr>
                                      <p:to>
                                        <p:strVal val="visible"/>
                                      </p:to>
                                    </p:set>
                                    <p:anim calcmode="lin" valueType="num">
                                      <p:cBhvr additive="base">
                                        <p:cTn id="81" dur="500"/>
                                        <p:tgtEl>
                                          <p:spTgt spid="19"/>
                                        </p:tgtEl>
                                        <p:attrNameLst>
                                          <p:attrName>ppt_x</p:attrName>
                                        </p:attrNameLst>
                                      </p:cBhvr>
                                      <p:tavLst>
                                        <p:tav tm="0">
                                          <p:val>
                                            <p:strVal val="#ppt_x-#ppt_w*1.125000"/>
                                          </p:val>
                                        </p:tav>
                                        <p:tav tm="100000">
                                          <p:val>
                                            <p:strVal val="#ppt_x"/>
                                          </p:val>
                                        </p:tav>
                                      </p:tavLst>
                                    </p:anim>
                                    <p:animEffect transition="in" filter="wipe(right)">
                                      <p:cBhvr>
                                        <p:cTn id="82" dur="500"/>
                                        <p:tgtEl>
                                          <p:spTgt spid="19"/>
                                        </p:tgtEl>
                                      </p:cBhvr>
                                    </p:animEffect>
                                  </p:childTnLst>
                                </p:cTn>
                              </p:par>
                              <p:par>
                                <p:cTn id="83" presetID="12" presetClass="entr" presetSubtype="8" fill="hold" grpId="0" nodeType="withEffect">
                                  <p:stCondLst>
                                    <p:cond delay="0"/>
                                  </p:stCondLst>
                                  <p:childTnLst>
                                    <p:set>
                                      <p:cBhvr>
                                        <p:cTn id="84" dur="1" fill="hold">
                                          <p:stCondLst>
                                            <p:cond delay="0"/>
                                          </p:stCondLst>
                                        </p:cTn>
                                        <p:tgtEl>
                                          <p:spTgt spid="20"/>
                                        </p:tgtEl>
                                        <p:attrNameLst>
                                          <p:attrName>style.visibility</p:attrName>
                                        </p:attrNameLst>
                                      </p:cBhvr>
                                      <p:to>
                                        <p:strVal val="visible"/>
                                      </p:to>
                                    </p:set>
                                    <p:anim calcmode="lin" valueType="num">
                                      <p:cBhvr additive="base">
                                        <p:cTn id="85" dur="500"/>
                                        <p:tgtEl>
                                          <p:spTgt spid="20"/>
                                        </p:tgtEl>
                                        <p:attrNameLst>
                                          <p:attrName>ppt_x</p:attrName>
                                        </p:attrNameLst>
                                      </p:cBhvr>
                                      <p:tavLst>
                                        <p:tav tm="0">
                                          <p:val>
                                            <p:strVal val="#ppt_x-#ppt_w*1.125000"/>
                                          </p:val>
                                        </p:tav>
                                        <p:tav tm="100000">
                                          <p:val>
                                            <p:strVal val="#ppt_x"/>
                                          </p:val>
                                        </p:tav>
                                      </p:tavLst>
                                    </p:anim>
                                    <p:animEffect transition="in" filter="wipe(right)">
                                      <p:cBhvr>
                                        <p:cTn id="86" dur="500"/>
                                        <p:tgtEl>
                                          <p:spTgt spid="20"/>
                                        </p:tgtEl>
                                      </p:cBhvr>
                                    </p:animEffect>
                                  </p:childTnLst>
                                </p:cTn>
                              </p:par>
                            </p:childTnLst>
                          </p:cTn>
                        </p:par>
                        <p:par>
                          <p:cTn id="87" fill="hold">
                            <p:stCondLst>
                              <p:cond delay="4700"/>
                            </p:stCondLst>
                            <p:childTnLst>
                              <p:par>
                                <p:cTn id="88" presetID="23" presetClass="entr" presetSubtype="32" fill="hold" grpId="0" nodeType="afterEffect">
                                  <p:stCondLst>
                                    <p:cond delay="0"/>
                                  </p:stCondLst>
                                  <p:childTnLst>
                                    <p:set>
                                      <p:cBhvr>
                                        <p:cTn id="89" dur="1" fill="hold">
                                          <p:stCondLst>
                                            <p:cond delay="0"/>
                                          </p:stCondLst>
                                        </p:cTn>
                                        <p:tgtEl>
                                          <p:spTgt spid="31"/>
                                        </p:tgtEl>
                                        <p:attrNameLst>
                                          <p:attrName>style.visibility</p:attrName>
                                        </p:attrNameLst>
                                      </p:cBhvr>
                                      <p:to>
                                        <p:strVal val="visible"/>
                                      </p:to>
                                    </p:set>
                                    <p:anim calcmode="lin" valueType="num">
                                      <p:cBhvr>
                                        <p:cTn id="90" dur="500" fill="hold"/>
                                        <p:tgtEl>
                                          <p:spTgt spid="31"/>
                                        </p:tgtEl>
                                        <p:attrNameLst>
                                          <p:attrName>ppt_w</p:attrName>
                                        </p:attrNameLst>
                                      </p:cBhvr>
                                      <p:tavLst>
                                        <p:tav tm="0">
                                          <p:val>
                                            <p:strVal val="4*#ppt_w"/>
                                          </p:val>
                                        </p:tav>
                                        <p:tav tm="100000">
                                          <p:val>
                                            <p:strVal val="#ppt_w"/>
                                          </p:val>
                                        </p:tav>
                                      </p:tavLst>
                                    </p:anim>
                                    <p:anim calcmode="lin" valueType="num">
                                      <p:cBhvr>
                                        <p:cTn id="91" dur="500" fill="hold"/>
                                        <p:tgtEl>
                                          <p:spTgt spid="31"/>
                                        </p:tgtEl>
                                        <p:attrNameLst>
                                          <p:attrName>ppt_h</p:attrName>
                                        </p:attrNameLst>
                                      </p:cBhvr>
                                      <p:tavLst>
                                        <p:tav tm="0">
                                          <p:val>
                                            <p:strVal val="4*#ppt_h"/>
                                          </p:val>
                                        </p:tav>
                                        <p:tav tm="100000">
                                          <p:val>
                                            <p:strVal val="#ppt_h"/>
                                          </p:val>
                                        </p:tav>
                                      </p:tavLst>
                                    </p:anim>
                                  </p:childTnLst>
                                </p:cTn>
                              </p:par>
                              <p:par>
                                <p:cTn id="92" presetID="23" presetClass="entr" presetSubtype="32" fill="hold" grpId="0" nodeType="withEffect">
                                  <p:stCondLst>
                                    <p:cond delay="0"/>
                                  </p:stCondLst>
                                  <p:childTnLst>
                                    <p:set>
                                      <p:cBhvr>
                                        <p:cTn id="93" dur="1" fill="hold">
                                          <p:stCondLst>
                                            <p:cond delay="0"/>
                                          </p:stCondLst>
                                        </p:cTn>
                                        <p:tgtEl>
                                          <p:spTgt spid="34"/>
                                        </p:tgtEl>
                                        <p:attrNameLst>
                                          <p:attrName>style.visibility</p:attrName>
                                        </p:attrNameLst>
                                      </p:cBhvr>
                                      <p:to>
                                        <p:strVal val="visible"/>
                                      </p:to>
                                    </p:set>
                                    <p:anim calcmode="lin" valueType="num">
                                      <p:cBhvr>
                                        <p:cTn id="94" dur="500" fill="hold"/>
                                        <p:tgtEl>
                                          <p:spTgt spid="34"/>
                                        </p:tgtEl>
                                        <p:attrNameLst>
                                          <p:attrName>ppt_w</p:attrName>
                                        </p:attrNameLst>
                                      </p:cBhvr>
                                      <p:tavLst>
                                        <p:tav tm="0">
                                          <p:val>
                                            <p:strVal val="4*#ppt_w"/>
                                          </p:val>
                                        </p:tav>
                                        <p:tav tm="100000">
                                          <p:val>
                                            <p:strVal val="#ppt_w"/>
                                          </p:val>
                                        </p:tav>
                                      </p:tavLst>
                                    </p:anim>
                                    <p:anim calcmode="lin" valueType="num">
                                      <p:cBhvr>
                                        <p:cTn id="95" dur="500" fill="hold"/>
                                        <p:tgtEl>
                                          <p:spTgt spid="34"/>
                                        </p:tgtEl>
                                        <p:attrNameLst>
                                          <p:attrName>ppt_h</p:attrName>
                                        </p:attrNameLst>
                                      </p:cBhvr>
                                      <p:tavLst>
                                        <p:tav tm="0">
                                          <p:val>
                                            <p:strVal val="4*#ppt_h"/>
                                          </p:val>
                                        </p:tav>
                                        <p:tav tm="100000">
                                          <p:val>
                                            <p:strVal val="#ppt_h"/>
                                          </p:val>
                                        </p:tav>
                                      </p:tavLst>
                                    </p:anim>
                                  </p:childTnLst>
                                </p:cTn>
                              </p:par>
                            </p:childTnLst>
                          </p:cTn>
                        </p:par>
                        <p:par>
                          <p:cTn id="96" fill="hold">
                            <p:stCondLst>
                              <p:cond delay="5200"/>
                            </p:stCondLst>
                            <p:childTnLst>
                              <p:par>
                                <p:cTn id="97" presetID="12" presetClass="entr" presetSubtype="2" fill="hold" grpId="0" nodeType="afterEffect">
                                  <p:stCondLst>
                                    <p:cond delay="0"/>
                                  </p:stCondLst>
                                  <p:childTnLst>
                                    <p:set>
                                      <p:cBhvr>
                                        <p:cTn id="98" dur="1" fill="hold">
                                          <p:stCondLst>
                                            <p:cond delay="0"/>
                                          </p:stCondLst>
                                        </p:cTn>
                                        <p:tgtEl>
                                          <p:spTgt spid="21"/>
                                        </p:tgtEl>
                                        <p:attrNameLst>
                                          <p:attrName>style.visibility</p:attrName>
                                        </p:attrNameLst>
                                      </p:cBhvr>
                                      <p:to>
                                        <p:strVal val="visible"/>
                                      </p:to>
                                    </p:set>
                                    <p:anim calcmode="lin" valueType="num">
                                      <p:cBhvr additive="base">
                                        <p:cTn id="99" dur="500"/>
                                        <p:tgtEl>
                                          <p:spTgt spid="21"/>
                                        </p:tgtEl>
                                        <p:attrNameLst>
                                          <p:attrName>ppt_x</p:attrName>
                                        </p:attrNameLst>
                                      </p:cBhvr>
                                      <p:tavLst>
                                        <p:tav tm="0">
                                          <p:val>
                                            <p:strVal val="#ppt_x+#ppt_w*1.125000"/>
                                          </p:val>
                                        </p:tav>
                                        <p:tav tm="100000">
                                          <p:val>
                                            <p:strVal val="#ppt_x"/>
                                          </p:val>
                                        </p:tav>
                                      </p:tavLst>
                                    </p:anim>
                                    <p:animEffect transition="in" filter="wipe(left)">
                                      <p:cBhvr>
                                        <p:cTn id="100" dur="500"/>
                                        <p:tgtEl>
                                          <p:spTgt spid="21"/>
                                        </p:tgtEl>
                                      </p:cBhvr>
                                    </p:animEffect>
                                  </p:childTnLst>
                                </p:cTn>
                              </p:par>
                              <p:par>
                                <p:cTn id="101" presetID="12" presetClass="entr" presetSubtype="2" fill="hold" grpId="0" nodeType="withEffect">
                                  <p:stCondLst>
                                    <p:cond delay="0"/>
                                  </p:stCondLst>
                                  <p:childTnLst>
                                    <p:set>
                                      <p:cBhvr>
                                        <p:cTn id="102" dur="1" fill="hold">
                                          <p:stCondLst>
                                            <p:cond delay="0"/>
                                          </p:stCondLst>
                                        </p:cTn>
                                        <p:tgtEl>
                                          <p:spTgt spid="22"/>
                                        </p:tgtEl>
                                        <p:attrNameLst>
                                          <p:attrName>style.visibility</p:attrName>
                                        </p:attrNameLst>
                                      </p:cBhvr>
                                      <p:to>
                                        <p:strVal val="visible"/>
                                      </p:to>
                                    </p:set>
                                    <p:anim calcmode="lin" valueType="num">
                                      <p:cBhvr additive="base">
                                        <p:cTn id="103" dur="500"/>
                                        <p:tgtEl>
                                          <p:spTgt spid="22"/>
                                        </p:tgtEl>
                                        <p:attrNameLst>
                                          <p:attrName>ppt_x</p:attrName>
                                        </p:attrNameLst>
                                      </p:cBhvr>
                                      <p:tavLst>
                                        <p:tav tm="0">
                                          <p:val>
                                            <p:strVal val="#ppt_x+#ppt_w*1.125000"/>
                                          </p:val>
                                        </p:tav>
                                        <p:tav tm="100000">
                                          <p:val>
                                            <p:strVal val="#ppt_x"/>
                                          </p:val>
                                        </p:tav>
                                      </p:tavLst>
                                    </p:anim>
                                    <p:animEffect transition="in" filter="wipe(left)">
                                      <p:cBhvr>
                                        <p:cTn id="104" dur="500"/>
                                        <p:tgtEl>
                                          <p:spTgt spid="22"/>
                                        </p:tgtEl>
                                      </p:cBhvr>
                                    </p:animEffect>
                                  </p:childTnLst>
                                </p:cTn>
                              </p:par>
                            </p:childTnLst>
                          </p:cTn>
                        </p:par>
                        <p:par>
                          <p:cTn id="105" fill="hold">
                            <p:stCondLst>
                              <p:cond delay="5700"/>
                            </p:stCondLst>
                            <p:childTnLst>
                              <p:par>
                                <p:cTn id="106" presetID="23" presetClass="entr" presetSubtype="32" fill="hold" grpId="0" nodeType="afterEffect">
                                  <p:stCondLst>
                                    <p:cond delay="0"/>
                                  </p:stCondLst>
                                  <p:childTnLst>
                                    <p:set>
                                      <p:cBhvr>
                                        <p:cTn id="107" dur="1" fill="hold">
                                          <p:stCondLst>
                                            <p:cond delay="0"/>
                                          </p:stCondLst>
                                        </p:cTn>
                                        <p:tgtEl>
                                          <p:spTgt spid="32"/>
                                        </p:tgtEl>
                                        <p:attrNameLst>
                                          <p:attrName>style.visibility</p:attrName>
                                        </p:attrNameLst>
                                      </p:cBhvr>
                                      <p:to>
                                        <p:strVal val="visible"/>
                                      </p:to>
                                    </p:set>
                                    <p:anim calcmode="lin" valueType="num">
                                      <p:cBhvr>
                                        <p:cTn id="108" dur="500" fill="hold"/>
                                        <p:tgtEl>
                                          <p:spTgt spid="32"/>
                                        </p:tgtEl>
                                        <p:attrNameLst>
                                          <p:attrName>ppt_w</p:attrName>
                                        </p:attrNameLst>
                                      </p:cBhvr>
                                      <p:tavLst>
                                        <p:tav tm="0">
                                          <p:val>
                                            <p:strVal val="4*#ppt_w"/>
                                          </p:val>
                                        </p:tav>
                                        <p:tav tm="100000">
                                          <p:val>
                                            <p:strVal val="#ppt_w"/>
                                          </p:val>
                                        </p:tav>
                                      </p:tavLst>
                                    </p:anim>
                                    <p:anim calcmode="lin" valueType="num">
                                      <p:cBhvr>
                                        <p:cTn id="109" dur="500" fill="hold"/>
                                        <p:tgtEl>
                                          <p:spTgt spid="32"/>
                                        </p:tgtEl>
                                        <p:attrNameLst>
                                          <p:attrName>ppt_h</p:attrName>
                                        </p:attrNameLst>
                                      </p:cBhvr>
                                      <p:tavLst>
                                        <p:tav tm="0">
                                          <p:val>
                                            <p:strVal val="4*#ppt_h"/>
                                          </p:val>
                                        </p:tav>
                                        <p:tav tm="100000">
                                          <p:val>
                                            <p:strVal val="#ppt_h"/>
                                          </p:val>
                                        </p:tav>
                                      </p:tavLst>
                                    </p:anim>
                                  </p:childTnLst>
                                </p:cTn>
                              </p:par>
                              <p:par>
                                <p:cTn id="110" presetID="23" presetClass="entr" presetSubtype="32" fill="hold" grpId="0" nodeType="withEffect">
                                  <p:stCondLst>
                                    <p:cond delay="0"/>
                                  </p:stCondLst>
                                  <p:childTnLst>
                                    <p:set>
                                      <p:cBhvr>
                                        <p:cTn id="111" dur="1" fill="hold">
                                          <p:stCondLst>
                                            <p:cond delay="0"/>
                                          </p:stCondLst>
                                        </p:cTn>
                                        <p:tgtEl>
                                          <p:spTgt spid="35"/>
                                        </p:tgtEl>
                                        <p:attrNameLst>
                                          <p:attrName>style.visibility</p:attrName>
                                        </p:attrNameLst>
                                      </p:cBhvr>
                                      <p:to>
                                        <p:strVal val="visible"/>
                                      </p:to>
                                    </p:set>
                                    <p:anim calcmode="lin" valueType="num">
                                      <p:cBhvr>
                                        <p:cTn id="112" dur="500" fill="hold"/>
                                        <p:tgtEl>
                                          <p:spTgt spid="35"/>
                                        </p:tgtEl>
                                        <p:attrNameLst>
                                          <p:attrName>ppt_w</p:attrName>
                                        </p:attrNameLst>
                                      </p:cBhvr>
                                      <p:tavLst>
                                        <p:tav tm="0">
                                          <p:val>
                                            <p:strVal val="4*#ppt_w"/>
                                          </p:val>
                                        </p:tav>
                                        <p:tav tm="100000">
                                          <p:val>
                                            <p:strVal val="#ppt_w"/>
                                          </p:val>
                                        </p:tav>
                                      </p:tavLst>
                                    </p:anim>
                                    <p:anim calcmode="lin" valueType="num">
                                      <p:cBhvr>
                                        <p:cTn id="113" dur="500" fill="hold"/>
                                        <p:tgtEl>
                                          <p:spTgt spid="35"/>
                                        </p:tgtEl>
                                        <p:attrNameLst>
                                          <p:attrName>ppt_h</p:attrName>
                                        </p:attrNameLst>
                                      </p:cBhvr>
                                      <p:tavLst>
                                        <p:tav tm="0">
                                          <p:val>
                                            <p:strVal val="4*#ppt_h"/>
                                          </p:val>
                                        </p:tav>
                                        <p:tav tm="100000">
                                          <p:val>
                                            <p:strVal val="#ppt_h"/>
                                          </p:val>
                                        </p:tav>
                                      </p:tavLst>
                                    </p:anim>
                                  </p:childTnLst>
                                </p:cTn>
                              </p:par>
                            </p:childTnLst>
                          </p:cTn>
                        </p:par>
                        <p:par>
                          <p:cTn id="114" fill="hold">
                            <p:stCondLst>
                              <p:cond delay="6200"/>
                            </p:stCondLst>
                            <p:childTnLst>
                              <p:par>
                                <p:cTn id="115" presetID="12" presetClass="entr" presetSubtype="8" fill="hold" grpId="0" nodeType="afterEffect">
                                  <p:stCondLst>
                                    <p:cond delay="0"/>
                                  </p:stCondLst>
                                  <p:childTnLst>
                                    <p:set>
                                      <p:cBhvr>
                                        <p:cTn id="116" dur="1" fill="hold">
                                          <p:stCondLst>
                                            <p:cond delay="0"/>
                                          </p:stCondLst>
                                        </p:cTn>
                                        <p:tgtEl>
                                          <p:spTgt spid="23"/>
                                        </p:tgtEl>
                                        <p:attrNameLst>
                                          <p:attrName>style.visibility</p:attrName>
                                        </p:attrNameLst>
                                      </p:cBhvr>
                                      <p:to>
                                        <p:strVal val="visible"/>
                                      </p:to>
                                    </p:set>
                                    <p:anim calcmode="lin" valueType="num">
                                      <p:cBhvr additive="base">
                                        <p:cTn id="117" dur="500"/>
                                        <p:tgtEl>
                                          <p:spTgt spid="23"/>
                                        </p:tgtEl>
                                        <p:attrNameLst>
                                          <p:attrName>ppt_x</p:attrName>
                                        </p:attrNameLst>
                                      </p:cBhvr>
                                      <p:tavLst>
                                        <p:tav tm="0">
                                          <p:val>
                                            <p:strVal val="#ppt_x-#ppt_w*1.125000"/>
                                          </p:val>
                                        </p:tav>
                                        <p:tav tm="100000">
                                          <p:val>
                                            <p:strVal val="#ppt_x"/>
                                          </p:val>
                                        </p:tav>
                                      </p:tavLst>
                                    </p:anim>
                                    <p:animEffect transition="in" filter="wipe(right)">
                                      <p:cBhvr>
                                        <p:cTn id="118" dur="500"/>
                                        <p:tgtEl>
                                          <p:spTgt spid="23"/>
                                        </p:tgtEl>
                                      </p:cBhvr>
                                    </p:animEffect>
                                  </p:childTnLst>
                                </p:cTn>
                              </p:par>
                              <p:par>
                                <p:cTn id="119" presetID="12" presetClass="entr" presetSubtype="8" fill="hold" grpId="0" nodeType="withEffect">
                                  <p:stCondLst>
                                    <p:cond delay="0"/>
                                  </p:stCondLst>
                                  <p:childTnLst>
                                    <p:set>
                                      <p:cBhvr>
                                        <p:cTn id="120" dur="1" fill="hold">
                                          <p:stCondLst>
                                            <p:cond delay="0"/>
                                          </p:stCondLst>
                                        </p:cTn>
                                        <p:tgtEl>
                                          <p:spTgt spid="24"/>
                                        </p:tgtEl>
                                        <p:attrNameLst>
                                          <p:attrName>style.visibility</p:attrName>
                                        </p:attrNameLst>
                                      </p:cBhvr>
                                      <p:to>
                                        <p:strVal val="visible"/>
                                      </p:to>
                                    </p:set>
                                    <p:anim calcmode="lin" valueType="num">
                                      <p:cBhvr additive="base">
                                        <p:cTn id="121" dur="500"/>
                                        <p:tgtEl>
                                          <p:spTgt spid="24"/>
                                        </p:tgtEl>
                                        <p:attrNameLst>
                                          <p:attrName>ppt_x</p:attrName>
                                        </p:attrNameLst>
                                      </p:cBhvr>
                                      <p:tavLst>
                                        <p:tav tm="0">
                                          <p:val>
                                            <p:strVal val="#ppt_x-#ppt_w*1.125000"/>
                                          </p:val>
                                        </p:tav>
                                        <p:tav tm="100000">
                                          <p:val>
                                            <p:strVal val="#ppt_x"/>
                                          </p:val>
                                        </p:tav>
                                      </p:tavLst>
                                    </p:anim>
                                    <p:animEffect transition="in" filter="wipe(right)">
                                      <p:cBhvr>
                                        <p:cTn id="122" dur="500"/>
                                        <p:tgtEl>
                                          <p:spTgt spid="24"/>
                                        </p:tgtEl>
                                      </p:cBhvr>
                                    </p:animEffect>
                                  </p:childTnLst>
                                </p:cTn>
                              </p:par>
                            </p:childTnLst>
                          </p:cTn>
                        </p:par>
                        <p:par>
                          <p:cTn id="123" fill="hold">
                            <p:stCondLst>
                              <p:cond delay="6700"/>
                            </p:stCondLst>
                            <p:childTnLst>
                              <p:par>
                                <p:cTn id="124" presetID="23" presetClass="entr" presetSubtype="32" fill="hold" grpId="0" nodeType="afterEffect">
                                  <p:stCondLst>
                                    <p:cond delay="0"/>
                                  </p:stCondLst>
                                  <p:childTnLst>
                                    <p:set>
                                      <p:cBhvr>
                                        <p:cTn id="125" dur="1" fill="hold">
                                          <p:stCondLst>
                                            <p:cond delay="0"/>
                                          </p:stCondLst>
                                        </p:cTn>
                                        <p:tgtEl>
                                          <p:spTgt spid="33"/>
                                        </p:tgtEl>
                                        <p:attrNameLst>
                                          <p:attrName>style.visibility</p:attrName>
                                        </p:attrNameLst>
                                      </p:cBhvr>
                                      <p:to>
                                        <p:strVal val="visible"/>
                                      </p:to>
                                    </p:set>
                                    <p:anim calcmode="lin" valueType="num">
                                      <p:cBhvr>
                                        <p:cTn id="126" dur="500" fill="hold"/>
                                        <p:tgtEl>
                                          <p:spTgt spid="33"/>
                                        </p:tgtEl>
                                        <p:attrNameLst>
                                          <p:attrName>ppt_w</p:attrName>
                                        </p:attrNameLst>
                                      </p:cBhvr>
                                      <p:tavLst>
                                        <p:tav tm="0">
                                          <p:val>
                                            <p:strVal val="4*#ppt_w"/>
                                          </p:val>
                                        </p:tav>
                                        <p:tav tm="100000">
                                          <p:val>
                                            <p:strVal val="#ppt_w"/>
                                          </p:val>
                                        </p:tav>
                                      </p:tavLst>
                                    </p:anim>
                                    <p:anim calcmode="lin" valueType="num">
                                      <p:cBhvr>
                                        <p:cTn id="127" dur="500" fill="hold"/>
                                        <p:tgtEl>
                                          <p:spTgt spid="33"/>
                                        </p:tgtEl>
                                        <p:attrNameLst>
                                          <p:attrName>ppt_h</p:attrName>
                                        </p:attrNameLst>
                                      </p:cBhvr>
                                      <p:tavLst>
                                        <p:tav tm="0">
                                          <p:val>
                                            <p:strVal val="4*#ppt_h"/>
                                          </p:val>
                                        </p:tav>
                                        <p:tav tm="100000">
                                          <p:val>
                                            <p:strVal val="#ppt_h"/>
                                          </p:val>
                                        </p:tav>
                                      </p:tavLst>
                                    </p:anim>
                                  </p:childTnLst>
                                </p:cTn>
                              </p:par>
                              <p:par>
                                <p:cTn id="128" presetID="23" presetClass="entr" presetSubtype="32" fill="hold" grpId="0" nodeType="withEffect">
                                  <p:stCondLst>
                                    <p:cond delay="0"/>
                                  </p:stCondLst>
                                  <p:childTnLst>
                                    <p:set>
                                      <p:cBhvr>
                                        <p:cTn id="129" dur="1" fill="hold">
                                          <p:stCondLst>
                                            <p:cond delay="0"/>
                                          </p:stCondLst>
                                        </p:cTn>
                                        <p:tgtEl>
                                          <p:spTgt spid="36"/>
                                        </p:tgtEl>
                                        <p:attrNameLst>
                                          <p:attrName>style.visibility</p:attrName>
                                        </p:attrNameLst>
                                      </p:cBhvr>
                                      <p:to>
                                        <p:strVal val="visible"/>
                                      </p:to>
                                    </p:set>
                                    <p:anim calcmode="lin" valueType="num">
                                      <p:cBhvr>
                                        <p:cTn id="130" dur="500" fill="hold"/>
                                        <p:tgtEl>
                                          <p:spTgt spid="36"/>
                                        </p:tgtEl>
                                        <p:attrNameLst>
                                          <p:attrName>ppt_w</p:attrName>
                                        </p:attrNameLst>
                                      </p:cBhvr>
                                      <p:tavLst>
                                        <p:tav tm="0">
                                          <p:val>
                                            <p:strVal val="4*#ppt_w"/>
                                          </p:val>
                                        </p:tav>
                                        <p:tav tm="100000">
                                          <p:val>
                                            <p:strVal val="#ppt_w"/>
                                          </p:val>
                                        </p:tav>
                                      </p:tavLst>
                                    </p:anim>
                                    <p:anim calcmode="lin" valueType="num">
                                      <p:cBhvr>
                                        <p:cTn id="131" dur="500" fill="hold"/>
                                        <p:tgtEl>
                                          <p:spTgt spid="36"/>
                                        </p:tgtEl>
                                        <p:attrNameLst>
                                          <p:attrName>ppt_h</p:attrName>
                                        </p:attrNameLst>
                                      </p:cBhvr>
                                      <p:tavLst>
                                        <p:tav tm="0">
                                          <p:val>
                                            <p:strVal val="4*#ppt_h"/>
                                          </p:val>
                                        </p:tav>
                                        <p:tav tm="100000">
                                          <p:val>
                                            <p:strVal val="#ppt_h"/>
                                          </p:val>
                                        </p:tav>
                                      </p:tavLst>
                                    </p:anim>
                                  </p:childTnLst>
                                </p:cTn>
                              </p:par>
                            </p:childTnLst>
                          </p:cTn>
                        </p:par>
                        <p:par>
                          <p:cTn id="132" fill="hold">
                            <p:stCondLst>
                              <p:cond delay="7200"/>
                            </p:stCondLst>
                            <p:childTnLst>
                              <p:par>
                                <p:cTn id="133" presetID="12" presetClass="entr" presetSubtype="2" fill="hold" grpId="0" nodeType="afterEffect">
                                  <p:stCondLst>
                                    <p:cond delay="0"/>
                                  </p:stCondLst>
                                  <p:childTnLst>
                                    <p:set>
                                      <p:cBhvr>
                                        <p:cTn id="134" dur="1" fill="hold">
                                          <p:stCondLst>
                                            <p:cond delay="0"/>
                                          </p:stCondLst>
                                        </p:cTn>
                                        <p:tgtEl>
                                          <p:spTgt spid="25"/>
                                        </p:tgtEl>
                                        <p:attrNameLst>
                                          <p:attrName>style.visibility</p:attrName>
                                        </p:attrNameLst>
                                      </p:cBhvr>
                                      <p:to>
                                        <p:strVal val="visible"/>
                                      </p:to>
                                    </p:set>
                                    <p:anim calcmode="lin" valueType="num">
                                      <p:cBhvr additive="base">
                                        <p:cTn id="135" dur="500"/>
                                        <p:tgtEl>
                                          <p:spTgt spid="25"/>
                                        </p:tgtEl>
                                        <p:attrNameLst>
                                          <p:attrName>ppt_x</p:attrName>
                                        </p:attrNameLst>
                                      </p:cBhvr>
                                      <p:tavLst>
                                        <p:tav tm="0">
                                          <p:val>
                                            <p:strVal val="#ppt_x+#ppt_w*1.125000"/>
                                          </p:val>
                                        </p:tav>
                                        <p:tav tm="100000">
                                          <p:val>
                                            <p:strVal val="#ppt_x"/>
                                          </p:val>
                                        </p:tav>
                                      </p:tavLst>
                                    </p:anim>
                                    <p:animEffect transition="in" filter="wipe(left)">
                                      <p:cBhvr>
                                        <p:cTn id="136" dur="500"/>
                                        <p:tgtEl>
                                          <p:spTgt spid="25"/>
                                        </p:tgtEl>
                                      </p:cBhvr>
                                    </p:animEffect>
                                  </p:childTnLst>
                                </p:cTn>
                              </p:par>
                            </p:childTnLst>
                          </p:cTn>
                        </p:par>
                        <p:par>
                          <p:cTn id="137" fill="hold">
                            <p:stCondLst>
                              <p:cond delay="7700"/>
                            </p:stCondLst>
                            <p:childTnLst>
                              <p:par>
                                <p:cTn id="138" presetID="22" presetClass="entr" presetSubtype="2" fill="hold" grpId="0" nodeType="afterEffect">
                                  <p:stCondLst>
                                    <p:cond delay="0"/>
                                  </p:stCondLst>
                                  <p:childTnLst>
                                    <p:set>
                                      <p:cBhvr>
                                        <p:cTn id="139" dur="1" fill="hold">
                                          <p:stCondLst>
                                            <p:cond delay="0"/>
                                          </p:stCondLst>
                                        </p:cTn>
                                        <p:tgtEl>
                                          <p:spTgt spid="38"/>
                                        </p:tgtEl>
                                        <p:attrNameLst>
                                          <p:attrName>style.visibility</p:attrName>
                                        </p:attrNameLst>
                                      </p:cBhvr>
                                      <p:to>
                                        <p:strVal val="visible"/>
                                      </p:to>
                                    </p:set>
                                    <p:animEffect transition="in" filter="wipe(right)">
                                      <p:cBhvr>
                                        <p:cTn id="140" dur="2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p:bldP spid="20" grpId="0"/>
      <p:bldP spid="21" grpId="0"/>
      <p:bldP spid="22" grpId="0"/>
      <p:bldP spid="23" grpId="0"/>
      <p:bldP spid="24" grpId="0"/>
      <p:bldP spid="25" grpId="0"/>
      <p:bldP spid="30" grpId="0" animBg="1"/>
      <p:bldP spid="31" grpId="0" animBg="1"/>
      <p:bldP spid="32" grpId="0" animBg="1"/>
      <p:bldP spid="33" grpId="0" animBg="1"/>
      <p:bldP spid="34" grpId="0" animBg="1"/>
      <p:bldP spid="35" grpId="0" animBg="1"/>
      <p:bldP spid="36" grpId="0" animBg="1"/>
      <p:bldP spid="37" grpId="0" animBg="1"/>
      <p:bldP spid="3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a:off x="215435" y="451124"/>
            <a:ext cx="8113486" cy="0"/>
          </a:xfrm>
          <a:prstGeom prst="line">
            <a:avLst/>
          </a:prstGeom>
          <a:ln w="1270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612055" y="96233"/>
            <a:ext cx="274777" cy="274777"/>
          </a:xfrm>
          <a:prstGeom prst="ellipse">
            <a:avLst/>
          </a:prstGeom>
          <a:solidFill>
            <a:srgbClr val="F5F5F5"/>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solidFill>
                <a:schemeClr val="bg1"/>
              </a:solidFill>
            </a:endParaRPr>
          </a:p>
        </p:txBody>
      </p:sp>
      <p:sp>
        <p:nvSpPr>
          <p:cNvPr id="28" name="TextBox 27"/>
          <p:cNvSpPr txBox="1"/>
          <p:nvPr/>
        </p:nvSpPr>
        <p:spPr>
          <a:xfrm>
            <a:off x="1024844" y="51016"/>
            <a:ext cx="2236506" cy="400108"/>
          </a:xfrm>
          <a:prstGeom prst="rect">
            <a:avLst/>
          </a:prstGeom>
          <a:noFill/>
        </p:spPr>
        <p:txBody>
          <a:bodyPr wrap="none" lIns="91438" tIns="45719" rIns="91438" bIns="45719" rtlCol="0">
            <a:spAutoFit/>
          </a:bodyPr>
          <a:lstStyle/>
          <a:p>
            <a:r>
              <a:rPr lang="en-US" altLang="zh-CN" sz="2000" dirty="0" smtClean="0">
                <a:solidFill>
                  <a:schemeClr val="bg1"/>
                </a:solidFill>
                <a:latin typeface="方正兰亭细黑_GBK" pitchFamily="2" charset="-122"/>
                <a:ea typeface="方正兰亭细黑_GBK" pitchFamily="2" charset="-122"/>
              </a:rPr>
              <a:t>4.1.4</a:t>
            </a:r>
            <a:r>
              <a:rPr lang="zh-CN" altLang="en-US" sz="2000" dirty="0" smtClean="0">
                <a:solidFill>
                  <a:schemeClr val="bg1"/>
                </a:solidFill>
                <a:latin typeface="方正兰亭细黑_GBK" pitchFamily="2" charset="-122"/>
                <a:ea typeface="方正兰亭细黑_GBK" pitchFamily="2" charset="-122"/>
              </a:rPr>
              <a:t>反爬虫（一）</a:t>
            </a:r>
            <a:endParaRPr lang="zh-CN" altLang="en-US" sz="2000" dirty="0">
              <a:solidFill>
                <a:schemeClr val="bg1"/>
              </a:solidFill>
              <a:latin typeface="方正兰亭细黑_GBK" pitchFamily="2" charset="-122"/>
              <a:ea typeface="方正兰亭细黑_GBK" pitchFamily="2" charset="-122"/>
            </a:endParaRPr>
          </a:p>
        </p:txBody>
      </p:sp>
      <p:sp>
        <p:nvSpPr>
          <p:cNvPr id="5" name="等腰三角形 21"/>
          <p:cNvSpPr/>
          <p:nvPr/>
        </p:nvSpPr>
        <p:spPr bwMode="auto">
          <a:xfrm rot="16200000" flipH="1">
            <a:off x="4821254" y="1170512"/>
            <a:ext cx="2892825" cy="2959339"/>
          </a:xfrm>
          <a:custGeom>
            <a:avLst/>
            <a:gdLst>
              <a:gd name="connsiteX0" fmla="*/ 0 w 3169466"/>
              <a:gd name="connsiteY0" fmla="*/ 3096344 h 3096344"/>
              <a:gd name="connsiteX1" fmla="*/ 1508539 w 3169466"/>
              <a:gd name="connsiteY1" fmla="*/ 0 h 3096344"/>
              <a:gd name="connsiteX2" fmla="*/ 3169466 w 3169466"/>
              <a:gd name="connsiteY2" fmla="*/ 3096344 h 3096344"/>
              <a:gd name="connsiteX3" fmla="*/ 0 w 3169466"/>
              <a:gd name="connsiteY3" fmla="*/ 3096344 h 3096344"/>
              <a:gd name="connsiteX0" fmla="*/ 0 w 3017066"/>
              <a:gd name="connsiteY0" fmla="*/ 3083644 h 3096344"/>
              <a:gd name="connsiteX1" fmla="*/ 1356139 w 3017066"/>
              <a:gd name="connsiteY1" fmla="*/ 0 h 3096344"/>
              <a:gd name="connsiteX2" fmla="*/ 3017066 w 3017066"/>
              <a:gd name="connsiteY2" fmla="*/ 3096344 h 3096344"/>
              <a:gd name="connsiteX3" fmla="*/ 0 w 3017066"/>
              <a:gd name="connsiteY3" fmla="*/ 3083644 h 3096344"/>
              <a:gd name="connsiteX0" fmla="*/ 0 w 3017066"/>
              <a:gd name="connsiteY0" fmla="*/ 3083644 h 3096344"/>
              <a:gd name="connsiteX1" fmla="*/ 181393 w 3017066"/>
              <a:gd name="connsiteY1" fmla="*/ 22734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3083644 h 3096344"/>
              <a:gd name="connsiteX1" fmla="*/ 181393 w 3017066"/>
              <a:gd name="connsiteY1" fmla="*/ 22226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3083644 h 3096344"/>
              <a:gd name="connsiteX1" fmla="*/ 105193 w 3017066"/>
              <a:gd name="connsiteY1" fmla="*/ 24258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2601044 h 2613744"/>
              <a:gd name="connsiteX1" fmla="*/ 105193 w 3017066"/>
              <a:gd name="connsiteY1" fmla="*/ 1943223 h 2613744"/>
              <a:gd name="connsiteX2" fmla="*/ 1368839 w 3017066"/>
              <a:gd name="connsiteY2" fmla="*/ 0 h 2613744"/>
              <a:gd name="connsiteX3" fmla="*/ 3017066 w 3017066"/>
              <a:gd name="connsiteY3" fmla="*/ 2613744 h 2613744"/>
              <a:gd name="connsiteX4" fmla="*/ 0 w 3017066"/>
              <a:gd name="connsiteY4" fmla="*/ 2601044 h 2613744"/>
              <a:gd name="connsiteX0" fmla="*/ 537730 w 2919796"/>
              <a:gd name="connsiteY0" fmla="*/ 2702644 h 2702644"/>
              <a:gd name="connsiteX1" fmla="*/ 7923 w 2919796"/>
              <a:gd name="connsiteY1" fmla="*/ 1943223 h 2702644"/>
              <a:gd name="connsiteX2" fmla="*/ 1271569 w 2919796"/>
              <a:gd name="connsiteY2" fmla="*/ 0 h 2702644"/>
              <a:gd name="connsiteX3" fmla="*/ 2919796 w 2919796"/>
              <a:gd name="connsiteY3" fmla="*/ 2613744 h 2702644"/>
              <a:gd name="connsiteX4" fmla="*/ 537730 w 2919796"/>
              <a:gd name="connsiteY4" fmla="*/ 2702644 h 2702644"/>
              <a:gd name="connsiteX0" fmla="*/ 552634 w 2934700"/>
              <a:gd name="connsiteY0" fmla="*/ 2702644 h 2702644"/>
              <a:gd name="connsiteX1" fmla="*/ 22827 w 2934700"/>
              <a:gd name="connsiteY1" fmla="*/ 1943223 h 2702644"/>
              <a:gd name="connsiteX2" fmla="*/ 1286473 w 2934700"/>
              <a:gd name="connsiteY2" fmla="*/ 0 h 2702644"/>
              <a:gd name="connsiteX3" fmla="*/ 2934700 w 2934700"/>
              <a:gd name="connsiteY3" fmla="*/ 2613744 h 2702644"/>
              <a:gd name="connsiteX4" fmla="*/ 552634 w 2934700"/>
              <a:gd name="connsiteY4" fmla="*/ 2702644 h 2702644"/>
              <a:gd name="connsiteX0" fmla="*/ 529807 w 2911873"/>
              <a:gd name="connsiteY0" fmla="*/ 2702644 h 2702644"/>
              <a:gd name="connsiteX1" fmla="*/ 0 w 2911873"/>
              <a:gd name="connsiteY1" fmla="*/ 1943223 h 2702644"/>
              <a:gd name="connsiteX2" fmla="*/ 1263646 w 2911873"/>
              <a:gd name="connsiteY2" fmla="*/ 0 h 2702644"/>
              <a:gd name="connsiteX3" fmla="*/ 2911873 w 2911873"/>
              <a:gd name="connsiteY3" fmla="*/ 2613744 h 2702644"/>
              <a:gd name="connsiteX4" fmla="*/ 529807 w 2911873"/>
              <a:gd name="connsiteY4" fmla="*/ 2702644 h 2702644"/>
              <a:gd name="connsiteX0" fmla="*/ 529807 w 2911873"/>
              <a:gd name="connsiteY0" fmla="*/ 2702644 h 2702644"/>
              <a:gd name="connsiteX1" fmla="*/ 0 w 2911873"/>
              <a:gd name="connsiteY1" fmla="*/ 1943223 h 2702644"/>
              <a:gd name="connsiteX2" fmla="*/ 1263646 w 2911873"/>
              <a:gd name="connsiteY2" fmla="*/ 0 h 2702644"/>
              <a:gd name="connsiteX3" fmla="*/ 2911873 w 2911873"/>
              <a:gd name="connsiteY3" fmla="*/ 2613744 h 2702644"/>
              <a:gd name="connsiteX4" fmla="*/ 529807 w 2911873"/>
              <a:gd name="connsiteY4" fmla="*/ 2702644 h 2702644"/>
              <a:gd name="connsiteX0" fmla="*/ 529807 w 2911873"/>
              <a:gd name="connsiteY0" fmla="*/ 2702644 h 2844923"/>
              <a:gd name="connsiteX1" fmla="*/ 0 w 2911873"/>
              <a:gd name="connsiteY1" fmla="*/ 1943223 h 2844923"/>
              <a:gd name="connsiteX2" fmla="*/ 1263646 w 2911873"/>
              <a:gd name="connsiteY2" fmla="*/ 0 h 2844923"/>
              <a:gd name="connsiteX3" fmla="*/ 2911873 w 2911873"/>
              <a:gd name="connsiteY3" fmla="*/ 2613744 h 2844923"/>
              <a:gd name="connsiteX4" fmla="*/ 1241478 w 2911873"/>
              <a:gd name="connsiteY4" fmla="*/ 2844923 h 2844923"/>
              <a:gd name="connsiteX5" fmla="*/ 529807 w 2911873"/>
              <a:gd name="connsiteY5" fmla="*/ 2702644 h 2844923"/>
              <a:gd name="connsiteX0" fmla="*/ 529807 w 2619773"/>
              <a:gd name="connsiteY0" fmla="*/ 2702644 h 2844923"/>
              <a:gd name="connsiteX1" fmla="*/ 0 w 2619773"/>
              <a:gd name="connsiteY1" fmla="*/ 1943223 h 2844923"/>
              <a:gd name="connsiteX2" fmla="*/ 1263646 w 2619773"/>
              <a:gd name="connsiteY2" fmla="*/ 0 h 2844923"/>
              <a:gd name="connsiteX3" fmla="*/ 2619773 w 2619773"/>
              <a:gd name="connsiteY3" fmla="*/ 2143844 h 2844923"/>
              <a:gd name="connsiteX4" fmla="*/ 1241478 w 2619773"/>
              <a:gd name="connsiteY4" fmla="*/ 2844923 h 2844923"/>
              <a:gd name="connsiteX5" fmla="*/ 529807 w 2619773"/>
              <a:gd name="connsiteY5" fmla="*/ 2702644 h 28449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708673"/>
              <a:gd name="connsiteY0" fmla="*/ 2702644 h 2959223"/>
              <a:gd name="connsiteX1" fmla="*/ 0 w 2708673"/>
              <a:gd name="connsiteY1" fmla="*/ 1943223 h 2959223"/>
              <a:gd name="connsiteX2" fmla="*/ 1263646 w 2708673"/>
              <a:gd name="connsiteY2" fmla="*/ 0 h 2959223"/>
              <a:gd name="connsiteX3" fmla="*/ 2708673 w 2708673"/>
              <a:gd name="connsiteY3" fmla="*/ 2258144 h 2959223"/>
              <a:gd name="connsiteX4" fmla="*/ 1216078 w 2708673"/>
              <a:gd name="connsiteY4" fmla="*/ 2959223 h 2959223"/>
              <a:gd name="connsiteX5" fmla="*/ 529807 w 2708673"/>
              <a:gd name="connsiteY5" fmla="*/ 2702644 h 2959223"/>
              <a:gd name="connsiteX0" fmla="*/ 529807 w 2708673"/>
              <a:gd name="connsiteY0" fmla="*/ 2702644 h 3035423"/>
              <a:gd name="connsiteX1" fmla="*/ 0 w 2708673"/>
              <a:gd name="connsiteY1" fmla="*/ 1943223 h 3035423"/>
              <a:gd name="connsiteX2" fmla="*/ 1263646 w 2708673"/>
              <a:gd name="connsiteY2" fmla="*/ 0 h 3035423"/>
              <a:gd name="connsiteX3" fmla="*/ 2708673 w 2708673"/>
              <a:gd name="connsiteY3" fmla="*/ 2258144 h 3035423"/>
              <a:gd name="connsiteX4" fmla="*/ 1216078 w 2708673"/>
              <a:gd name="connsiteY4" fmla="*/ 3035423 h 3035423"/>
              <a:gd name="connsiteX5" fmla="*/ 529807 w 2708673"/>
              <a:gd name="connsiteY5" fmla="*/ 2702644 h 3035423"/>
              <a:gd name="connsiteX0" fmla="*/ 631407 w 2810273"/>
              <a:gd name="connsiteY0" fmla="*/ 2702644 h 3035423"/>
              <a:gd name="connsiteX1" fmla="*/ 0 w 2810273"/>
              <a:gd name="connsiteY1" fmla="*/ 1994023 h 3035423"/>
              <a:gd name="connsiteX2" fmla="*/ 1365246 w 2810273"/>
              <a:gd name="connsiteY2" fmla="*/ 0 h 3035423"/>
              <a:gd name="connsiteX3" fmla="*/ 2810273 w 2810273"/>
              <a:gd name="connsiteY3" fmla="*/ 2258144 h 3035423"/>
              <a:gd name="connsiteX4" fmla="*/ 1317678 w 2810273"/>
              <a:gd name="connsiteY4" fmla="*/ 3035423 h 3035423"/>
              <a:gd name="connsiteX5" fmla="*/ 631407 w 2810273"/>
              <a:gd name="connsiteY5" fmla="*/ 2702644 h 3035423"/>
              <a:gd name="connsiteX0" fmla="*/ 631407 w 2899173"/>
              <a:gd name="connsiteY0" fmla="*/ 2702644 h 3035423"/>
              <a:gd name="connsiteX1" fmla="*/ 0 w 2899173"/>
              <a:gd name="connsiteY1" fmla="*/ 1994023 h 3035423"/>
              <a:gd name="connsiteX2" fmla="*/ 1365246 w 2899173"/>
              <a:gd name="connsiteY2" fmla="*/ 0 h 3035423"/>
              <a:gd name="connsiteX3" fmla="*/ 2899173 w 2899173"/>
              <a:gd name="connsiteY3" fmla="*/ 2461344 h 3035423"/>
              <a:gd name="connsiteX4" fmla="*/ 1317678 w 2899173"/>
              <a:gd name="connsiteY4" fmla="*/ 3035423 h 3035423"/>
              <a:gd name="connsiteX5" fmla="*/ 631407 w 2899173"/>
              <a:gd name="connsiteY5" fmla="*/ 2702644 h 3035423"/>
              <a:gd name="connsiteX0" fmla="*/ 631407 w 2899173"/>
              <a:gd name="connsiteY0" fmla="*/ 2702644 h 3035423"/>
              <a:gd name="connsiteX1" fmla="*/ 0 w 2899173"/>
              <a:gd name="connsiteY1" fmla="*/ 1994023 h 3035423"/>
              <a:gd name="connsiteX2" fmla="*/ 1365246 w 2899173"/>
              <a:gd name="connsiteY2" fmla="*/ 0 h 3035423"/>
              <a:gd name="connsiteX3" fmla="*/ 2899173 w 2899173"/>
              <a:gd name="connsiteY3" fmla="*/ 2461344 h 3035423"/>
              <a:gd name="connsiteX4" fmla="*/ 1317678 w 2899173"/>
              <a:gd name="connsiteY4" fmla="*/ 3035423 h 3035423"/>
              <a:gd name="connsiteX5" fmla="*/ 631407 w 2899173"/>
              <a:gd name="connsiteY5" fmla="*/ 2702644 h 3035423"/>
              <a:gd name="connsiteX0" fmla="*/ 631407 w 2899173"/>
              <a:gd name="connsiteY0" fmla="*/ 2702644 h 3086223"/>
              <a:gd name="connsiteX1" fmla="*/ 0 w 2899173"/>
              <a:gd name="connsiteY1" fmla="*/ 1994023 h 3086223"/>
              <a:gd name="connsiteX2" fmla="*/ 1365246 w 2899173"/>
              <a:gd name="connsiteY2" fmla="*/ 0 h 3086223"/>
              <a:gd name="connsiteX3" fmla="*/ 2899173 w 2899173"/>
              <a:gd name="connsiteY3" fmla="*/ 2461344 h 3086223"/>
              <a:gd name="connsiteX4" fmla="*/ 1330378 w 2899173"/>
              <a:gd name="connsiteY4" fmla="*/ 3086223 h 3086223"/>
              <a:gd name="connsiteX5" fmla="*/ 631407 w 2899173"/>
              <a:gd name="connsiteY5" fmla="*/ 2702644 h 30862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2908539"/>
              <a:gd name="connsiteX1" fmla="*/ 0 w 2930925"/>
              <a:gd name="connsiteY1" fmla="*/ 2032204 h 2908539"/>
              <a:gd name="connsiteX2" fmla="*/ 1396998 w 2930925"/>
              <a:gd name="connsiteY2" fmla="*/ 0 h 2908539"/>
              <a:gd name="connsiteX3" fmla="*/ 2930925 w 2930925"/>
              <a:gd name="connsiteY3" fmla="*/ 2461344 h 2908539"/>
              <a:gd name="connsiteX4" fmla="*/ 1559196 w 2930925"/>
              <a:gd name="connsiteY4" fmla="*/ 2908539 h 2908539"/>
              <a:gd name="connsiteX5" fmla="*/ 663159 w 2930925"/>
              <a:gd name="connsiteY5" fmla="*/ 2702644 h 2908539"/>
              <a:gd name="connsiteX0" fmla="*/ 663159 w 2930925"/>
              <a:gd name="connsiteY0" fmla="*/ 2702644 h 2959458"/>
              <a:gd name="connsiteX1" fmla="*/ 0 w 2930925"/>
              <a:gd name="connsiteY1" fmla="*/ 2032204 h 2959458"/>
              <a:gd name="connsiteX2" fmla="*/ 1396998 w 2930925"/>
              <a:gd name="connsiteY2" fmla="*/ 0 h 2959458"/>
              <a:gd name="connsiteX3" fmla="*/ 2930925 w 2930925"/>
              <a:gd name="connsiteY3" fmla="*/ 2461344 h 2959458"/>
              <a:gd name="connsiteX4" fmla="*/ 1559412 w 2930925"/>
              <a:gd name="connsiteY4" fmla="*/ 2959458 h 2959458"/>
              <a:gd name="connsiteX5" fmla="*/ 663159 w 2930925"/>
              <a:gd name="connsiteY5" fmla="*/ 2702644 h 2959458"/>
              <a:gd name="connsiteX0" fmla="*/ 663159 w 2930925"/>
              <a:gd name="connsiteY0" fmla="*/ 2702644 h 2959458"/>
              <a:gd name="connsiteX1" fmla="*/ 0 w 2930925"/>
              <a:gd name="connsiteY1" fmla="*/ 2032204 h 2959458"/>
              <a:gd name="connsiteX2" fmla="*/ 1396998 w 2930925"/>
              <a:gd name="connsiteY2" fmla="*/ 0 h 2959458"/>
              <a:gd name="connsiteX3" fmla="*/ 2930925 w 2930925"/>
              <a:gd name="connsiteY3" fmla="*/ 2461344 h 2959458"/>
              <a:gd name="connsiteX4" fmla="*/ 1559412 w 2930925"/>
              <a:gd name="connsiteY4" fmla="*/ 2959458 h 2959458"/>
              <a:gd name="connsiteX5" fmla="*/ 663159 w 2930925"/>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3222" h="2959458">
                <a:moveTo>
                  <a:pt x="663159" y="2702644"/>
                </a:moveTo>
                <a:cubicBezTo>
                  <a:pt x="270694" y="2413616"/>
                  <a:pt x="297292" y="2480177"/>
                  <a:pt x="0" y="2032204"/>
                </a:cubicBezTo>
                <a:lnTo>
                  <a:pt x="1396998" y="0"/>
                </a:lnTo>
                <a:lnTo>
                  <a:pt x="2893222" y="2404291"/>
                </a:lnTo>
                <a:cubicBezTo>
                  <a:pt x="2180089" y="2991587"/>
                  <a:pt x="1930209" y="2931200"/>
                  <a:pt x="1559412" y="2959458"/>
                </a:cubicBezTo>
                <a:cubicBezTo>
                  <a:pt x="1254627" y="2941783"/>
                  <a:pt x="930144" y="2872952"/>
                  <a:pt x="663159" y="2702644"/>
                </a:cubicBezTo>
                <a:close/>
              </a:path>
            </a:pathLst>
          </a:custGeom>
          <a:solidFill>
            <a:srgbClr val="E8E8E6"/>
          </a:solidFill>
          <a:ln w="9525" cap="rnd">
            <a:solidFill>
              <a:srgbClr val="E6E6E6"/>
            </a:solidFill>
            <a:prstDash val="solid"/>
            <a:round/>
            <a:headEnd/>
            <a:tailEnd/>
          </a:ln>
        </p:spPr>
        <p:txBody>
          <a:bodyPr vert="eaVert" anchor="ctr"/>
          <a:lstStyle/>
          <a:p>
            <a:pPr fontAlgn="auto">
              <a:spcBef>
                <a:spcPts val="0"/>
              </a:spcBef>
              <a:spcAft>
                <a:spcPts val="0"/>
              </a:spcAft>
              <a:defRPr/>
            </a:pPr>
            <a:endParaRPr lang="zh-CN" altLang="en-US" sz="1400" kern="0">
              <a:solidFill>
                <a:sysClr val="window" lastClr="FFFFFF"/>
              </a:solidFill>
              <a:latin typeface="微软雅黑" pitchFamily="34" charset="-122"/>
              <a:ea typeface="微软雅黑" pitchFamily="34" charset="-122"/>
            </a:endParaRPr>
          </a:p>
        </p:txBody>
      </p:sp>
      <p:sp>
        <p:nvSpPr>
          <p:cNvPr id="6" name="等腰三角形 21"/>
          <p:cNvSpPr/>
          <p:nvPr/>
        </p:nvSpPr>
        <p:spPr bwMode="auto">
          <a:xfrm rot="5400000">
            <a:off x="1955695" y="1170512"/>
            <a:ext cx="2892825" cy="2959339"/>
          </a:xfrm>
          <a:custGeom>
            <a:avLst/>
            <a:gdLst>
              <a:gd name="connsiteX0" fmla="*/ 0 w 3169466"/>
              <a:gd name="connsiteY0" fmla="*/ 3096344 h 3096344"/>
              <a:gd name="connsiteX1" fmla="*/ 1508539 w 3169466"/>
              <a:gd name="connsiteY1" fmla="*/ 0 h 3096344"/>
              <a:gd name="connsiteX2" fmla="*/ 3169466 w 3169466"/>
              <a:gd name="connsiteY2" fmla="*/ 3096344 h 3096344"/>
              <a:gd name="connsiteX3" fmla="*/ 0 w 3169466"/>
              <a:gd name="connsiteY3" fmla="*/ 3096344 h 3096344"/>
              <a:gd name="connsiteX0" fmla="*/ 0 w 3017066"/>
              <a:gd name="connsiteY0" fmla="*/ 3083644 h 3096344"/>
              <a:gd name="connsiteX1" fmla="*/ 1356139 w 3017066"/>
              <a:gd name="connsiteY1" fmla="*/ 0 h 3096344"/>
              <a:gd name="connsiteX2" fmla="*/ 3017066 w 3017066"/>
              <a:gd name="connsiteY2" fmla="*/ 3096344 h 3096344"/>
              <a:gd name="connsiteX3" fmla="*/ 0 w 3017066"/>
              <a:gd name="connsiteY3" fmla="*/ 3083644 h 3096344"/>
              <a:gd name="connsiteX0" fmla="*/ 0 w 3017066"/>
              <a:gd name="connsiteY0" fmla="*/ 3083644 h 3096344"/>
              <a:gd name="connsiteX1" fmla="*/ 181393 w 3017066"/>
              <a:gd name="connsiteY1" fmla="*/ 22734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3083644 h 3096344"/>
              <a:gd name="connsiteX1" fmla="*/ 181393 w 3017066"/>
              <a:gd name="connsiteY1" fmla="*/ 22226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3083644 h 3096344"/>
              <a:gd name="connsiteX1" fmla="*/ 105193 w 3017066"/>
              <a:gd name="connsiteY1" fmla="*/ 24258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2601044 h 2613744"/>
              <a:gd name="connsiteX1" fmla="*/ 105193 w 3017066"/>
              <a:gd name="connsiteY1" fmla="*/ 1943223 h 2613744"/>
              <a:gd name="connsiteX2" fmla="*/ 1368839 w 3017066"/>
              <a:gd name="connsiteY2" fmla="*/ 0 h 2613744"/>
              <a:gd name="connsiteX3" fmla="*/ 3017066 w 3017066"/>
              <a:gd name="connsiteY3" fmla="*/ 2613744 h 2613744"/>
              <a:gd name="connsiteX4" fmla="*/ 0 w 3017066"/>
              <a:gd name="connsiteY4" fmla="*/ 2601044 h 2613744"/>
              <a:gd name="connsiteX0" fmla="*/ 537730 w 2919796"/>
              <a:gd name="connsiteY0" fmla="*/ 2702644 h 2702644"/>
              <a:gd name="connsiteX1" fmla="*/ 7923 w 2919796"/>
              <a:gd name="connsiteY1" fmla="*/ 1943223 h 2702644"/>
              <a:gd name="connsiteX2" fmla="*/ 1271569 w 2919796"/>
              <a:gd name="connsiteY2" fmla="*/ 0 h 2702644"/>
              <a:gd name="connsiteX3" fmla="*/ 2919796 w 2919796"/>
              <a:gd name="connsiteY3" fmla="*/ 2613744 h 2702644"/>
              <a:gd name="connsiteX4" fmla="*/ 537730 w 2919796"/>
              <a:gd name="connsiteY4" fmla="*/ 2702644 h 2702644"/>
              <a:gd name="connsiteX0" fmla="*/ 552634 w 2934700"/>
              <a:gd name="connsiteY0" fmla="*/ 2702644 h 2702644"/>
              <a:gd name="connsiteX1" fmla="*/ 22827 w 2934700"/>
              <a:gd name="connsiteY1" fmla="*/ 1943223 h 2702644"/>
              <a:gd name="connsiteX2" fmla="*/ 1286473 w 2934700"/>
              <a:gd name="connsiteY2" fmla="*/ 0 h 2702644"/>
              <a:gd name="connsiteX3" fmla="*/ 2934700 w 2934700"/>
              <a:gd name="connsiteY3" fmla="*/ 2613744 h 2702644"/>
              <a:gd name="connsiteX4" fmla="*/ 552634 w 2934700"/>
              <a:gd name="connsiteY4" fmla="*/ 2702644 h 2702644"/>
              <a:gd name="connsiteX0" fmla="*/ 529807 w 2911873"/>
              <a:gd name="connsiteY0" fmla="*/ 2702644 h 2702644"/>
              <a:gd name="connsiteX1" fmla="*/ 0 w 2911873"/>
              <a:gd name="connsiteY1" fmla="*/ 1943223 h 2702644"/>
              <a:gd name="connsiteX2" fmla="*/ 1263646 w 2911873"/>
              <a:gd name="connsiteY2" fmla="*/ 0 h 2702644"/>
              <a:gd name="connsiteX3" fmla="*/ 2911873 w 2911873"/>
              <a:gd name="connsiteY3" fmla="*/ 2613744 h 2702644"/>
              <a:gd name="connsiteX4" fmla="*/ 529807 w 2911873"/>
              <a:gd name="connsiteY4" fmla="*/ 2702644 h 2702644"/>
              <a:gd name="connsiteX0" fmla="*/ 529807 w 2911873"/>
              <a:gd name="connsiteY0" fmla="*/ 2702644 h 2702644"/>
              <a:gd name="connsiteX1" fmla="*/ 0 w 2911873"/>
              <a:gd name="connsiteY1" fmla="*/ 1943223 h 2702644"/>
              <a:gd name="connsiteX2" fmla="*/ 1263646 w 2911873"/>
              <a:gd name="connsiteY2" fmla="*/ 0 h 2702644"/>
              <a:gd name="connsiteX3" fmla="*/ 2911873 w 2911873"/>
              <a:gd name="connsiteY3" fmla="*/ 2613744 h 2702644"/>
              <a:gd name="connsiteX4" fmla="*/ 529807 w 2911873"/>
              <a:gd name="connsiteY4" fmla="*/ 2702644 h 2702644"/>
              <a:gd name="connsiteX0" fmla="*/ 529807 w 2911873"/>
              <a:gd name="connsiteY0" fmla="*/ 2702644 h 2844923"/>
              <a:gd name="connsiteX1" fmla="*/ 0 w 2911873"/>
              <a:gd name="connsiteY1" fmla="*/ 1943223 h 2844923"/>
              <a:gd name="connsiteX2" fmla="*/ 1263646 w 2911873"/>
              <a:gd name="connsiteY2" fmla="*/ 0 h 2844923"/>
              <a:gd name="connsiteX3" fmla="*/ 2911873 w 2911873"/>
              <a:gd name="connsiteY3" fmla="*/ 2613744 h 2844923"/>
              <a:gd name="connsiteX4" fmla="*/ 1241478 w 2911873"/>
              <a:gd name="connsiteY4" fmla="*/ 2844923 h 2844923"/>
              <a:gd name="connsiteX5" fmla="*/ 529807 w 2911873"/>
              <a:gd name="connsiteY5" fmla="*/ 2702644 h 2844923"/>
              <a:gd name="connsiteX0" fmla="*/ 529807 w 2619773"/>
              <a:gd name="connsiteY0" fmla="*/ 2702644 h 2844923"/>
              <a:gd name="connsiteX1" fmla="*/ 0 w 2619773"/>
              <a:gd name="connsiteY1" fmla="*/ 1943223 h 2844923"/>
              <a:gd name="connsiteX2" fmla="*/ 1263646 w 2619773"/>
              <a:gd name="connsiteY2" fmla="*/ 0 h 2844923"/>
              <a:gd name="connsiteX3" fmla="*/ 2619773 w 2619773"/>
              <a:gd name="connsiteY3" fmla="*/ 2143844 h 2844923"/>
              <a:gd name="connsiteX4" fmla="*/ 1241478 w 2619773"/>
              <a:gd name="connsiteY4" fmla="*/ 2844923 h 2844923"/>
              <a:gd name="connsiteX5" fmla="*/ 529807 w 2619773"/>
              <a:gd name="connsiteY5" fmla="*/ 2702644 h 28449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708673"/>
              <a:gd name="connsiteY0" fmla="*/ 2702644 h 2959223"/>
              <a:gd name="connsiteX1" fmla="*/ 0 w 2708673"/>
              <a:gd name="connsiteY1" fmla="*/ 1943223 h 2959223"/>
              <a:gd name="connsiteX2" fmla="*/ 1263646 w 2708673"/>
              <a:gd name="connsiteY2" fmla="*/ 0 h 2959223"/>
              <a:gd name="connsiteX3" fmla="*/ 2708673 w 2708673"/>
              <a:gd name="connsiteY3" fmla="*/ 2258144 h 2959223"/>
              <a:gd name="connsiteX4" fmla="*/ 1216078 w 2708673"/>
              <a:gd name="connsiteY4" fmla="*/ 2959223 h 2959223"/>
              <a:gd name="connsiteX5" fmla="*/ 529807 w 2708673"/>
              <a:gd name="connsiteY5" fmla="*/ 2702644 h 2959223"/>
              <a:gd name="connsiteX0" fmla="*/ 529807 w 2708673"/>
              <a:gd name="connsiteY0" fmla="*/ 2702644 h 3035423"/>
              <a:gd name="connsiteX1" fmla="*/ 0 w 2708673"/>
              <a:gd name="connsiteY1" fmla="*/ 1943223 h 3035423"/>
              <a:gd name="connsiteX2" fmla="*/ 1263646 w 2708673"/>
              <a:gd name="connsiteY2" fmla="*/ 0 h 3035423"/>
              <a:gd name="connsiteX3" fmla="*/ 2708673 w 2708673"/>
              <a:gd name="connsiteY3" fmla="*/ 2258144 h 3035423"/>
              <a:gd name="connsiteX4" fmla="*/ 1216078 w 2708673"/>
              <a:gd name="connsiteY4" fmla="*/ 3035423 h 3035423"/>
              <a:gd name="connsiteX5" fmla="*/ 529807 w 2708673"/>
              <a:gd name="connsiteY5" fmla="*/ 2702644 h 3035423"/>
              <a:gd name="connsiteX0" fmla="*/ 631407 w 2810273"/>
              <a:gd name="connsiteY0" fmla="*/ 2702644 h 3035423"/>
              <a:gd name="connsiteX1" fmla="*/ 0 w 2810273"/>
              <a:gd name="connsiteY1" fmla="*/ 1994023 h 3035423"/>
              <a:gd name="connsiteX2" fmla="*/ 1365246 w 2810273"/>
              <a:gd name="connsiteY2" fmla="*/ 0 h 3035423"/>
              <a:gd name="connsiteX3" fmla="*/ 2810273 w 2810273"/>
              <a:gd name="connsiteY3" fmla="*/ 2258144 h 3035423"/>
              <a:gd name="connsiteX4" fmla="*/ 1317678 w 2810273"/>
              <a:gd name="connsiteY4" fmla="*/ 3035423 h 3035423"/>
              <a:gd name="connsiteX5" fmla="*/ 631407 w 2810273"/>
              <a:gd name="connsiteY5" fmla="*/ 2702644 h 3035423"/>
              <a:gd name="connsiteX0" fmla="*/ 631407 w 2899173"/>
              <a:gd name="connsiteY0" fmla="*/ 2702644 h 3035423"/>
              <a:gd name="connsiteX1" fmla="*/ 0 w 2899173"/>
              <a:gd name="connsiteY1" fmla="*/ 1994023 h 3035423"/>
              <a:gd name="connsiteX2" fmla="*/ 1365246 w 2899173"/>
              <a:gd name="connsiteY2" fmla="*/ 0 h 3035423"/>
              <a:gd name="connsiteX3" fmla="*/ 2899173 w 2899173"/>
              <a:gd name="connsiteY3" fmla="*/ 2461344 h 3035423"/>
              <a:gd name="connsiteX4" fmla="*/ 1317678 w 2899173"/>
              <a:gd name="connsiteY4" fmla="*/ 3035423 h 3035423"/>
              <a:gd name="connsiteX5" fmla="*/ 631407 w 2899173"/>
              <a:gd name="connsiteY5" fmla="*/ 2702644 h 3035423"/>
              <a:gd name="connsiteX0" fmla="*/ 631407 w 2899173"/>
              <a:gd name="connsiteY0" fmla="*/ 2702644 h 3035423"/>
              <a:gd name="connsiteX1" fmla="*/ 0 w 2899173"/>
              <a:gd name="connsiteY1" fmla="*/ 1994023 h 3035423"/>
              <a:gd name="connsiteX2" fmla="*/ 1365246 w 2899173"/>
              <a:gd name="connsiteY2" fmla="*/ 0 h 3035423"/>
              <a:gd name="connsiteX3" fmla="*/ 2899173 w 2899173"/>
              <a:gd name="connsiteY3" fmla="*/ 2461344 h 3035423"/>
              <a:gd name="connsiteX4" fmla="*/ 1317678 w 2899173"/>
              <a:gd name="connsiteY4" fmla="*/ 3035423 h 3035423"/>
              <a:gd name="connsiteX5" fmla="*/ 631407 w 2899173"/>
              <a:gd name="connsiteY5" fmla="*/ 2702644 h 3035423"/>
              <a:gd name="connsiteX0" fmla="*/ 631407 w 2899173"/>
              <a:gd name="connsiteY0" fmla="*/ 2702644 h 3086223"/>
              <a:gd name="connsiteX1" fmla="*/ 0 w 2899173"/>
              <a:gd name="connsiteY1" fmla="*/ 1994023 h 3086223"/>
              <a:gd name="connsiteX2" fmla="*/ 1365246 w 2899173"/>
              <a:gd name="connsiteY2" fmla="*/ 0 h 3086223"/>
              <a:gd name="connsiteX3" fmla="*/ 2899173 w 2899173"/>
              <a:gd name="connsiteY3" fmla="*/ 2461344 h 3086223"/>
              <a:gd name="connsiteX4" fmla="*/ 1330378 w 2899173"/>
              <a:gd name="connsiteY4" fmla="*/ 3086223 h 3086223"/>
              <a:gd name="connsiteX5" fmla="*/ 631407 w 2899173"/>
              <a:gd name="connsiteY5" fmla="*/ 2702644 h 30862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2908539"/>
              <a:gd name="connsiteX1" fmla="*/ 0 w 2930925"/>
              <a:gd name="connsiteY1" fmla="*/ 2032204 h 2908539"/>
              <a:gd name="connsiteX2" fmla="*/ 1396998 w 2930925"/>
              <a:gd name="connsiteY2" fmla="*/ 0 h 2908539"/>
              <a:gd name="connsiteX3" fmla="*/ 2930925 w 2930925"/>
              <a:gd name="connsiteY3" fmla="*/ 2461344 h 2908539"/>
              <a:gd name="connsiteX4" fmla="*/ 1559196 w 2930925"/>
              <a:gd name="connsiteY4" fmla="*/ 2908539 h 2908539"/>
              <a:gd name="connsiteX5" fmla="*/ 663159 w 2930925"/>
              <a:gd name="connsiteY5" fmla="*/ 2702644 h 2908539"/>
              <a:gd name="connsiteX0" fmla="*/ 663159 w 2930925"/>
              <a:gd name="connsiteY0" fmla="*/ 2702644 h 2959458"/>
              <a:gd name="connsiteX1" fmla="*/ 0 w 2930925"/>
              <a:gd name="connsiteY1" fmla="*/ 2032204 h 2959458"/>
              <a:gd name="connsiteX2" fmla="*/ 1396998 w 2930925"/>
              <a:gd name="connsiteY2" fmla="*/ 0 h 2959458"/>
              <a:gd name="connsiteX3" fmla="*/ 2930925 w 2930925"/>
              <a:gd name="connsiteY3" fmla="*/ 2461344 h 2959458"/>
              <a:gd name="connsiteX4" fmla="*/ 1559412 w 2930925"/>
              <a:gd name="connsiteY4" fmla="*/ 2959458 h 2959458"/>
              <a:gd name="connsiteX5" fmla="*/ 663159 w 2930925"/>
              <a:gd name="connsiteY5" fmla="*/ 2702644 h 2959458"/>
              <a:gd name="connsiteX0" fmla="*/ 663159 w 2930925"/>
              <a:gd name="connsiteY0" fmla="*/ 2702644 h 2959458"/>
              <a:gd name="connsiteX1" fmla="*/ 0 w 2930925"/>
              <a:gd name="connsiteY1" fmla="*/ 2032204 h 2959458"/>
              <a:gd name="connsiteX2" fmla="*/ 1396998 w 2930925"/>
              <a:gd name="connsiteY2" fmla="*/ 0 h 2959458"/>
              <a:gd name="connsiteX3" fmla="*/ 2930925 w 2930925"/>
              <a:gd name="connsiteY3" fmla="*/ 2461344 h 2959458"/>
              <a:gd name="connsiteX4" fmla="*/ 1559412 w 2930925"/>
              <a:gd name="connsiteY4" fmla="*/ 2959458 h 2959458"/>
              <a:gd name="connsiteX5" fmla="*/ 663159 w 2930925"/>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3222" h="2959458">
                <a:moveTo>
                  <a:pt x="663159" y="2702644"/>
                </a:moveTo>
                <a:cubicBezTo>
                  <a:pt x="270694" y="2413616"/>
                  <a:pt x="297292" y="2480177"/>
                  <a:pt x="0" y="2032204"/>
                </a:cubicBezTo>
                <a:lnTo>
                  <a:pt x="1396998" y="0"/>
                </a:lnTo>
                <a:lnTo>
                  <a:pt x="2893222" y="2404291"/>
                </a:lnTo>
                <a:cubicBezTo>
                  <a:pt x="2180089" y="2991587"/>
                  <a:pt x="1930209" y="2931200"/>
                  <a:pt x="1559412" y="2959458"/>
                </a:cubicBezTo>
                <a:cubicBezTo>
                  <a:pt x="1254627" y="2941783"/>
                  <a:pt x="930144" y="2872952"/>
                  <a:pt x="663159" y="2702644"/>
                </a:cubicBezTo>
                <a:close/>
              </a:path>
            </a:pathLst>
          </a:custGeom>
          <a:solidFill>
            <a:srgbClr val="E8E8E6"/>
          </a:solidFill>
          <a:ln w="9525" cap="rnd">
            <a:solidFill>
              <a:srgbClr val="E6E6E6"/>
            </a:solidFill>
            <a:prstDash val="solid"/>
            <a:round/>
            <a:headEnd/>
            <a:tailEnd/>
          </a:ln>
        </p:spPr>
        <p:txBody>
          <a:bodyPr vert="eaVert" anchor="ctr"/>
          <a:lstStyle/>
          <a:p>
            <a:pPr fontAlgn="auto">
              <a:spcBef>
                <a:spcPts val="0"/>
              </a:spcBef>
              <a:spcAft>
                <a:spcPts val="0"/>
              </a:spcAft>
              <a:defRPr/>
            </a:pPr>
            <a:endParaRPr lang="zh-CN" altLang="en-US" sz="1400" kern="0">
              <a:solidFill>
                <a:sysClr val="window" lastClr="FFFFFF"/>
              </a:solidFill>
              <a:latin typeface="微软雅黑" pitchFamily="34" charset="-122"/>
              <a:ea typeface="微软雅黑" pitchFamily="34" charset="-122"/>
            </a:endParaRPr>
          </a:p>
        </p:txBody>
      </p:sp>
      <p:sp>
        <p:nvSpPr>
          <p:cNvPr id="7" name="椭圆 6"/>
          <p:cNvSpPr/>
          <p:nvPr/>
        </p:nvSpPr>
        <p:spPr bwMode="auto">
          <a:xfrm>
            <a:off x="1924266" y="962467"/>
            <a:ext cx="3648075" cy="3648075"/>
          </a:xfrm>
          <a:prstGeom prst="ellipse">
            <a:avLst/>
          </a:prstGeom>
          <a:noFill/>
          <a:ln w="25400" cap="flat" cmpd="sng" algn="ctr">
            <a:solidFill>
              <a:srgbClr val="414455"/>
            </a:solidFill>
            <a:prstDash val="solid"/>
          </a:ln>
          <a:effectLst/>
        </p:spPr>
        <p:txBody>
          <a:bodyPr anchor="ctr"/>
          <a:lstStyle/>
          <a:p>
            <a:pPr algn="ctr" fontAlgn="auto">
              <a:spcBef>
                <a:spcPts val="0"/>
              </a:spcBef>
              <a:spcAft>
                <a:spcPts val="0"/>
              </a:spcAft>
              <a:defRPr/>
            </a:pPr>
            <a:endParaRPr lang="zh-CN" altLang="en-US" kern="0" dirty="0">
              <a:solidFill>
                <a:sysClr val="window" lastClr="FFFFFF"/>
              </a:solidFill>
              <a:latin typeface="Calibri"/>
              <a:ea typeface="微软雅黑" pitchFamily="34" charset="-122"/>
            </a:endParaRPr>
          </a:p>
        </p:txBody>
      </p:sp>
      <p:sp>
        <p:nvSpPr>
          <p:cNvPr id="8" name="椭圆 7"/>
          <p:cNvSpPr/>
          <p:nvPr/>
        </p:nvSpPr>
        <p:spPr bwMode="auto">
          <a:xfrm>
            <a:off x="4107078" y="962467"/>
            <a:ext cx="3649663" cy="3648075"/>
          </a:xfrm>
          <a:prstGeom prst="ellipse">
            <a:avLst/>
          </a:prstGeom>
          <a:noFill/>
          <a:ln w="25400" cap="flat" cmpd="sng" algn="ctr">
            <a:solidFill>
              <a:srgbClr val="414455"/>
            </a:solidFill>
            <a:prstDash val="solid"/>
          </a:ln>
          <a:effectLst/>
        </p:spPr>
        <p:txBody>
          <a:bodyPr anchor="ctr"/>
          <a:lstStyle/>
          <a:p>
            <a:pPr algn="ctr" fontAlgn="auto">
              <a:spcBef>
                <a:spcPts val="0"/>
              </a:spcBef>
              <a:spcAft>
                <a:spcPts val="0"/>
              </a:spcAft>
              <a:defRPr/>
            </a:pPr>
            <a:endParaRPr lang="zh-CN" altLang="en-US" kern="0" dirty="0">
              <a:solidFill>
                <a:sysClr val="window" lastClr="FFFFFF"/>
              </a:solidFill>
              <a:latin typeface="Calibri"/>
              <a:ea typeface="微软雅黑" pitchFamily="34" charset="-122"/>
            </a:endParaRPr>
          </a:p>
        </p:txBody>
      </p:sp>
      <p:cxnSp>
        <p:nvCxnSpPr>
          <p:cNvPr id="9" name="直接连接符 6"/>
          <p:cNvCxnSpPr>
            <a:cxnSpLocks noChangeShapeType="1"/>
          </p:cNvCxnSpPr>
          <p:nvPr/>
        </p:nvCxnSpPr>
        <p:spPr bwMode="auto">
          <a:xfrm>
            <a:off x="6124672" y="3174548"/>
            <a:ext cx="571500" cy="268287"/>
          </a:xfrm>
          <a:prstGeom prst="line">
            <a:avLst/>
          </a:prstGeom>
          <a:noFill/>
          <a:ln w="28575" algn="ctr">
            <a:solidFill>
              <a:srgbClr val="414455"/>
            </a:solidFill>
            <a:round/>
            <a:headEnd type="none" w="med" len="med"/>
            <a:tailEnd type="arrow" w="med" len="med"/>
          </a:ln>
        </p:spPr>
      </p:cxnSp>
      <p:cxnSp>
        <p:nvCxnSpPr>
          <p:cNvPr id="10" name="直接连接符 7"/>
          <p:cNvCxnSpPr>
            <a:cxnSpLocks noChangeShapeType="1"/>
          </p:cNvCxnSpPr>
          <p:nvPr/>
        </p:nvCxnSpPr>
        <p:spPr bwMode="auto">
          <a:xfrm>
            <a:off x="6383850" y="2675379"/>
            <a:ext cx="590550" cy="0"/>
          </a:xfrm>
          <a:prstGeom prst="line">
            <a:avLst/>
          </a:prstGeom>
          <a:noFill/>
          <a:ln w="28575" algn="ctr">
            <a:solidFill>
              <a:srgbClr val="414455"/>
            </a:solidFill>
            <a:round/>
            <a:headEnd type="none" w="med" len="med"/>
            <a:tailEnd type="arrow" w="med" len="med"/>
          </a:ln>
        </p:spPr>
      </p:cxnSp>
      <p:cxnSp>
        <p:nvCxnSpPr>
          <p:cNvPr id="11" name="直接连接符 8"/>
          <p:cNvCxnSpPr>
            <a:cxnSpLocks noChangeShapeType="1"/>
          </p:cNvCxnSpPr>
          <p:nvPr/>
        </p:nvCxnSpPr>
        <p:spPr bwMode="auto">
          <a:xfrm flipV="1">
            <a:off x="6075578" y="1844726"/>
            <a:ext cx="590550" cy="312738"/>
          </a:xfrm>
          <a:prstGeom prst="line">
            <a:avLst/>
          </a:prstGeom>
          <a:noFill/>
          <a:ln w="28575" algn="ctr">
            <a:solidFill>
              <a:srgbClr val="414455"/>
            </a:solidFill>
            <a:round/>
            <a:headEnd type="none" w="med" len="med"/>
            <a:tailEnd type="arrow" w="med" len="med"/>
          </a:ln>
        </p:spPr>
      </p:cxnSp>
      <p:cxnSp>
        <p:nvCxnSpPr>
          <p:cNvPr id="12" name="直接连接符 9"/>
          <p:cNvCxnSpPr>
            <a:cxnSpLocks noChangeShapeType="1"/>
          </p:cNvCxnSpPr>
          <p:nvPr/>
        </p:nvCxnSpPr>
        <p:spPr bwMode="auto">
          <a:xfrm flipH="1" flipV="1">
            <a:off x="2968959" y="1767641"/>
            <a:ext cx="590550" cy="312738"/>
          </a:xfrm>
          <a:prstGeom prst="line">
            <a:avLst/>
          </a:prstGeom>
          <a:noFill/>
          <a:ln w="28575" algn="ctr">
            <a:solidFill>
              <a:srgbClr val="414455"/>
            </a:solidFill>
            <a:round/>
            <a:headEnd type="none" w="med" len="med"/>
            <a:tailEnd type="arrow" w="med" len="med"/>
          </a:ln>
        </p:spPr>
      </p:cxnSp>
      <p:cxnSp>
        <p:nvCxnSpPr>
          <p:cNvPr id="13" name="直接连接符 10"/>
          <p:cNvCxnSpPr>
            <a:cxnSpLocks noChangeShapeType="1"/>
          </p:cNvCxnSpPr>
          <p:nvPr/>
        </p:nvCxnSpPr>
        <p:spPr bwMode="auto">
          <a:xfrm flipH="1">
            <a:off x="2673684" y="2650181"/>
            <a:ext cx="590550" cy="0"/>
          </a:xfrm>
          <a:prstGeom prst="line">
            <a:avLst/>
          </a:prstGeom>
          <a:noFill/>
          <a:ln w="28575" algn="ctr">
            <a:solidFill>
              <a:srgbClr val="414455"/>
            </a:solidFill>
            <a:round/>
            <a:headEnd type="none" w="med" len="med"/>
            <a:tailEnd type="arrow" w="med" len="med"/>
          </a:ln>
        </p:spPr>
      </p:cxnSp>
      <p:cxnSp>
        <p:nvCxnSpPr>
          <p:cNvPr id="14" name="直接连接符 11"/>
          <p:cNvCxnSpPr>
            <a:cxnSpLocks noChangeShapeType="1"/>
          </p:cNvCxnSpPr>
          <p:nvPr/>
        </p:nvCxnSpPr>
        <p:spPr bwMode="auto">
          <a:xfrm flipH="1">
            <a:off x="2874641" y="3167298"/>
            <a:ext cx="571500" cy="268287"/>
          </a:xfrm>
          <a:prstGeom prst="line">
            <a:avLst/>
          </a:prstGeom>
          <a:noFill/>
          <a:ln w="28575" algn="ctr">
            <a:solidFill>
              <a:srgbClr val="414455"/>
            </a:solidFill>
            <a:round/>
            <a:headEnd type="none" w="med" len="med"/>
            <a:tailEnd type="arrow" w="med" len="med"/>
          </a:ln>
        </p:spPr>
      </p:cxnSp>
      <p:grpSp>
        <p:nvGrpSpPr>
          <p:cNvPr id="15" name="组合 37"/>
          <p:cNvGrpSpPr/>
          <p:nvPr/>
        </p:nvGrpSpPr>
        <p:grpSpPr>
          <a:xfrm>
            <a:off x="3789578" y="1630804"/>
            <a:ext cx="2105025" cy="2105025"/>
            <a:chOff x="5014912" y="2584450"/>
            <a:chExt cx="2105025" cy="2105025"/>
          </a:xfrm>
        </p:grpSpPr>
        <p:sp>
          <p:nvSpPr>
            <p:cNvPr id="16" name="Oval 19"/>
            <p:cNvSpPr>
              <a:spLocks noChangeArrowheads="1"/>
            </p:cNvSpPr>
            <p:nvPr/>
          </p:nvSpPr>
          <p:spPr bwMode="auto">
            <a:xfrm>
              <a:off x="5014912" y="2584450"/>
              <a:ext cx="2105025" cy="2105025"/>
            </a:xfrm>
            <a:prstGeom prst="ellipse">
              <a:avLst/>
            </a:prstGeom>
            <a:solidFill>
              <a:srgbClr val="414455"/>
            </a:solidFill>
            <a:ln w="3175" cap="flat" cmpd="sng" algn="ctr">
              <a:noFill/>
              <a:prstDash val="solid"/>
            </a:ln>
            <a:effectLst/>
          </p:spPr>
          <p:txBody>
            <a:bodyPr anchor="ctr"/>
            <a:lstStyle/>
            <a:p>
              <a:pPr algn="ctr" fontAlgn="auto">
                <a:lnSpc>
                  <a:spcPct val="120000"/>
                </a:lnSpc>
                <a:spcBef>
                  <a:spcPts val="0"/>
                </a:spcBef>
                <a:spcAft>
                  <a:spcPts val="0"/>
                </a:spcAft>
                <a:defRPr/>
              </a:pPr>
              <a:endParaRPr lang="zh-CN" altLang="en-US" sz="1200" kern="0" dirty="0">
                <a:solidFill>
                  <a:srgbClr val="4D4D4D"/>
                </a:solidFill>
                <a:latin typeface="微软雅黑" pitchFamily="34" charset="-122"/>
                <a:ea typeface="微软雅黑" pitchFamily="34" charset="-122"/>
              </a:endParaRPr>
            </a:p>
          </p:txBody>
        </p:sp>
        <p:sp>
          <p:nvSpPr>
            <p:cNvPr id="17" name="Oval 19"/>
            <p:cNvSpPr>
              <a:spLocks noChangeArrowheads="1"/>
            </p:cNvSpPr>
            <p:nvPr/>
          </p:nvSpPr>
          <p:spPr bwMode="auto">
            <a:xfrm>
              <a:off x="5497512" y="3066331"/>
              <a:ext cx="1139825" cy="1139825"/>
            </a:xfrm>
            <a:prstGeom prst="ellipse">
              <a:avLst/>
            </a:prstGeom>
            <a:solidFill>
              <a:schemeClr val="bg1"/>
            </a:solidFill>
            <a:ln w="3175" cap="flat" cmpd="sng" algn="ctr">
              <a:solidFill>
                <a:srgbClr val="D7D7D7"/>
              </a:solidFill>
              <a:prstDash val="solid"/>
            </a:ln>
            <a:effectLst/>
          </p:spPr>
          <p:txBody>
            <a:bodyPr anchor="ctr"/>
            <a:lstStyle/>
            <a:p>
              <a:pPr algn="ctr" fontAlgn="auto">
                <a:spcBef>
                  <a:spcPts val="0"/>
                </a:spcBef>
                <a:spcAft>
                  <a:spcPts val="0"/>
                </a:spcAft>
                <a:defRPr/>
              </a:pPr>
              <a:r>
                <a:rPr lang="zh-CN" altLang="en-US" sz="2400" kern="0" dirty="0" smtClean="0">
                  <a:solidFill>
                    <a:srgbClr val="4D4D4D"/>
                  </a:solidFill>
                  <a:latin typeface="Impact" pitchFamily="34" charset="0"/>
                  <a:ea typeface="微软雅黑" pitchFamily="34" charset="-122"/>
                </a:rPr>
                <a:t>反爬虫</a:t>
              </a:r>
              <a:endParaRPr lang="zh-CN" altLang="en-US" sz="2400" kern="0" dirty="0">
                <a:solidFill>
                  <a:srgbClr val="4D4D4D"/>
                </a:solidFill>
                <a:latin typeface="Impact" pitchFamily="34" charset="0"/>
                <a:ea typeface="微软雅黑" pitchFamily="34" charset="-122"/>
              </a:endParaRPr>
            </a:p>
          </p:txBody>
        </p:sp>
      </p:grpSp>
      <p:sp>
        <p:nvSpPr>
          <p:cNvPr id="18" name="Oval 19"/>
          <p:cNvSpPr>
            <a:spLocks noChangeArrowheads="1"/>
          </p:cNvSpPr>
          <p:nvPr/>
        </p:nvSpPr>
        <p:spPr bwMode="auto">
          <a:xfrm>
            <a:off x="1933790" y="1078293"/>
            <a:ext cx="992188" cy="992187"/>
          </a:xfrm>
          <a:prstGeom prst="ellipse">
            <a:avLst/>
          </a:prstGeom>
          <a:solidFill>
            <a:srgbClr val="414455"/>
          </a:solidFill>
          <a:ln w="9525">
            <a:noFill/>
            <a:round/>
            <a:headEnd/>
            <a:tailEnd/>
          </a:ln>
          <a:effectLst/>
        </p:spPr>
        <p:txBody>
          <a:bodyPr anchor="ctr"/>
          <a:lstStyle/>
          <a:p>
            <a:pPr algn="ctr" fontAlgn="auto">
              <a:lnSpc>
                <a:spcPct val="120000"/>
              </a:lnSpc>
              <a:spcBef>
                <a:spcPts val="0"/>
              </a:spcBef>
              <a:spcAft>
                <a:spcPts val="0"/>
              </a:spcAft>
              <a:defRPr/>
            </a:pPr>
            <a:r>
              <a:rPr lang="zh-CN" altLang="en-US" sz="1400" dirty="0" smtClean="0">
                <a:solidFill>
                  <a:schemeClr val="bg1"/>
                </a:solidFill>
              </a:rPr>
              <a:t>通过并</a:t>
            </a:r>
            <a:r>
              <a:rPr lang="zh-CN" altLang="en-US" sz="1400" dirty="0">
                <a:solidFill>
                  <a:schemeClr val="bg1"/>
                </a:solidFill>
              </a:rPr>
              <a:t>发识别爬虫</a:t>
            </a:r>
            <a:endParaRPr lang="zh-CN" altLang="en-US" sz="1400" kern="0" dirty="0">
              <a:solidFill>
                <a:schemeClr val="bg1"/>
              </a:solidFill>
              <a:ea typeface="微软雅黑" pitchFamily="34" charset="-122"/>
            </a:endParaRPr>
          </a:p>
        </p:txBody>
      </p:sp>
      <p:sp>
        <p:nvSpPr>
          <p:cNvPr id="19" name="Oval 19"/>
          <p:cNvSpPr>
            <a:spLocks noChangeArrowheads="1"/>
          </p:cNvSpPr>
          <p:nvPr/>
        </p:nvSpPr>
        <p:spPr bwMode="auto">
          <a:xfrm>
            <a:off x="6797891" y="1064067"/>
            <a:ext cx="992187" cy="993775"/>
          </a:xfrm>
          <a:prstGeom prst="ellipse">
            <a:avLst/>
          </a:prstGeom>
          <a:solidFill>
            <a:srgbClr val="414455"/>
          </a:solidFill>
          <a:ln w="9525">
            <a:noFill/>
            <a:round/>
            <a:headEnd/>
            <a:tailEnd/>
          </a:ln>
          <a:effectLst/>
        </p:spPr>
        <p:txBody>
          <a:bodyPr anchor="ctr"/>
          <a:lstStyle/>
          <a:p>
            <a:pPr algn="ctr" fontAlgn="auto">
              <a:lnSpc>
                <a:spcPct val="120000"/>
              </a:lnSpc>
              <a:spcBef>
                <a:spcPts val="0"/>
              </a:spcBef>
              <a:spcAft>
                <a:spcPts val="0"/>
              </a:spcAft>
              <a:defRPr/>
            </a:pPr>
            <a:r>
              <a:rPr lang="zh-CN" altLang="en-US" sz="1400" dirty="0">
                <a:solidFill>
                  <a:schemeClr val="bg1"/>
                </a:solidFill>
              </a:rPr>
              <a:t>爬虫的行为特征</a:t>
            </a:r>
            <a:endParaRPr lang="zh-CN" altLang="en-US" sz="1400" kern="0" dirty="0">
              <a:solidFill>
                <a:schemeClr val="bg1"/>
              </a:solidFill>
              <a:ea typeface="微软雅黑" pitchFamily="34" charset="-122"/>
            </a:endParaRPr>
          </a:p>
        </p:txBody>
      </p:sp>
      <p:sp>
        <p:nvSpPr>
          <p:cNvPr id="20" name="Oval 19"/>
          <p:cNvSpPr>
            <a:spLocks noChangeArrowheads="1"/>
          </p:cNvSpPr>
          <p:nvPr/>
        </p:nvSpPr>
        <p:spPr bwMode="auto">
          <a:xfrm>
            <a:off x="7248741" y="2216592"/>
            <a:ext cx="993775" cy="993775"/>
          </a:xfrm>
          <a:prstGeom prst="ellipse">
            <a:avLst/>
          </a:prstGeom>
          <a:solidFill>
            <a:srgbClr val="414455"/>
          </a:solidFill>
          <a:ln w="9525">
            <a:noFill/>
            <a:round/>
            <a:headEnd/>
            <a:tailEnd/>
          </a:ln>
          <a:effectLst/>
        </p:spPr>
        <p:txBody>
          <a:bodyPr anchor="ctr"/>
          <a:lstStyle/>
          <a:p>
            <a:pPr algn="ctr" fontAlgn="auto">
              <a:lnSpc>
                <a:spcPct val="120000"/>
              </a:lnSpc>
              <a:spcBef>
                <a:spcPts val="0"/>
              </a:spcBef>
              <a:spcAft>
                <a:spcPts val="0"/>
              </a:spcAft>
              <a:defRPr/>
            </a:pPr>
            <a:r>
              <a:rPr lang="zh-CN" altLang="en-US" sz="1400" dirty="0">
                <a:solidFill>
                  <a:schemeClr val="bg1"/>
                </a:solidFill>
              </a:rPr>
              <a:t>设置</a:t>
            </a:r>
            <a:r>
              <a:rPr lang="en-US" altLang="zh-CN" sz="1400" dirty="0">
                <a:solidFill>
                  <a:schemeClr val="bg1"/>
                </a:solidFill>
              </a:rPr>
              <a:t>IP</a:t>
            </a:r>
            <a:r>
              <a:rPr lang="zh-CN" altLang="en-US" sz="1400" dirty="0">
                <a:solidFill>
                  <a:schemeClr val="bg1"/>
                </a:solidFill>
              </a:rPr>
              <a:t>访问频率</a:t>
            </a:r>
            <a:endParaRPr lang="zh-CN" altLang="en-US" sz="1400" kern="0" dirty="0">
              <a:solidFill>
                <a:schemeClr val="bg1"/>
              </a:solidFill>
              <a:ea typeface="微软雅黑" pitchFamily="34" charset="-122"/>
            </a:endParaRPr>
          </a:p>
        </p:txBody>
      </p:sp>
      <p:sp>
        <p:nvSpPr>
          <p:cNvPr id="21" name="Oval 19"/>
          <p:cNvSpPr>
            <a:spLocks noChangeArrowheads="1"/>
          </p:cNvSpPr>
          <p:nvPr/>
        </p:nvSpPr>
        <p:spPr bwMode="auto">
          <a:xfrm>
            <a:off x="6847103" y="3356417"/>
            <a:ext cx="993775" cy="993775"/>
          </a:xfrm>
          <a:prstGeom prst="ellipse">
            <a:avLst/>
          </a:prstGeom>
          <a:solidFill>
            <a:srgbClr val="414455"/>
          </a:solidFill>
          <a:ln w="9525">
            <a:noFill/>
            <a:round/>
            <a:headEnd/>
            <a:tailEnd/>
          </a:ln>
          <a:effectLst/>
        </p:spPr>
        <p:txBody>
          <a:bodyPr anchor="ctr"/>
          <a:lstStyle/>
          <a:p>
            <a:pPr algn="ctr" fontAlgn="auto">
              <a:lnSpc>
                <a:spcPct val="120000"/>
              </a:lnSpc>
              <a:spcBef>
                <a:spcPts val="0"/>
              </a:spcBef>
              <a:spcAft>
                <a:spcPts val="0"/>
              </a:spcAft>
              <a:defRPr/>
            </a:pPr>
            <a:r>
              <a:rPr lang="zh-CN" altLang="en-US" kern="0" dirty="0" smtClean="0">
                <a:solidFill>
                  <a:schemeClr val="bg1"/>
                </a:solidFill>
                <a:latin typeface="Arial" pitchFamily="34" charset="0"/>
                <a:ea typeface="微软雅黑" pitchFamily="34" charset="-122"/>
              </a:rPr>
              <a:t>参考</a:t>
            </a:r>
            <a:r>
              <a:rPr lang="en-US" altLang="zh-CN" dirty="0">
                <a:solidFill>
                  <a:schemeClr val="bg1"/>
                </a:solidFill>
              </a:rPr>
              <a:t>refer</a:t>
            </a:r>
            <a:endParaRPr lang="zh-CN" altLang="en-US" kern="0" dirty="0">
              <a:solidFill>
                <a:schemeClr val="bg1"/>
              </a:solidFill>
              <a:ea typeface="微软雅黑" pitchFamily="34" charset="-122"/>
            </a:endParaRPr>
          </a:p>
        </p:txBody>
      </p:sp>
      <p:sp>
        <p:nvSpPr>
          <p:cNvPr id="22" name="Oval 19"/>
          <p:cNvSpPr>
            <a:spLocks noChangeArrowheads="1"/>
          </p:cNvSpPr>
          <p:nvPr/>
        </p:nvSpPr>
        <p:spPr bwMode="auto">
          <a:xfrm>
            <a:off x="1497228" y="2178492"/>
            <a:ext cx="993775" cy="993775"/>
          </a:xfrm>
          <a:prstGeom prst="ellipse">
            <a:avLst/>
          </a:prstGeom>
          <a:solidFill>
            <a:srgbClr val="414455"/>
          </a:solidFill>
          <a:ln w="9525">
            <a:noFill/>
            <a:round/>
            <a:headEnd/>
            <a:tailEnd/>
          </a:ln>
          <a:effectLst/>
        </p:spPr>
        <p:txBody>
          <a:bodyPr anchor="ctr"/>
          <a:lstStyle/>
          <a:p>
            <a:pPr algn="ctr" fontAlgn="auto">
              <a:lnSpc>
                <a:spcPct val="120000"/>
              </a:lnSpc>
              <a:spcBef>
                <a:spcPts val="0"/>
              </a:spcBef>
              <a:spcAft>
                <a:spcPts val="0"/>
              </a:spcAft>
              <a:defRPr/>
            </a:pPr>
            <a:r>
              <a:rPr lang="zh-CN" altLang="en-US" sz="1400" dirty="0">
                <a:solidFill>
                  <a:schemeClr val="bg1"/>
                </a:solidFill>
              </a:rPr>
              <a:t>白名单</a:t>
            </a:r>
            <a:endParaRPr lang="zh-CN" altLang="en-US" sz="1400" kern="0" dirty="0">
              <a:solidFill>
                <a:schemeClr val="bg1"/>
              </a:solidFill>
              <a:ea typeface="微软雅黑" pitchFamily="34" charset="-122"/>
            </a:endParaRPr>
          </a:p>
        </p:txBody>
      </p:sp>
      <p:sp>
        <p:nvSpPr>
          <p:cNvPr id="23" name="Oval 19"/>
          <p:cNvSpPr>
            <a:spLocks noChangeArrowheads="1"/>
          </p:cNvSpPr>
          <p:nvPr/>
        </p:nvSpPr>
        <p:spPr bwMode="auto">
          <a:xfrm>
            <a:off x="1903628" y="3350067"/>
            <a:ext cx="993775" cy="993775"/>
          </a:xfrm>
          <a:prstGeom prst="ellipse">
            <a:avLst/>
          </a:prstGeom>
          <a:solidFill>
            <a:srgbClr val="414455"/>
          </a:solidFill>
          <a:ln w="9525">
            <a:noFill/>
            <a:round/>
            <a:headEnd/>
            <a:tailEnd/>
          </a:ln>
          <a:effectLst/>
        </p:spPr>
        <p:txBody>
          <a:bodyPr anchor="ctr"/>
          <a:lstStyle/>
          <a:p>
            <a:pPr algn="ctr" fontAlgn="auto">
              <a:lnSpc>
                <a:spcPct val="120000"/>
              </a:lnSpc>
              <a:spcBef>
                <a:spcPts val="0"/>
              </a:spcBef>
              <a:spcAft>
                <a:spcPts val="0"/>
              </a:spcAft>
              <a:defRPr/>
            </a:pPr>
            <a:r>
              <a:rPr lang="zh-CN" altLang="en-US" sz="1400" dirty="0">
                <a:solidFill>
                  <a:schemeClr val="bg1"/>
                </a:solidFill>
              </a:rPr>
              <a:t>通过</a:t>
            </a:r>
            <a:r>
              <a:rPr lang="en-US" altLang="zh-CN" sz="1400" dirty="0">
                <a:solidFill>
                  <a:schemeClr val="bg1"/>
                </a:solidFill>
              </a:rPr>
              <a:t>UA</a:t>
            </a:r>
            <a:r>
              <a:rPr lang="zh-CN" altLang="en-US" sz="1400" dirty="0">
                <a:solidFill>
                  <a:schemeClr val="bg1"/>
                </a:solidFill>
              </a:rPr>
              <a:t>识别爬虫</a:t>
            </a:r>
            <a:endParaRPr lang="zh-CN" altLang="en-US" sz="1400" kern="0" dirty="0">
              <a:solidFill>
                <a:schemeClr val="bg1"/>
              </a:solidFill>
              <a:ea typeface="微软雅黑" pitchFamily="34" charset="-122"/>
            </a:endParaRPr>
          </a:p>
        </p:txBody>
      </p:sp>
      <p:sp>
        <p:nvSpPr>
          <p:cNvPr id="24" name="TextBox 42"/>
          <p:cNvSpPr txBox="1"/>
          <p:nvPr/>
        </p:nvSpPr>
        <p:spPr>
          <a:xfrm>
            <a:off x="101669" y="788455"/>
            <a:ext cx="1892545" cy="1212640"/>
          </a:xfrm>
          <a:prstGeom prst="rect">
            <a:avLst/>
          </a:prstGeom>
          <a:noFill/>
        </p:spPr>
        <p:txBody>
          <a:bodyPr wrap="square" rtlCol="0">
            <a:spAutoFit/>
          </a:bodyPr>
          <a:lstStyle/>
          <a:p>
            <a:pPr>
              <a:lnSpc>
                <a:spcPct val="130000"/>
              </a:lnSpc>
            </a:pPr>
            <a:r>
              <a:rPr lang="zh-CN" altLang="en-US" sz="1400" dirty="0" smtClean="0"/>
              <a:t>统计</a:t>
            </a:r>
            <a:r>
              <a:rPr lang="zh-CN" altLang="en-US" sz="1400" dirty="0"/>
              <a:t>并发最高的</a:t>
            </a:r>
            <a:r>
              <a:rPr lang="en-US" altLang="zh-CN" sz="1400" dirty="0"/>
              <a:t>IP</a:t>
            </a:r>
            <a:r>
              <a:rPr lang="zh-CN" altLang="en-US" sz="1400" dirty="0"/>
              <a:t>，加入黑名单（或者直接封掉爬虫</a:t>
            </a:r>
            <a:r>
              <a:rPr lang="en-US" altLang="zh-CN" sz="1400" dirty="0"/>
              <a:t>IP</a:t>
            </a:r>
            <a:r>
              <a:rPr lang="zh-CN" altLang="en-US" sz="1400" dirty="0"/>
              <a:t>所在</a:t>
            </a:r>
            <a:r>
              <a:rPr lang="en-US" altLang="zh-CN" sz="1400" dirty="0"/>
              <a:t>C</a:t>
            </a:r>
            <a:r>
              <a:rPr lang="zh-CN" altLang="en-US" sz="1400" dirty="0"/>
              <a:t>段）</a:t>
            </a:r>
            <a:endParaRPr lang="zh-CN" altLang="en-US" sz="1400" dirty="0">
              <a:solidFill>
                <a:sysClr val="windowText" lastClr="000000"/>
              </a:solidFill>
              <a:latin typeface="微软雅黑" pitchFamily="34" charset="-122"/>
              <a:ea typeface="微软雅黑" pitchFamily="34" charset="-122"/>
            </a:endParaRPr>
          </a:p>
        </p:txBody>
      </p:sp>
      <p:sp>
        <p:nvSpPr>
          <p:cNvPr id="25" name="TextBox 43"/>
          <p:cNvSpPr txBox="1"/>
          <p:nvPr/>
        </p:nvSpPr>
        <p:spPr>
          <a:xfrm>
            <a:off x="7766318" y="893676"/>
            <a:ext cx="1167794" cy="932563"/>
          </a:xfrm>
          <a:prstGeom prst="rect">
            <a:avLst/>
          </a:prstGeom>
          <a:noFill/>
        </p:spPr>
        <p:txBody>
          <a:bodyPr wrap="square" rtlCol="0">
            <a:spAutoFit/>
          </a:bodyPr>
          <a:lstStyle/>
          <a:p>
            <a:pPr>
              <a:lnSpc>
                <a:spcPct val="130000"/>
              </a:lnSpc>
            </a:pPr>
            <a:r>
              <a:rPr lang="zh-CN" altLang="en-US" sz="1400" dirty="0"/>
              <a:t>爬虫一般不抓取</a:t>
            </a:r>
            <a:r>
              <a:rPr lang="en-US" altLang="zh-CN" sz="1400" dirty="0" err="1"/>
              <a:t>css</a:t>
            </a:r>
            <a:r>
              <a:rPr lang="zh-CN" altLang="en-US" sz="1400" dirty="0"/>
              <a:t>、</a:t>
            </a:r>
            <a:r>
              <a:rPr lang="en-US" altLang="zh-CN" sz="1400" dirty="0" err="1"/>
              <a:t>js</a:t>
            </a:r>
            <a:r>
              <a:rPr lang="zh-CN" altLang="en-US" sz="1400" dirty="0"/>
              <a:t>等资源文件</a:t>
            </a:r>
            <a:endParaRPr lang="zh-CN" altLang="en-US" sz="1400" dirty="0">
              <a:solidFill>
                <a:sysClr val="windowText" lastClr="000000"/>
              </a:solidFill>
              <a:latin typeface="微软雅黑" pitchFamily="34" charset="-122"/>
              <a:ea typeface="微软雅黑" pitchFamily="34" charset="-122"/>
            </a:endParaRPr>
          </a:p>
        </p:txBody>
      </p:sp>
      <p:sp>
        <p:nvSpPr>
          <p:cNvPr id="31" name="TextBox 46"/>
          <p:cNvSpPr txBox="1"/>
          <p:nvPr/>
        </p:nvSpPr>
        <p:spPr>
          <a:xfrm>
            <a:off x="7840879" y="3720979"/>
            <a:ext cx="1093234" cy="1212640"/>
          </a:xfrm>
          <a:prstGeom prst="rect">
            <a:avLst/>
          </a:prstGeom>
          <a:noFill/>
        </p:spPr>
        <p:txBody>
          <a:bodyPr wrap="square" rtlCol="0">
            <a:spAutoFit/>
          </a:bodyPr>
          <a:lstStyle/>
          <a:p>
            <a:pPr>
              <a:lnSpc>
                <a:spcPct val="130000"/>
              </a:lnSpc>
            </a:pPr>
            <a:r>
              <a:rPr lang="zh-CN" altLang="en-US" sz="1400" dirty="0"/>
              <a:t>编码格式、请求参数是否符合要求</a:t>
            </a:r>
            <a:r>
              <a:rPr lang="en-US" altLang="zh-CN" sz="1400" dirty="0" err="1"/>
              <a:t>refe</a:t>
            </a:r>
            <a:endParaRPr lang="zh-CN" altLang="en-US" sz="1400" dirty="0">
              <a:solidFill>
                <a:sysClr val="windowText" lastClr="000000"/>
              </a:solidFill>
              <a:latin typeface="微软雅黑" pitchFamily="34" charset="-122"/>
              <a:ea typeface="微软雅黑" pitchFamily="34" charset="-122"/>
            </a:endParaRPr>
          </a:p>
        </p:txBody>
      </p:sp>
      <p:sp>
        <p:nvSpPr>
          <p:cNvPr id="32" name="TextBox 47"/>
          <p:cNvSpPr txBox="1"/>
          <p:nvPr/>
        </p:nvSpPr>
        <p:spPr>
          <a:xfrm>
            <a:off x="-32275" y="3560876"/>
            <a:ext cx="2145405" cy="1183016"/>
          </a:xfrm>
          <a:prstGeom prst="rect">
            <a:avLst/>
          </a:prstGeom>
          <a:noFill/>
        </p:spPr>
        <p:txBody>
          <a:bodyPr wrap="square" rtlCol="0">
            <a:spAutoFit/>
          </a:bodyPr>
          <a:lstStyle/>
          <a:p>
            <a:pPr>
              <a:lnSpc>
                <a:spcPct val="130000"/>
              </a:lnSpc>
            </a:pPr>
            <a:r>
              <a:rPr lang="zh-CN" altLang="en-US" sz="1400" dirty="0"/>
              <a:t>有些爬虫的</a:t>
            </a:r>
            <a:r>
              <a:rPr lang="en-US" altLang="zh-CN" sz="1400" dirty="0"/>
              <a:t>UA</a:t>
            </a:r>
            <a:r>
              <a:rPr lang="zh-CN" altLang="en-US" sz="1400" dirty="0"/>
              <a:t>是特殊的，与正常浏览器的不一样，可通过识别特征</a:t>
            </a:r>
            <a:r>
              <a:rPr lang="en-US" altLang="zh-CN" sz="1400" dirty="0"/>
              <a:t>UA</a:t>
            </a:r>
            <a:r>
              <a:rPr lang="zh-CN" altLang="en-US" sz="1400" dirty="0"/>
              <a:t>，直接封掉爬虫请求</a:t>
            </a:r>
            <a:endParaRPr lang="zh-CN" altLang="en-US" sz="1400" dirty="0">
              <a:solidFill>
                <a:sysClr val="windowText" lastClr="000000"/>
              </a:solidFill>
              <a:latin typeface="微软雅黑" pitchFamily="34" charset="-122"/>
              <a:ea typeface="微软雅黑" pitchFamily="34" charset="-122"/>
            </a:endParaRPr>
          </a:p>
        </p:txBody>
      </p:sp>
    </p:spTree>
    <p:extLst>
      <p:ext uri="{BB962C8B-B14F-4D97-AF65-F5344CB8AC3E}">
        <p14:creationId xmlns:p14="http://schemas.microsoft.com/office/powerpoint/2010/main" val="1712619720"/>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300"/>
                                        <p:tgtEl>
                                          <p:spTgt spid="26"/>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down)">
                                      <p:cBhvr>
                                        <p:cTn id="11" dur="300"/>
                                        <p:tgtEl>
                                          <p:spTgt spid="27"/>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p:tgtEl>
                                          <p:spTgt spid="28"/>
                                        </p:tgtEl>
                                        <p:attrNameLst>
                                          <p:attrName>ppt_x</p:attrName>
                                        </p:attrNameLst>
                                      </p:cBhvr>
                                      <p:tavLst>
                                        <p:tav tm="0">
                                          <p:val>
                                            <p:strVal val="#ppt_x-#ppt_w*1.125000"/>
                                          </p:val>
                                        </p:tav>
                                        <p:tav tm="100000">
                                          <p:val>
                                            <p:strVal val="#ppt_x"/>
                                          </p:val>
                                        </p:tav>
                                      </p:tavLst>
                                    </p:anim>
                                    <p:animEffect transition="in" filter="wipe(right)">
                                      <p:cBhvr>
                                        <p:cTn id="16" dur="500"/>
                                        <p:tgtEl>
                                          <p:spTgt spid="28"/>
                                        </p:tgtEl>
                                      </p:cBhvr>
                                    </p:animEffect>
                                  </p:childTnLst>
                                </p:cTn>
                              </p:par>
                            </p:childTnLst>
                          </p:cTn>
                        </p:par>
                        <p:par>
                          <p:cTn id="17" fill="hold">
                            <p:stCondLst>
                              <p:cond delay="1100"/>
                            </p:stCondLst>
                            <p:childTnLst>
                              <p:par>
                                <p:cTn id="18" presetID="49" presetClass="entr" presetSubtype="0" decel="100000"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p:cTn id="20" dur="500" fill="hold"/>
                                        <p:tgtEl>
                                          <p:spTgt spid="15"/>
                                        </p:tgtEl>
                                        <p:attrNameLst>
                                          <p:attrName>ppt_w</p:attrName>
                                        </p:attrNameLst>
                                      </p:cBhvr>
                                      <p:tavLst>
                                        <p:tav tm="0">
                                          <p:val>
                                            <p:fltVal val="0"/>
                                          </p:val>
                                        </p:tav>
                                        <p:tav tm="100000">
                                          <p:val>
                                            <p:strVal val="#ppt_w"/>
                                          </p:val>
                                        </p:tav>
                                      </p:tavLst>
                                    </p:anim>
                                    <p:anim calcmode="lin" valueType="num">
                                      <p:cBhvr>
                                        <p:cTn id="21" dur="500" fill="hold"/>
                                        <p:tgtEl>
                                          <p:spTgt spid="15"/>
                                        </p:tgtEl>
                                        <p:attrNameLst>
                                          <p:attrName>ppt_h</p:attrName>
                                        </p:attrNameLst>
                                      </p:cBhvr>
                                      <p:tavLst>
                                        <p:tav tm="0">
                                          <p:val>
                                            <p:fltVal val="0"/>
                                          </p:val>
                                        </p:tav>
                                        <p:tav tm="100000">
                                          <p:val>
                                            <p:strVal val="#ppt_h"/>
                                          </p:val>
                                        </p:tav>
                                      </p:tavLst>
                                    </p:anim>
                                    <p:anim calcmode="lin" valueType="num">
                                      <p:cBhvr>
                                        <p:cTn id="22" dur="500" fill="hold"/>
                                        <p:tgtEl>
                                          <p:spTgt spid="15"/>
                                        </p:tgtEl>
                                        <p:attrNameLst>
                                          <p:attrName>style.rotation</p:attrName>
                                        </p:attrNameLst>
                                      </p:cBhvr>
                                      <p:tavLst>
                                        <p:tav tm="0">
                                          <p:val>
                                            <p:fltVal val="360"/>
                                          </p:val>
                                        </p:tav>
                                        <p:tav tm="100000">
                                          <p:val>
                                            <p:fltVal val="0"/>
                                          </p:val>
                                        </p:tav>
                                      </p:tavLst>
                                    </p:anim>
                                    <p:animEffect transition="in" filter="fade">
                                      <p:cBhvr>
                                        <p:cTn id="23" dur="500"/>
                                        <p:tgtEl>
                                          <p:spTgt spid="15"/>
                                        </p:tgtEl>
                                      </p:cBhvr>
                                    </p:animEffect>
                                  </p:childTnLst>
                                </p:cTn>
                              </p:par>
                            </p:childTnLst>
                          </p:cTn>
                        </p:par>
                        <p:par>
                          <p:cTn id="24" fill="hold">
                            <p:stCondLst>
                              <p:cond delay="1600"/>
                            </p:stCondLst>
                            <p:childTnLst>
                              <p:par>
                                <p:cTn id="25" presetID="22" presetClass="entr" presetSubtype="8"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right)">
                                      <p:cBhvr>
                                        <p:cTn id="30" dur="500"/>
                                        <p:tgtEl>
                                          <p:spTgt spid="7"/>
                                        </p:tgtEl>
                                      </p:cBhvr>
                                    </p:animEffect>
                                  </p:childTnLst>
                                </p:cTn>
                              </p:par>
                              <p:par>
                                <p:cTn id="31" presetID="22" presetClass="entr" presetSubtype="2"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right)">
                                      <p:cBhvr>
                                        <p:cTn id="33" dur="500"/>
                                        <p:tgtEl>
                                          <p:spTgt spid="5"/>
                                        </p:tgtEl>
                                      </p:cBhvr>
                                    </p:animEffect>
                                  </p:childTnLst>
                                </p:cTn>
                              </p:par>
                              <p:par>
                                <p:cTn id="34" presetID="22" presetClass="entr" presetSubtype="2"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wipe(right)">
                                      <p:cBhvr>
                                        <p:cTn id="36" dur="500"/>
                                        <p:tgtEl>
                                          <p:spTgt spid="6"/>
                                        </p:tgtEl>
                                      </p:cBhvr>
                                    </p:animEffect>
                                  </p:childTnLst>
                                </p:cTn>
                              </p:par>
                            </p:childTnLst>
                          </p:cTn>
                        </p:par>
                        <p:par>
                          <p:cTn id="37" fill="hold">
                            <p:stCondLst>
                              <p:cond delay="2100"/>
                            </p:stCondLst>
                            <p:childTnLst>
                              <p:par>
                                <p:cTn id="38" presetID="52" presetClass="entr" presetSubtype="0"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Scale>
                                      <p:cBhvr>
                                        <p:cTn id="40" dur="10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1" dur="1000" decel="50000" fill="hold">
                                          <p:stCondLst>
                                            <p:cond delay="0"/>
                                          </p:stCondLst>
                                        </p:cTn>
                                        <p:tgtEl>
                                          <p:spTgt spid="18"/>
                                        </p:tgtEl>
                                        <p:attrNameLst>
                                          <p:attrName>ppt_x</p:attrName>
                                          <p:attrName>ppt_y</p:attrName>
                                        </p:attrNameLst>
                                      </p:cBhvr>
                                    </p:animMotion>
                                    <p:animEffect transition="in" filter="fade">
                                      <p:cBhvr>
                                        <p:cTn id="42" dur="1000"/>
                                        <p:tgtEl>
                                          <p:spTgt spid="18"/>
                                        </p:tgtEl>
                                      </p:cBhvr>
                                    </p:animEffect>
                                  </p:childTnLst>
                                </p:cTn>
                              </p:par>
                              <p:par>
                                <p:cTn id="43" presetID="52" presetClass="entr" presetSubtype="0" fill="hold" grpId="0" nodeType="withEffect">
                                  <p:stCondLst>
                                    <p:cond delay="200"/>
                                  </p:stCondLst>
                                  <p:childTnLst>
                                    <p:set>
                                      <p:cBhvr>
                                        <p:cTn id="44" dur="1" fill="hold">
                                          <p:stCondLst>
                                            <p:cond delay="0"/>
                                          </p:stCondLst>
                                        </p:cTn>
                                        <p:tgtEl>
                                          <p:spTgt spid="19"/>
                                        </p:tgtEl>
                                        <p:attrNameLst>
                                          <p:attrName>style.visibility</p:attrName>
                                        </p:attrNameLst>
                                      </p:cBhvr>
                                      <p:to>
                                        <p:strVal val="visible"/>
                                      </p:to>
                                    </p:set>
                                    <p:animScale>
                                      <p:cBhvr>
                                        <p:cTn id="45"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6" dur="1000" decel="50000" fill="hold">
                                          <p:stCondLst>
                                            <p:cond delay="0"/>
                                          </p:stCondLst>
                                        </p:cTn>
                                        <p:tgtEl>
                                          <p:spTgt spid="19"/>
                                        </p:tgtEl>
                                        <p:attrNameLst>
                                          <p:attrName>ppt_x</p:attrName>
                                          <p:attrName>ppt_y</p:attrName>
                                        </p:attrNameLst>
                                      </p:cBhvr>
                                    </p:animMotion>
                                    <p:animEffect transition="in" filter="fade">
                                      <p:cBhvr>
                                        <p:cTn id="47" dur="1000"/>
                                        <p:tgtEl>
                                          <p:spTgt spid="19"/>
                                        </p:tgtEl>
                                      </p:cBhvr>
                                    </p:animEffect>
                                  </p:childTnLst>
                                </p:cTn>
                              </p:par>
                              <p:par>
                                <p:cTn id="48" presetID="52" presetClass="entr" presetSubtype="0" fill="hold" grpId="0" nodeType="withEffect">
                                  <p:stCondLst>
                                    <p:cond delay="400"/>
                                  </p:stCondLst>
                                  <p:childTnLst>
                                    <p:set>
                                      <p:cBhvr>
                                        <p:cTn id="49" dur="1" fill="hold">
                                          <p:stCondLst>
                                            <p:cond delay="0"/>
                                          </p:stCondLst>
                                        </p:cTn>
                                        <p:tgtEl>
                                          <p:spTgt spid="22"/>
                                        </p:tgtEl>
                                        <p:attrNameLst>
                                          <p:attrName>style.visibility</p:attrName>
                                        </p:attrNameLst>
                                      </p:cBhvr>
                                      <p:to>
                                        <p:strVal val="visible"/>
                                      </p:to>
                                    </p:set>
                                    <p:animScale>
                                      <p:cBhvr>
                                        <p:cTn id="50"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1" dur="1000" decel="50000" fill="hold">
                                          <p:stCondLst>
                                            <p:cond delay="0"/>
                                          </p:stCondLst>
                                        </p:cTn>
                                        <p:tgtEl>
                                          <p:spTgt spid="22"/>
                                        </p:tgtEl>
                                        <p:attrNameLst>
                                          <p:attrName>ppt_x</p:attrName>
                                          <p:attrName>ppt_y</p:attrName>
                                        </p:attrNameLst>
                                      </p:cBhvr>
                                    </p:animMotion>
                                    <p:animEffect transition="in" filter="fade">
                                      <p:cBhvr>
                                        <p:cTn id="52" dur="1000"/>
                                        <p:tgtEl>
                                          <p:spTgt spid="22"/>
                                        </p:tgtEl>
                                      </p:cBhvr>
                                    </p:animEffect>
                                  </p:childTnLst>
                                </p:cTn>
                              </p:par>
                              <p:par>
                                <p:cTn id="53" presetID="52" presetClass="entr" presetSubtype="0" fill="hold" grpId="0" nodeType="withEffect">
                                  <p:stCondLst>
                                    <p:cond delay="600"/>
                                  </p:stCondLst>
                                  <p:childTnLst>
                                    <p:set>
                                      <p:cBhvr>
                                        <p:cTn id="54" dur="1" fill="hold">
                                          <p:stCondLst>
                                            <p:cond delay="0"/>
                                          </p:stCondLst>
                                        </p:cTn>
                                        <p:tgtEl>
                                          <p:spTgt spid="20"/>
                                        </p:tgtEl>
                                        <p:attrNameLst>
                                          <p:attrName>style.visibility</p:attrName>
                                        </p:attrNameLst>
                                      </p:cBhvr>
                                      <p:to>
                                        <p:strVal val="visible"/>
                                      </p:to>
                                    </p:set>
                                    <p:animScale>
                                      <p:cBhvr>
                                        <p:cTn id="55"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6" dur="1000" decel="50000" fill="hold">
                                          <p:stCondLst>
                                            <p:cond delay="0"/>
                                          </p:stCondLst>
                                        </p:cTn>
                                        <p:tgtEl>
                                          <p:spTgt spid="20"/>
                                        </p:tgtEl>
                                        <p:attrNameLst>
                                          <p:attrName>ppt_x</p:attrName>
                                          <p:attrName>ppt_y</p:attrName>
                                        </p:attrNameLst>
                                      </p:cBhvr>
                                    </p:animMotion>
                                    <p:animEffect transition="in" filter="fade">
                                      <p:cBhvr>
                                        <p:cTn id="57" dur="1000"/>
                                        <p:tgtEl>
                                          <p:spTgt spid="20"/>
                                        </p:tgtEl>
                                      </p:cBhvr>
                                    </p:animEffect>
                                  </p:childTnLst>
                                </p:cTn>
                              </p:par>
                              <p:par>
                                <p:cTn id="58" presetID="52" presetClass="entr" presetSubtype="0" fill="hold" grpId="0" nodeType="withEffect">
                                  <p:stCondLst>
                                    <p:cond delay="800"/>
                                  </p:stCondLst>
                                  <p:childTnLst>
                                    <p:set>
                                      <p:cBhvr>
                                        <p:cTn id="59" dur="1" fill="hold">
                                          <p:stCondLst>
                                            <p:cond delay="0"/>
                                          </p:stCondLst>
                                        </p:cTn>
                                        <p:tgtEl>
                                          <p:spTgt spid="23"/>
                                        </p:tgtEl>
                                        <p:attrNameLst>
                                          <p:attrName>style.visibility</p:attrName>
                                        </p:attrNameLst>
                                      </p:cBhvr>
                                      <p:to>
                                        <p:strVal val="visible"/>
                                      </p:to>
                                    </p:set>
                                    <p:animScale>
                                      <p:cBhvr>
                                        <p:cTn id="60" dur="1000" decel="50000" fill="hold">
                                          <p:stCondLst>
                                            <p:cond delay="0"/>
                                          </p:stCondLst>
                                        </p:cTn>
                                        <p:tgtEl>
                                          <p:spTgt spid="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1" dur="1000" decel="50000" fill="hold">
                                          <p:stCondLst>
                                            <p:cond delay="0"/>
                                          </p:stCondLst>
                                        </p:cTn>
                                        <p:tgtEl>
                                          <p:spTgt spid="23"/>
                                        </p:tgtEl>
                                        <p:attrNameLst>
                                          <p:attrName>ppt_x</p:attrName>
                                          <p:attrName>ppt_y</p:attrName>
                                        </p:attrNameLst>
                                      </p:cBhvr>
                                    </p:animMotion>
                                    <p:animEffect transition="in" filter="fade">
                                      <p:cBhvr>
                                        <p:cTn id="62" dur="1000"/>
                                        <p:tgtEl>
                                          <p:spTgt spid="23"/>
                                        </p:tgtEl>
                                      </p:cBhvr>
                                    </p:animEffect>
                                  </p:childTnLst>
                                </p:cTn>
                              </p:par>
                              <p:par>
                                <p:cTn id="63" presetID="52" presetClass="entr" presetSubtype="0" fill="hold" grpId="0" nodeType="withEffect">
                                  <p:stCondLst>
                                    <p:cond delay="1000"/>
                                  </p:stCondLst>
                                  <p:childTnLst>
                                    <p:set>
                                      <p:cBhvr>
                                        <p:cTn id="64" dur="1" fill="hold">
                                          <p:stCondLst>
                                            <p:cond delay="0"/>
                                          </p:stCondLst>
                                        </p:cTn>
                                        <p:tgtEl>
                                          <p:spTgt spid="21"/>
                                        </p:tgtEl>
                                        <p:attrNameLst>
                                          <p:attrName>style.visibility</p:attrName>
                                        </p:attrNameLst>
                                      </p:cBhvr>
                                      <p:to>
                                        <p:strVal val="visible"/>
                                      </p:to>
                                    </p:set>
                                    <p:animScale>
                                      <p:cBhvr>
                                        <p:cTn id="65" dur="100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6" dur="1000" decel="50000" fill="hold">
                                          <p:stCondLst>
                                            <p:cond delay="0"/>
                                          </p:stCondLst>
                                        </p:cTn>
                                        <p:tgtEl>
                                          <p:spTgt spid="21"/>
                                        </p:tgtEl>
                                        <p:attrNameLst>
                                          <p:attrName>ppt_x</p:attrName>
                                          <p:attrName>ppt_y</p:attrName>
                                        </p:attrNameLst>
                                      </p:cBhvr>
                                    </p:animMotion>
                                    <p:animEffect transition="in" filter="fade">
                                      <p:cBhvr>
                                        <p:cTn id="67" dur="1000"/>
                                        <p:tgtEl>
                                          <p:spTgt spid="21"/>
                                        </p:tgtEl>
                                      </p:cBhvr>
                                    </p:animEffect>
                                  </p:childTnLst>
                                </p:cTn>
                              </p:par>
                            </p:childTnLst>
                          </p:cTn>
                        </p:par>
                        <p:par>
                          <p:cTn id="68" fill="hold">
                            <p:stCondLst>
                              <p:cond delay="4100"/>
                            </p:stCondLst>
                            <p:childTnLst>
                              <p:par>
                                <p:cTn id="69" presetID="12" presetClass="entr" presetSubtype="8" fill="hold" nodeType="afterEffect">
                                  <p:stCondLst>
                                    <p:cond delay="0"/>
                                  </p:stCondLst>
                                  <p:childTnLst>
                                    <p:set>
                                      <p:cBhvr>
                                        <p:cTn id="70" dur="1" fill="hold">
                                          <p:stCondLst>
                                            <p:cond delay="0"/>
                                          </p:stCondLst>
                                        </p:cTn>
                                        <p:tgtEl>
                                          <p:spTgt spid="9"/>
                                        </p:tgtEl>
                                        <p:attrNameLst>
                                          <p:attrName>style.visibility</p:attrName>
                                        </p:attrNameLst>
                                      </p:cBhvr>
                                      <p:to>
                                        <p:strVal val="visible"/>
                                      </p:to>
                                    </p:set>
                                    <p:anim calcmode="lin" valueType="num">
                                      <p:cBhvr additive="base">
                                        <p:cTn id="71" dur="500"/>
                                        <p:tgtEl>
                                          <p:spTgt spid="9"/>
                                        </p:tgtEl>
                                        <p:attrNameLst>
                                          <p:attrName>ppt_x</p:attrName>
                                        </p:attrNameLst>
                                      </p:cBhvr>
                                      <p:tavLst>
                                        <p:tav tm="0">
                                          <p:val>
                                            <p:strVal val="#ppt_x-#ppt_w*1.125000"/>
                                          </p:val>
                                        </p:tav>
                                        <p:tav tm="100000">
                                          <p:val>
                                            <p:strVal val="#ppt_x"/>
                                          </p:val>
                                        </p:tav>
                                      </p:tavLst>
                                    </p:anim>
                                    <p:animEffect transition="in" filter="wipe(right)">
                                      <p:cBhvr>
                                        <p:cTn id="72" dur="500"/>
                                        <p:tgtEl>
                                          <p:spTgt spid="9"/>
                                        </p:tgtEl>
                                      </p:cBhvr>
                                    </p:animEffect>
                                  </p:childTnLst>
                                </p:cTn>
                              </p:par>
                              <p:par>
                                <p:cTn id="73" presetID="12" presetClass="entr" presetSubtype="8" fill="hold" nodeType="withEffect">
                                  <p:stCondLst>
                                    <p:cond delay="0"/>
                                  </p:stCondLst>
                                  <p:childTnLst>
                                    <p:set>
                                      <p:cBhvr>
                                        <p:cTn id="74" dur="1" fill="hold">
                                          <p:stCondLst>
                                            <p:cond delay="0"/>
                                          </p:stCondLst>
                                        </p:cTn>
                                        <p:tgtEl>
                                          <p:spTgt spid="10"/>
                                        </p:tgtEl>
                                        <p:attrNameLst>
                                          <p:attrName>style.visibility</p:attrName>
                                        </p:attrNameLst>
                                      </p:cBhvr>
                                      <p:to>
                                        <p:strVal val="visible"/>
                                      </p:to>
                                    </p:set>
                                    <p:anim calcmode="lin" valueType="num">
                                      <p:cBhvr additive="base">
                                        <p:cTn id="75" dur="500"/>
                                        <p:tgtEl>
                                          <p:spTgt spid="10"/>
                                        </p:tgtEl>
                                        <p:attrNameLst>
                                          <p:attrName>ppt_x</p:attrName>
                                        </p:attrNameLst>
                                      </p:cBhvr>
                                      <p:tavLst>
                                        <p:tav tm="0">
                                          <p:val>
                                            <p:strVal val="#ppt_x-#ppt_w*1.125000"/>
                                          </p:val>
                                        </p:tav>
                                        <p:tav tm="100000">
                                          <p:val>
                                            <p:strVal val="#ppt_x"/>
                                          </p:val>
                                        </p:tav>
                                      </p:tavLst>
                                    </p:anim>
                                    <p:animEffect transition="in" filter="wipe(right)">
                                      <p:cBhvr>
                                        <p:cTn id="76" dur="500"/>
                                        <p:tgtEl>
                                          <p:spTgt spid="10"/>
                                        </p:tgtEl>
                                      </p:cBhvr>
                                    </p:animEffect>
                                  </p:childTnLst>
                                </p:cTn>
                              </p:par>
                              <p:par>
                                <p:cTn id="77" presetID="12" presetClass="entr" presetSubtype="8" fill="hold" nodeType="withEffect">
                                  <p:stCondLst>
                                    <p:cond delay="0"/>
                                  </p:stCondLst>
                                  <p:childTnLst>
                                    <p:set>
                                      <p:cBhvr>
                                        <p:cTn id="78" dur="1" fill="hold">
                                          <p:stCondLst>
                                            <p:cond delay="0"/>
                                          </p:stCondLst>
                                        </p:cTn>
                                        <p:tgtEl>
                                          <p:spTgt spid="11"/>
                                        </p:tgtEl>
                                        <p:attrNameLst>
                                          <p:attrName>style.visibility</p:attrName>
                                        </p:attrNameLst>
                                      </p:cBhvr>
                                      <p:to>
                                        <p:strVal val="visible"/>
                                      </p:to>
                                    </p:set>
                                    <p:anim calcmode="lin" valueType="num">
                                      <p:cBhvr additive="base">
                                        <p:cTn id="79" dur="500"/>
                                        <p:tgtEl>
                                          <p:spTgt spid="11"/>
                                        </p:tgtEl>
                                        <p:attrNameLst>
                                          <p:attrName>ppt_x</p:attrName>
                                        </p:attrNameLst>
                                      </p:cBhvr>
                                      <p:tavLst>
                                        <p:tav tm="0">
                                          <p:val>
                                            <p:strVal val="#ppt_x-#ppt_w*1.125000"/>
                                          </p:val>
                                        </p:tav>
                                        <p:tav tm="100000">
                                          <p:val>
                                            <p:strVal val="#ppt_x"/>
                                          </p:val>
                                        </p:tav>
                                      </p:tavLst>
                                    </p:anim>
                                    <p:animEffect transition="in" filter="wipe(right)">
                                      <p:cBhvr>
                                        <p:cTn id="80" dur="500"/>
                                        <p:tgtEl>
                                          <p:spTgt spid="11"/>
                                        </p:tgtEl>
                                      </p:cBhvr>
                                    </p:animEffect>
                                  </p:childTnLst>
                                </p:cTn>
                              </p:par>
                              <p:par>
                                <p:cTn id="81" presetID="12" presetClass="entr" presetSubtype="2" fill="hold" nodeType="withEffect">
                                  <p:stCondLst>
                                    <p:cond delay="0"/>
                                  </p:stCondLst>
                                  <p:childTnLst>
                                    <p:set>
                                      <p:cBhvr>
                                        <p:cTn id="82" dur="1" fill="hold">
                                          <p:stCondLst>
                                            <p:cond delay="0"/>
                                          </p:stCondLst>
                                        </p:cTn>
                                        <p:tgtEl>
                                          <p:spTgt spid="14"/>
                                        </p:tgtEl>
                                        <p:attrNameLst>
                                          <p:attrName>style.visibility</p:attrName>
                                        </p:attrNameLst>
                                      </p:cBhvr>
                                      <p:to>
                                        <p:strVal val="visible"/>
                                      </p:to>
                                    </p:set>
                                    <p:anim calcmode="lin" valueType="num">
                                      <p:cBhvr additive="base">
                                        <p:cTn id="83" dur="500"/>
                                        <p:tgtEl>
                                          <p:spTgt spid="14"/>
                                        </p:tgtEl>
                                        <p:attrNameLst>
                                          <p:attrName>ppt_x</p:attrName>
                                        </p:attrNameLst>
                                      </p:cBhvr>
                                      <p:tavLst>
                                        <p:tav tm="0">
                                          <p:val>
                                            <p:strVal val="#ppt_x+#ppt_w*1.125000"/>
                                          </p:val>
                                        </p:tav>
                                        <p:tav tm="100000">
                                          <p:val>
                                            <p:strVal val="#ppt_x"/>
                                          </p:val>
                                        </p:tav>
                                      </p:tavLst>
                                    </p:anim>
                                    <p:animEffect transition="in" filter="wipe(left)">
                                      <p:cBhvr>
                                        <p:cTn id="84" dur="500"/>
                                        <p:tgtEl>
                                          <p:spTgt spid="14"/>
                                        </p:tgtEl>
                                      </p:cBhvr>
                                    </p:animEffect>
                                  </p:childTnLst>
                                </p:cTn>
                              </p:par>
                              <p:par>
                                <p:cTn id="85" presetID="12" presetClass="entr" presetSubtype="2" fill="hold" nodeType="withEffect">
                                  <p:stCondLst>
                                    <p:cond delay="0"/>
                                  </p:stCondLst>
                                  <p:childTnLst>
                                    <p:set>
                                      <p:cBhvr>
                                        <p:cTn id="86" dur="1" fill="hold">
                                          <p:stCondLst>
                                            <p:cond delay="0"/>
                                          </p:stCondLst>
                                        </p:cTn>
                                        <p:tgtEl>
                                          <p:spTgt spid="13"/>
                                        </p:tgtEl>
                                        <p:attrNameLst>
                                          <p:attrName>style.visibility</p:attrName>
                                        </p:attrNameLst>
                                      </p:cBhvr>
                                      <p:to>
                                        <p:strVal val="visible"/>
                                      </p:to>
                                    </p:set>
                                    <p:anim calcmode="lin" valueType="num">
                                      <p:cBhvr additive="base">
                                        <p:cTn id="87" dur="500"/>
                                        <p:tgtEl>
                                          <p:spTgt spid="13"/>
                                        </p:tgtEl>
                                        <p:attrNameLst>
                                          <p:attrName>ppt_x</p:attrName>
                                        </p:attrNameLst>
                                      </p:cBhvr>
                                      <p:tavLst>
                                        <p:tav tm="0">
                                          <p:val>
                                            <p:strVal val="#ppt_x+#ppt_w*1.125000"/>
                                          </p:val>
                                        </p:tav>
                                        <p:tav tm="100000">
                                          <p:val>
                                            <p:strVal val="#ppt_x"/>
                                          </p:val>
                                        </p:tav>
                                      </p:tavLst>
                                    </p:anim>
                                    <p:animEffect transition="in" filter="wipe(left)">
                                      <p:cBhvr>
                                        <p:cTn id="88" dur="500"/>
                                        <p:tgtEl>
                                          <p:spTgt spid="13"/>
                                        </p:tgtEl>
                                      </p:cBhvr>
                                    </p:animEffect>
                                  </p:childTnLst>
                                </p:cTn>
                              </p:par>
                              <p:par>
                                <p:cTn id="89" presetID="12" presetClass="entr" presetSubtype="2" fill="hold" nodeType="withEffect">
                                  <p:stCondLst>
                                    <p:cond delay="0"/>
                                  </p:stCondLst>
                                  <p:childTnLst>
                                    <p:set>
                                      <p:cBhvr>
                                        <p:cTn id="90" dur="1" fill="hold">
                                          <p:stCondLst>
                                            <p:cond delay="0"/>
                                          </p:stCondLst>
                                        </p:cTn>
                                        <p:tgtEl>
                                          <p:spTgt spid="12"/>
                                        </p:tgtEl>
                                        <p:attrNameLst>
                                          <p:attrName>style.visibility</p:attrName>
                                        </p:attrNameLst>
                                      </p:cBhvr>
                                      <p:to>
                                        <p:strVal val="visible"/>
                                      </p:to>
                                    </p:set>
                                    <p:anim calcmode="lin" valueType="num">
                                      <p:cBhvr additive="base">
                                        <p:cTn id="91" dur="500"/>
                                        <p:tgtEl>
                                          <p:spTgt spid="12"/>
                                        </p:tgtEl>
                                        <p:attrNameLst>
                                          <p:attrName>ppt_x</p:attrName>
                                        </p:attrNameLst>
                                      </p:cBhvr>
                                      <p:tavLst>
                                        <p:tav tm="0">
                                          <p:val>
                                            <p:strVal val="#ppt_x+#ppt_w*1.125000"/>
                                          </p:val>
                                        </p:tav>
                                        <p:tav tm="100000">
                                          <p:val>
                                            <p:strVal val="#ppt_x"/>
                                          </p:val>
                                        </p:tav>
                                      </p:tavLst>
                                    </p:anim>
                                    <p:animEffect transition="in" filter="wipe(left)">
                                      <p:cBhvr>
                                        <p:cTn id="92" dur="500"/>
                                        <p:tgtEl>
                                          <p:spTgt spid="12"/>
                                        </p:tgtEl>
                                      </p:cBhvr>
                                    </p:animEffect>
                                  </p:childTnLst>
                                </p:cTn>
                              </p:par>
                            </p:childTnLst>
                          </p:cTn>
                        </p:par>
                        <p:par>
                          <p:cTn id="93" fill="hold">
                            <p:stCondLst>
                              <p:cond delay="4600"/>
                            </p:stCondLst>
                            <p:childTnLst>
                              <p:par>
                                <p:cTn id="94" presetID="22" presetClass="entr" presetSubtype="8" fill="hold" grpId="0" nodeType="afterEffect">
                                  <p:stCondLst>
                                    <p:cond delay="0"/>
                                  </p:stCondLst>
                                  <p:childTnLst>
                                    <p:set>
                                      <p:cBhvr>
                                        <p:cTn id="95" dur="1" fill="hold">
                                          <p:stCondLst>
                                            <p:cond delay="0"/>
                                          </p:stCondLst>
                                        </p:cTn>
                                        <p:tgtEl>
                                          <p:spTgt spid="24"/>
                                        </p:tgtEl>
                                        <p:attrNameLst>
                                          <p:attrName>style.visibility</p:attrName>
                                        </p:attrNameLst>
                                      </p:cBhvr>
                                      <p:to>
                                        <p:strVal val="visible"/>
                                      </p:to>
                                    </p:set>
                                    <p:animEffect transition="in" filter="wipe(left)">
                                      <p:cBhvr>
                                        <p:cTn id="96" dur="500"/>
                                        <p:tgtEl>
                                          <p:spTgt spid="24"/>
                                        </p:tgtEl>
                                      </p:cBhvr>
                                    </p:animEffect>
                                  </p:childTnLst>
                                </p:cTn>
                              </p:par>
                              <p:par>
                                <p:cTn id="97" presetID="22" presetClass="entr" presetSubtype="8" fill="hold" grpId="0" nodeType="withEffect">
                                  <p:stCondLst>
                                    <p:cond delay="0"/>
                                  </p:stCondLst>
                                  <p:childTnLst>
                                    <p:set>
                                      <p:cBhvr>
                                        <p:cTn id="98" dur="1" fill="hold">
                                          <p:stCondLst>
                                            <p:cond delay="0"/>
                                          </p:stCondLst>
                                        </p:cTn>
                                        <p:tgtEl>
                                          <p:spTgt spid="25"/>
                                        </p:tgtEl>
                                        <p:attrNameLst>
                                          <p:attrName>style.visibility</p:attrName>
                                        </p:attrNameLst>
                                      </p:cBhvr>
                                      <p:to>
                                        <p:strVal val="visible"/>
                                      </p:to>
                                    </p:set>
                                    <p:animEffect transition="in" filter="wipe(left)">
                                      <p:cBhvr>
                                        <p:cTn id="99" dur="500"/>
                                        <p:tgtEl>
                                          <p:spTgt spid="25"/>
                                        </p:tgtEl>
                                      </p:cBhvr>
                                    </p:animEffect>
                                  </p:childTnLst>
                                </p:cTn>
                              </p:par>
                              <p:par>
                                <p:cTn id="100" presetID="22" presetClass="entr" presetSubtype="8" fill="hold" grpId="0" nodeType="withEffect">
                                  <p:stCondLst>
                                    <p:cond delay="0"/>
                                  </p:stCondLst>
                                  <p:childTnLst>
                                    <p:set>
                                      <p:cBhvr>
                                        <p:cTn id="101" dur="1" fill="hold">
                                          <p:stCondLst>
                                            <p:cond delay="0"/>
                                          </p:stCondLst>
                                        </p:cTn>
                                        <p:tgtEl>
                                          <p:spTgt spid="31"/>
                                        </p:tgtEl>
                                        <p:attrNameLst>
                                          <p:attrName>style.visibility</p:attrName>
                                        </p:attrNameLst>
                                      </p:cBhvr>
                                      <p:to>
                                        <p:strVal val="visible"/>
                                      </p:to>
                                    </p:set>
                                    <p:animEffect transition="in" filter="wipe(left)">
                                      <p:cBhvr>
                                        <p:cTn id="102" dur="500"/>
                                        <p:tgtEl>
                                          <p:spTgt spid="31"/>
                                        </p:tgtEl>
                                      </p:cBhvr>
                                    </p:animEffect>
                                  </p:childTnLst>
                                </p:cTn>
                              </p:par>
                              <p:par>
                                <p:cTn id="103" presetID="22" presetClass="entr" presetSubtype="8" fill="hold" grpId="0" nodeType="withEffect">
                                  <p:stCondLst>
                                    <p:cond delay="0"/>
                                  </p:stCondLst>
                                  <p:childTnLst>
                                    <p:set>
                                      <p:cBhvr>
                                        <p:cTn id="104" dur="1" fill="hold">
                                          <p:stCondLst>
                                            <p:cond delay="0"/>
                                          </p:stCondLst>
                                        </p:cTn>
                                        <p:tgtEl>
                                          <p:spTgt spid="32"/>
                                        </p:tgtEl>
                                        <p:attrNameLst>
                                          <p:attrName>style.visibility</p:attrName>
                                        </p:attrNameLst>
                                      </p:cBhvr>
                                      <p:to>
                                        <p:strVal val="visible"/>
                                      </p:to>
                                    </p:set>
                                    <p:animEffect transition="in" filter="wipe(left)">
                                      <p:cBhvr>
                                        <p:cTn id="10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5" grpId="0" animBg="1"/>
      <p:bldP spid="6" grpId="0" animBg="1"/>
      <p:bldP spid="7" grpId="0" animBg="1"/>
      <p:bldP spid="8" grpId="0" animBg="1"/>
      <p:bldP spid="18" grpId="0" animBg="1"/>
      <p:bldP spid="19" grpId="0" animBg="1"/>
      <p:bldP spid="20" grpId="0" animBg="1"/>
      <p:bldP spid="21" grpId="0" animBg="1"/>
      <p:bldP spid="22" grpId="0" animBg="1"/>
      <p:bldP spid="23" grpId="0" animBg="1"/>
      <p:bldP spid="24" grpId="0"/>
      <p:bldP spid="25" grpId="0"/>
      <p:bldP spid="31" grpId="0"/>
      <p:bldP spid="3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a:off x="324628" y="435931"/>
            <a:ext cx="8113486" cy="0"/>
          </a:xfrm>
          <a:prstGeom prst="line">
            <a:avLst/>
          </a:prstGeom>
          <a:ln w="1270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612055" y="96233"/>
            <a:ext cx="274777" cy="274777"/>
          </a:xfrm>
          <a:prstGeom prst="ellipse">
            <a:avLst/>
          </a:prstGeom>
          <a:solidFill>
            <a:srgbClr val="F5F5F5"/>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solidFill>
                <a:schemeClr val="bg1"/>
              </a:solidFill>
            </a:endParaRPr>
          </a:p>
        </p:txBody>
      </p:sp>
      <p:sp>
        <p:nvSpPr>
          <p:cNvPr id="28" name="TextBox 27"/>
          <p:cNvSpPr txBox="1"/>
          <p:nvPr/>
        </p:nvSpPr>
        <p:spPr>
          <a:xfrm>
            <a:off x="1024844" y="51016"/>
            <a:ext cx="2236506" cy="400108"/>
          </a:xfrm>
          <a:prstGeom prst="rect">
            <a:avLst/>
          </a:prstGeom>
          <a:noFill/>
        </p:spPr>
        <p:txBody>
          <a:bodyPr wrap="none" lIns="91438" tIns="45719" rIns="91438" bIns="45719" rtlCol="0">
            <a:spAutoFit/>
          </a:bodyPr>
          <a:lstStyle/>
          <a:p>
            <a:r>
              <a:rPr lang="en-US" altLang="zh-CN" sz="2000" dirty="0" smtClean="0">
                <a:solidFill>
                  <a:schemeClr val="bg1"/>
                </a:solidFill>
                <a:latin typeface="方正兰亭细黑_GBK" pitchFamily="2" charset="-122"/>
                <a:ea typeface="方正兰亭细黑_GBK" pitchFamily="2" charset="-122"/>
              </a:rPr>
              <a:t>4.1.4</a:t>
            </a:r>
            <a:r>
              <a:rPr lang="zh-CN" altLang="en-US" sz="2000" dirty="0" smtClean="0">
                <a:solidFill>
                  <a:schemeClr val="bg1"/>
                </a:solidFill>
                <a:latin typeface="方正兰亭细黑_GBK" pitchFamily="2" charset="-122"/>
                <a:ea typeface="方正兰亭细黑_GBK" pitchFamily="2" charset="-122"/>
              </a:rPr>
              <a:t>反</a:t>
            </a:r>
            <a:r>
              <a:rPr lang="zh-CN" altLang="en-US" sz="2000" dirty="0">
                <a:solidFill>
                  <a:schemeClr val="bg1"/>
                </a:solidFill>
                <a:latin typeface="方正兰亭细黑_GBK" pitchFamily="2" charset="-122"/>
                <a:ea typeface="方正兰亭细黑_GBK" pitchFamily="2" charset="-122"/>
              </a:rPr>
              <a:t>爬</a:t>
            </a:r>
            <a:r>
              <a:rPr lang="zh-CN" altLang="en-US" sz="2000" dirty="0" smtClean="0">
                <a:solidFill>
                  <a:schemeClr val="bg1"/>
                </a:solidFill>
                <a:latin typeface="方正兰亭细黑_GBK" pitchFamily="2" charset="-122"/>
                <a:ea typeface="方正兰亭细黑_GBK" pitchFamily="2" charset="-122"/>
              </a:rPr>
              <a:t>虫（二）</a:t>
            </a:r>
            <a:endParaRPr lang="zh-CN" altLang="en-US" sz="2000" dirty="0">
              <a:solidFill>
                <a:schemeClr val="bg1"/>
              </a:solidFill>
              <a:latin typeface="方正兰亭细黑_GBK" pitchFamily="2" charset="-122"/>
              <a:ea typeface="方正兰亭细黑_GBK" pitchFamily="2" charset="-122"/>
            </a:endParaRPr>
          </a:p>
        </p:txBody>
      </p:sp>
      <p:sp>
        <p:nvSpPr>
          <p:cNvPr id="5" name="TextBox 14"/>
          <p:cNvSpPr txBox="1">
            <a:spLocks/>
          </p:cNvSpPr>
          <p:nvPr/>
        </p:nvSpPr>
        <p:spPr>
          <a:xfrm>
            <a:off x="45440" y="1900346"/>
            <a:ext cx="3348725" cy="470413"/>
          </a:xfrm>
          <a:prstGeom prst="rect">
            <a:avLst/>
          </a:prstGeom>
          <a:ln w="12700">
            <a:miter lim="400000"/>
          </a:ln>
        </p:spPr>
        <p:txBody>
          <a:bodyPr wrap="square" lIns="0" tIns="0" rIns="0" bIns="0">
            <a:noAutofit/>
          </a:bodyPr>
          <a:lstStyle/>
          <a:p>
            <a:pPr algn="ctr">
              <a:lnSpc>
                <a:spcPct val="150000"/>
              </a:lnSpc>
            </a:pPr>
            <a:r>
              <a:rPr lang="zh-CN" altLang="en-US" sz="1200" dirty="0"/>
              <a:t>计算指定时间段的访问频率，如果访问频率超过阀值，就转向验证码页面让用户填写验证码</a:t>
            </a:r>
            <a:endParaRPr lang="en-GB" altLang="zh-CN" sz="1200" dirty="0">
              <a:solidFill>
                <a:schemeClr val="accent1"/>
              </a:solidFill>
              <a:cs typeface="+mn-ea"/>
              <a:sym typeface="+mn-lt"/>
            </a:endParaRPr>
          </a:p>
        </p:txBody>
      </p:sp>
      <p:sp>
        <p:nvSpPr>
          <p:cNvPr id="6" name="Rectangle 16"/>
          <p:cNvSpPr/>
          <p:nvPr/>
        </p:nvSpPr>
        <p:spPr>
          <a:xfrm>
            <a:off x="131763" y="4188471"/>
            <a:ext cx="3402941" cy="405985"/>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oAutofit/>
          </a:bodyPr>
          <a:lstStyle/>
          <a:p>
            <a:pPr>
              <a:lnSpc>
                <a:spcPct val="150000"/>
              </a:lnSpc>
            </a:pPr>
            <a:r>
              <a:rPr lang="zh-CN" altLang="en-US" sz="1200" dirty="0"/>
              <a:t>比如</a:t>
            </a:r>
            <a:r>
              <a:rPr lang="en-US" altLang="zh-CN" sz="1200" dirty="0"/>
              <a:t>15</a:t>
            </a:r>
            <a:r>
              <a:rPr lang="zh-CN" altLang="en-US" sz="1200" dirty="0"/>
              <a:t>分钟限制访问页面</a:t>
            </a:r>
            <a:r>
              <a:rPr lang="en-US" altLang="zh-CN" sz="1200" dirty="0"/>
              <a:t>180</a:t>
            </a:r>
            <a:r>
              <a:rPr lang="zh-CN" altLang="en-US" sz="1200" dirty="0"/>
              <a:t>次</a:t>
            </a:r>
            <a:r>
              <a:rPr lang="zh-CN" altLang="en-US" sz="1200" dirty="0" smtClean="0"/>
              <a:t>，标准参考</a:t>
            </a:r>
            <a:r>
              <a:rPr lang="zh-CN" altLang="en-US" sz="1200" dirty="0"/>
              <a:t>一些大型网站的公开</a:t>
            </a:r>
            <a:r>
              <a:rPr lang="en-US" altLang="zh-CN" sz="1200" dirty="0" err="1"/>
              <a:t>api</a:t>
            </a:r>
            <a:r>
              <a:rPr lang="zh-CN" altLang="en-US" sz="1200" dirty="0"/>
              <a:t>，如</a:t>
            </a:r>
            <a:r>
              <a:rPr lang="en-US" altLang="zh-CN" sz="1200" dirty="0"/>
              <a:t>twitter </a:t>
            </a:r>
            <a:r>
              <a:rPr lang="en-US" altLang="zh-CN" sz="1200" dirty="0" err="1"/>
              <a:t>api</a:t>
            </a:r>
            <a:r>
              <a:rPr lang="zh-CN" altLang="en-US" sz="1200" dirty="0"/>
              <a:t>，对于抓取用户公开信息的爬虫要格外敏感</a:t>
            </a:r>
            <a:endParaRPr lang="en-GB" altLang="zh-CN" sz="1200" dirty="0">
              <a:solidFill>
                <a:schemeClr val="accent1"/>
              </a:solidFill>
              <a:cs typeface="+mn-ea"/>
              <a:sym typeface="+mn-lt"/>
            </a:endParaRPr>
          </a:p>
        </p:txBody>
      </p:sp>
      <p:sp>
        <p:nvSpPr>
          <p:cNvPr id="7" name="Rectangle 17"/>
          <p:cNvSpPr/>
          <p:nvPr/>
        </p:nvSpPr>
        <p:spPr>
          <a:xfrm>
            <a:off x="5657610" y="1914892"/>
            <a:ext cx="3486390" cy="29834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oAutofit/>
          </a:bodyPr>
          <a:lstStyle/>
          <a:p>
            <a:pPr algn="ctr">
              <a:lnSpc>
                <a:spcPct val="150000"/>
              </a:lnSpc>
            </a:pPr>
            <a:r>
              <a:rPr lang="zh-CN" altLang="en-US" sz="1200" dirty="0"/>
              <a:t>爬虫解析离不开正则匹配，适当在页面添加一些正常浏览器浏览访问不到的资源，一旦有</a:t>
            </a:r>
            <a:r>
              <a:rPr lang="en-US" altLang="zh-CN" sz="1200" dirty="0" err="1"/>
              <a:t>ip</a:t>
            </a:r>
            <a:r>
              <a:rPr lang="zh-CN" altLang="en-US" sz="1200" dirty="0"/>
              <a:t>访问，过滤下头部是不是搜素引擎的蜘蛛，不是就可以直接</a:t>
            </a:r>
            <a:r>
              <a:rPr lang="zh-CN" altLang="en-US" sz="1200" dirty="0" smtClean="0"/>
              <a:t>封</a:t>
            </a:r>
            <a:endParaRPr lang="en-GB" altLang="zh-CN" sz="1200" dirty="0">
              <a:solidFill>
                <a:schemeClr val="accent1"/>
              </a:solidFill>
              <a:cs typeface="+mn-ea"/>
              <a:sym typeface="+mn-lt"/>
            </a:endParaRPr>
          </a:p>
        </p:txBody>
      </p:sp>
      <p:grpSp>
        <p:nvGrpSpPr>
          <p:cNvPr id="8" name="组合 40"/>
          <p:cNvGrpSpPr/>
          <p:nvPr/>
        </p:nvGrpSpPr>
        <p:grpSpPr>
          <a:xfrm>
            <a:off x="5494122" y="1086020"/>
            <a:ext cx="3643784" cy="686549"/>
            <a:chOff x="5297106" y="1479953"/>
            <a:chExt cx="3019728" cy="581096"/>
          </a:xfrm>
        </p:grpSpPr>
        <p:sp>
          <p:nvSpPr>
            <p:cNvPr id="9" name="Freeform: Shape 4"/>
            <p:cNvSpPr/>
            <p:nvPr/>
          </p:nvSpPr>
          <p:spPr>
            <a:xfrm flipH="1">
              <a:off x="5297106" y="1480950"/>
              <a:ext cx="2737470" cy="5800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053" y="21600"/>
                  </a:lnTo>
                  <a:lnTo>
                    <a:pt x="0" y="21600"/>
                  </a:lnTo>
                  <a:lnTo>
                    <a:pt x="0" y="0"/>
                  </a:lnTo>
                  <a:close/>
                </a:path>
              </a:pathLst>
            </a:custGeom>
            <a:solidFill>
              <a:srgbClr val="E6E7EA"/>
            </a:solidFill>
            <a:ln w="12700">
              <a:solidFill>
                <a:srgbClr val="7F7F7F"/>
              </a:solidFill>
              <a:miter lim="400000"/>
            </a:ln>
          </p:spPr>
          <p:txBody>
            <a:bodyPr anchor="ctr"/>
            <a:lstStyle/>
            <a:p>
              <a:pPr algn="ctr"/>
              <a:endParaRPr/>
            </a:p>
          </p:txBody>
        </p:sp>
        <p:grpSp>
          <p:nvGrpSpPr>
            <p:cNvPr id="10" name="Group 18"/>
            <p:cNvGrpSpPr/>
            <p:nvPr/>
          </p:nvGrpSpPr>
          <p:grpSpPr>
            <a:xfrm>
              <a:off x="7738939" y="1479953"/>
              <a:ext cx="577895" cy="577895"/>
              <a:chOff x="10318585" y="1973271"/>
              <a:chExt cx="770527" cy="770527"/>
            </a:xfrm>
          </p:grpSpPr>
          <p:sp>
            <p:nvSpPr>
              <p:cNvPr id="12" name="Freeform: Shape 19"/>
              <p:cNvSpPr/>
              <p:nvPr/>
            </p:nvSpPr>
            <p:spPr>
              <a:xfrm>
                <a:off x="10318585" y="1973271"/>
                <a:ext cx="770527" cy="7705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anchor="ctr"/>
              <a:lstStyle/>
              <a:p>
                <a:pPr algn="ctr"/>
                <a:endParaRPr/>
              </a:p>
            </p:txBody>
          </p:sp>
          <p:sp>
            <p:nvSpPr>
              <p:cNvPr id="13" name="Freeform: Shape 20"/>
              <p:cNvSpPr/>
              <p:nvPr/>
            </p:nvSpPr>
            <p:spPr>
              <a:xfrm>
                <a:off x="10542618" y="2238724"/>
                <a:ext cx="322462" cy="214267"/>
              </a:xfrm>
              <a:custGeom>
                <a:avLst/>
                <a:gdLst/>
                <a:ahLst/>
                <a:cxnLst>
                  <a:cxn ang="0">
                    <a:pos x="wd2" y="hd2"/>
                  </a:cxn>
                  <a:cxn ang="5400000">
                    <a:pos x="wd2" y="hd2"/>
                  </a:cxn>
                  <a:cxn ang="10800000">
                    <a:pos x="wd2" y="hd2"/>
                  </a:cxn>
                  <a:cxn ang="16200000">
                    <a:pos x="wd2" y="hd2"/>
                  </a:cxn>
                </a:cxnLst>
                <a:rect l="0" t="0" r="r" b="b"/>
                <a:pathLst>
                  <a:path w="21600" h="21124" extrusionOk="0">
                    <a:moveTo>
                      <a:pt x="18596" y="5942"/>
                    </a:moveTo>
                    <a:cubicBezTo>
                      <a:pt x="18295" y="7132"/>
                      <a:pt x="17976" y="8348"/>
                      <a:pt x="17696" y="9399"/>
                    </a:cubicBezTo>
                    <a:cubicBezTo>
                      <a:pt x="18794" y="11734"/>
                      <a:pt x="19440" y="14666"/>
                      <a:pt x="19440" y="17887"/>
                    </a:cubicBezTo>
                    <a:cubicBezTo>
                      <a:pt x="19440" y="18391"/>
                      <a:pt x="19426" y="18896"/>
                      <a:pt x="19394" y="19390"/>
                    </a:cubicBezTo>
                    <a:cubicBezTo>
                      <a:pt x="19341" y="20265"/>
                      <a:pt x="19778" y="21038"/>
                      <a:pt x="20372" y="21116"/>
                    </a:cubicBezTo>
                    <a:cubicBezTo>
                      <a:pt x="20405" y="21122"/>
                      <a:pt x="20439" y="21124"/>
                      <a:pt x="20471" y="21124"/>
                    </a:cubicBezTo>
                    <a:cubicBezTo>
                      <a:pt x="21024" y="21124"/>
                      <a:pt x="21495" y="20502"/>
                      <a:pt x="21545" y="19677"/>
                    </a:cubicBezTo>
                    <a:cubicBezTo>
                      <a:pt x="21582" y="19089"/>
                      <a:pt x="21600" y="18486"/>
                      <a:pt x="21600" y="17887"/>
                    </a:cubicBezTo>
                    <a:cubicBezTo>
                      <a:pt x="21600" y="13196"/>
                      <a:pt x="20463" y="9004"/>
                      <a:pt x="18596" y="5942"/>
                    </a:cubicBezTo>
                    <a:close/>
                    <a:moveTo>
                      <a:pt x="10801" y="3957"/>
                    </a:moveTo>
                    <a:cubicBezTo>
                      <a:pt x="11273" y="3957"/>
                      <a:pt x="11734" y="4016"/>
                      <a:pt x="12183" y="4127"/>
                    </a:cubicBezTo>
                    <a:cubicBezTo>
                      <a:pt x="12656" y="3256"/>
                      <a:pt x="13186" y="2296"/>
                      <a:pt x="13702" y="1383"/>
                    </a:cubicBezTo>
                    <a:cubicBezTo>
                      <a:pt x="12781" y="990"/>
                      <a:pt x="11810" y="778"/>
                      <a:pt x="10801" y="778"/>
                    </a:cubicBezTo>
                    <a:cubicBezTo>
                      <a:pt x="4744" y="778"/>
                      <a:pt x="0" y="8292"/>
                      <a:pt x="0" y="17887"/>
                    </a:cubicBezTo>
                    <a:cubicBezTo>
                      <a:pt x="0" y="18477"/>
                      <a:pt x="18" y="19068"/>
                      <a:pt x="53" y="19643"/>
                    </a:cubicBezTo>
                    <a:cubicBezTo>
                      <a:pt x="105" y="20519"/>
                      <a:pt x="636" y="21162"/>
                      <a:pt x="1225" y="21086"/>
                    </a:cubicBezTo>
                    <a:cubicBezTo>
                      <a:pt x="1818" y="21007"/>
                      <a:pt x="2258" y="20236"/>
                      <a:pt x="2204" y="19361"/>
                    </a:cubicBezTo>
                    <a:cubicBezTo>
                      <a:pt x="2174" y="18879"/>
                      <a:pt x="2160" y="18383"/>
                      <a:pt x="2160" y="17887"/>
                    </a:cubicBezTo>
                    <a:cubicBezTo>
                      <a:pt x="2160" y="10076"/>
                      <a:pt x="5955" y="3957"/>
                      <a:pt x="10801" y="3957"/>
                    </a:cubicBezTo>
                    <a:close/>
                    <a:moveTo>
                      <a:pt x="8778" y="16036"/>
                    </a:moveTo>
                    <a:cubicBezTo>
                      <a:pt x="8032" y="17937"/>
                      <a:pt x="8535" y="19501"/>
                      <a:pt x="9569" y="20379"/>
                    </a:cubicBezTo>
                    <a:cubicBezTo>
                      <a:pt x="10602" y="21258"/>
                      <a:pt x="11773" y="21116"/>
                      <a:pt x="12519" y="19216"/>
                    </a:cubicBezTo>
                    <a:cubicBezTo>
                      <a:pt x="13265" y="17315"/>
                      <a:pt x="17970" y="355"/>
                      <a:pt x="17561" y="6"/>
                    </a:cubicBezTo>
                    <a:cubicBezTo>
                      <a:pt x="17151" y="-342"/>
                      <a:pt x="9524" y="14136"/>
                      <a:pt x="8778" y="16036"/>
                    </a:cubicBezTo>
                    <a:close/>
                  </a:path>
                </a:pathLst>
              </a:custGeom>
              <a:solidFill>
                <a:srgbClr val="FFFFFF"/>
              </a:solidFill>
              <a:ln w="12700">
                <a:miter lim="400000"/>
              </a:ln>
            </p:spPr>
            <p:txBody>
              <a:bodyPr anchor="ctr"/>
              <a:lstStyle/>
              <a:p>
                <a:pPr algn="ctr"/>
                <a:endParaRPr/>
              </a:p>
            </p:txBody>
          </p:sp>
        </p:grpSp>
        <p:sp>
          <p:nvSpPr>
            <p:cNvPr id="11" name="Rectangle 21"/>
            <p:cNvSpPr/>
            <p:nvPr/>
          </p:nvSpPr>
          <p:spPr>
            <a:xfrm>
              <a:off x="6107744" y="1587049"/>
              <a:ext cx="1420149" cy="34468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normAutofit/>
            </a:bodyPr>
            <a:lstStyle/>
            <a:p>
              <a:pPr lvl="0">
                <a:defRPr sz="1800">
                  <a:solidFill>
                    <a:srgbClr val="000000"/>
                  </a:solidFill>
                </a:defRPr>
              </a:pPr>
              <a:r>
                <a:rPr lang="zh-CN" altLang="en-US" sz="2400" dirty="0"/>
                <a:t>蜜罐资源</a:t>
              </a:r>
              <a:endParaRPr lang="zh-CN" altLang="en-US" sz="2300" dirty="0"/>
            </a:p>
          </p:txBody>
        </p:sp>
      </p:grpSp>
      <p:sp>
        <p:nvSpPr>
          <p:cNvPr id="14" name="Rectangle 22"/>
          <p:cNvSpPr/>
          <p:nvPr/>
        </p:nvSpPr>
        <p:spPr>
          <a:xfrm>
            <a:off x="5657609" y="4244245"/>
            <a:ext cx="3152973" cy="405985"/>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oAutofit/>
          </a:bodyPr>
          <a:lstStyle/>
          <a:p>
            <a:pPr>
              <a:lnSpc>
                <a:spcPct val="150000"/>
              </a:lnSpc>
            </a:pPr>
            <a:r>
              <a:rPr lang="zh-CN" altLang="en-US" sz="1200" dirty="0"/>
              <a:t>对</a:t>
            </a:r>
            <a:r>
              <a:rPr lang="en-US" altLang="zh-CN" sz="1200" dirty="0"/>
              <a:t>http</a:t>
            </a:r>
            <a:r>
              <a:rPr lang="zh-CN" altLang="en-US" sz="1200" dirty="0"/>
              <a:t>头</a:t>
            </a:r>
            <a:r>
              <a:rPr lang="en-US" altLang="zh-CN" sz="1200" dirty="0"/>
              <a:t>agent</a:t>
            </a:r>
            <a:r>
              <a:rPr lang="zh-CN" altLang="en-US" sz="1200" dirty="0"/>
              <a:t>进行验证，是否标记为</a:t>
            </a:r>
            <a:r>
              <a:rPr lang="en-US" altLang="zh-CN" sz="1200" dirty="0"/>
              <a:t>google</a:t>
            </a:r>
            <a:r>
              <a:rPr lang="zh-CN" altLang="en-US" sz="1200" dirty="0"/>
              <a:t>、百度的</a:t>
            </a:r>
            <a:r>
              <a:rPr lang="en-US" altLang="zh-CN" sz="1200" dirty="0"/>
              <a:t>spider</a:t>
            </a:r>
            <a:r>
              <a:rPr lang="zh-CN" altLang="en-US" sz="1200" dirty="0"/>
              <a:t>，严格一点的话应该判别来源</a:t>
            </a:r>
            <a:r>
              <a:rPr lang="en-US" altLang="zh-CN" sz="1200" dirty="0"/>
              <a:t>IP</a:t>
            </a:r>
            <a:r>
              <a:rPr lang="zh-CN" altLang="en-US" sz="1200" dirty="0"/>
              <a:t>是否为</a:t>
            </a:r>
            <a:r>
              <a:rPr lang="en-US" altLang="zh-CN" sz="1200" dirty="0"/>
              <a:t>google</a:t>
            </a:r>
            <a:r>
              <a:rPr lang="zh-CN" altLang="en-US" sz="1200" dirty="0"/>
              <a:t>、</a:t>
            </a:r>
            <a:r>
              <a:rPr lang="en-US" altLang="zh-CN" sz="1200" dirty="0" err="1"/>
              <a:t>baidu</a:t>
            </a:r>
            <a:r>
              <a:rPr lang="zh-CN" altLang="en-US" sz="1200" dirty="0"/>
              <a:t>的爬虫</a:t>
            </a:r>
            <a:r>
              <a:rPr lang="en-US" altLang="zh-CN" sz="1200" dirty="0" smtClean="0"/>
              <a:t>IP</a:t>
            </a:r>
            <a:r>
              <a:rPr lang="zh-CN" altLang="en-US" sz="1200" dirty="0"/>
              <a:t>。</a:t>
            </a:r>
            <a:endParaRPr lang="en-GB" altLang="zh-CN" sz="1200" dirty="0">
              <a:solidFill>
                <a:schemeClr val="accent1"/>
              </a:solidFill>
              <a:cs typeface="+mn-ea"/>
              <a:sym typeface="+mn-lt"/>
            </a:endParaRPr>
          </a:p>
        </p:txBody>
      </p:sp>
      <p:grpSp>
        <p:nvGrpSpPr>
          <p:cNvPr id="15" name="组合 41"/>
          <p:cNvGrpSpPr/>
          <p:nvPr/>
        </p:nvGrpSpPr>
        <p:grpSpPr>
          <a:xfrm>
            <a:off x="5469752" y="3434188"/>
            <a:ext cx="3537703" cy="643253"/>
            <a:chOff x="5297106" y="3491894"/>
            <a:chExt cx="3019728" cy="591741"/>
          </a:xfrm>
        </p:grpSpPr>
        <p:sp>
          <p:nvSpPr>
            <p:cNvPr id="16" name="Freeform: Shape 5"/>
            <p:cNvSpPr/>
            <p:nvPr/>
          </p:nvSpPr>
          <p:spPr>
            <a:xfrm rot="10800000">
              <a:off x="5297106" y="3503536"/>
              <a:ext cx="2737470" cy="5800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053" y="21600"/>
                  </a:lnTo>
                  <a:lnTo>
                    <a:pt x="0" y="21600"/>
                  </a:lnTo>
                  <a:lnTo>
                    <a:pt x="0" y="0"/>
                  </a:lnTo>
                  <a:close/>
                </a:path>
              </a:pathLst>
            </a:custGeom>
            <a:solidFill>
              <a:srgbClr val="E6E7EA"/>
            </a:solidFill>
            <a:ln w="12700">
              <a:solidFill>
                <a:srgbClr val="7F7F7F"/>
              </a:solidFill>
              <a:miter lim="400000"/>
            </a:ln>
          </p:spPr>
          <p:txBody>
            <a:bodyPr anchor="ctr"/>
            <a:lstStyle/>
            <a:p>
              <a:pPr algn="ctr"/>
              <a:endParaRPr/>
            </a:p>
          </p:txBody>
        </p:sp>
        <p:sp>
          <p:nvSpPr>
            <p:cNvPr id="17" name="Rectangle 23"/>
            <p:cNvSpPr/>
            <p:nvPr/>
          </p:nvSpPr>
          <p:spPr>
            <a:xfrm>
              <a:off x="5795113" y="3606698"/>
              <a:ext cx="1420149" cy="34469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normAutofit/>
            </a:bodyPr>
            <a:lstStyle/>
            <a:p>
              <a:pPr lvl="0">
                <a:defRPr sz="1800">
                  <a:solidFill>
                    <a:srgbClr val="000000"/>
                  </a:solidFill>
                </a:defRPr>
              </a:pPr>
              <a:r>
                <a:rPr lang="zh-CN" altLang="en-US" sz="2400"/>
                <a:t>识别出合法爬虫</a:t>
              </a:r>
              <a:endParaRPr lang="zh-CN" altLang="en-US" sz="2300" dirty="0"/>
            </a:p>
          </p:txBody>
        </p:sp>
        <p:grpSp>
          <p:nvGrpSpPr>
            <p:cNvPr id="18" name="Group 24"/>
            <p:cNvGrpSpPr/>
            <p:nvPr/>
          </p:nvGrpSpPr>
          <p:grpSpPr>
            <a:xfrm>
              <a:off x="7738939" y="3491894"/>
              <a:ext cx="577895" cy="577895"/>
              <a:chOff x="10318585" y="4655859"/>
              <a:chExt cx="770527" cy="770527"/>
            </a:xfrm>
          </p:grpSpPr>
          <p:sp>
            <p:nvSpPr>
              <p:cNvPr id="19" name="Freeform: Shape 25"/>
              <p:cNvSpPr/>
              <p:nvPr/>
            </p:nvSpPr>
            <p:spPr>
              <a:xfrm>
                <a:off x="10318585" y="4655859"/>
                <a:ext cx="770527" cy="7705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anchor="ctr"/>
              <a:lstStyle/>
              <a:p>
                <a:pPr algn="ctr"/>
                <a:endParaRPr/>
              </a:p>
            </p:txBody>
          </p:sp>
          <p:sp>
            <p:nvSpPr>
              <p:cNvPr id="20" name="Freeform: Shape 26"/>
              <p:cNvSpPr/>
              <p:nvPr/>
            </p:nvSpPr>
            <p:spPr>
              <a:xfrm>
                <a:off x="10542588" y="4882356"/>
                <a:ext cx="322461" cy="312738"/>
              </a:xfrm>
              <a:custGeom>
                <a:avLst/>
                <a:gdLst/>
                <a:ahLst/>
                <a:cxnLst>
                  <a:cxn ang="0">
                    <a:pos x="wd2" y="hd2"/>
                  </a:cxn>
                  <a:cxn ang="5400000">
                    <a:pos x="wd2" y="hd2"/>
                  </a:cxn>
                  <a:cxn ang="10800000">
                    <a:pos x="wd2" y="hd2"/>
                  </a:cxn>
                  <a:cxn ang="16200000">
                    <a:pos x="wd2" y="hd2"/>
                  </a:cxn>
                </a:cxnLst>
                <a:rect l="0" t="0" r="r" b="b"/>
                <a:pathLst>
                  <a:path w="21600" h="21600" extrusionOk="0">
                    <a:moveTo>
                      <a:pt x="10793" y="0"/>
                    </a:moveTo>
                    <a:cubicBezTo>
                      <a:pt x="10569" y="0"/>
                      <a:pt x="10373" y="77"/>
                      <a:pt x="10208" y="247"/>
                    </a:cubicBezTo>
                    <a:cubicBezTo>
                      <a:pt x="10044" y="417"/>
                      <a:pt x="9956" y="618"/>
                      <a:pt x="9956" y="850"/>
                    </a:cubicBezTo>
                    <a:lnTo>
                      <a:pt x="9956" y="2165"/>
                    </a:lnTo>
                    <a:cubicBezTo>
                      <a:pt x="10320" y="2148"/>
                      <a:pt x="10603" y="2138"/>
                      <a:pt x="10793" y="2138"/>
                    </a:cubicBezTo>
                    <a:cubicBezTo>
                      <a:pt x="10984" y="2138"/>
                      <a:pt x="11254" y="2148"/>
                      <a:pt x="11617" y="2165"/>
                    </a:cubicBezTo>
                    <a:lnTo>
                      <a:pt x="11617" y="850"/>
                    </a:lnTo>
                    <a:cubicBezTo>
                      <a:pt x="11617" y="618"/>
                      <a:pt x="11542" y="416"/>
                      <a:pt x="11378" y="247"/>
                    </a:cubicBezTo>
                    <a:cubicBezTo>
                      <a:pt x="11214" y="77"/>
                      <a:pt x="11018" y="0"/>
                      <a:pt x="10793" y="0"/>
                    </a:cubicBezTo>
                    <a:close/>
                    <a:moveTo>
                      <a:pt x="10807" y="2673"/>
                    </a:moveTo>
                    <a:cubicBezTo>
                      <a:pt x="9162" y="2673"/>
                      <a:pt x="7603" y="2971"/>
                      <a:pt x="6128" y="3577"/>
                    </a:cubicBezTo>
                    <a:cubicBezTo>
                      <a:pt x="4653" y="4184"/>
                      <a:pt x="3363" y="5100"/>
                      <a:pt x="2260" y="6318"/>
                    </a:cubicBezTo>
                    <a:cubicBezTo>
                      <a:pt x="1157" y="7535"/>
                      <a:pt x="402" y="8962"/>
                      <a:pt x="13" y="10594"/>
                    </a:cubicBezTo>
                    <a:cubicBezTo>
                      <a:pt x="5" y="10612"/>
                      <a:pt x="0" y="10632"/>
                      <a:pt x="0" y="10677"/>
                    </a:cubicBezTo>
                    <a:cubicBezTo>
                      <a:pt x="0" y="10792"/>
                      <a:pt x="51" y="10893"/>
                      <a:pt x="133" y="10978"/>
                    </a:cubicBezTo>
                    <a:cubicBezTo>
                      <a:pt x="215" y="11063"/>
                      <a:pt x="313" y="11115"/>
                      <a:pt x="425" y="11115"/>
                    </a:cubicBezTo>
                    <a:cubicBezTo>
                      <a:pt x="520" y="11115"/>
                      <a:pt x="613" y="11067"/>
                      <a:pt x="718" y="10978"/>
                    </a:cubicBezTo>
                    <a:cubicBezTo>
                      <a:pt x="1142" y="10568"/>
                      <a:pt x="1547" y="10251"/>
                      <a:pt x="1927" y="10046"/>
                    </a:cubicBezTo>
                    <a:cubicBezTo>
                      <a:pt x="2308" y="9842"/>
                      <a:pt x="2742" y="9745"/>
                      <a:pt x="3243" y="9745"/>
                    </a:cubicBezTo>
                    <a:cubicBezTo>
                      <a:pt x="3832" y="9745"/>
                      <a:pt x="4386" y="9908"/>
                      <a:pt x="4905" y="10238"/>
                    </a:cubicBezTo>
                    <a:cubicBezTo>
                      <a:pt x="5424" y="10568"/>
                      <a:pt x="5875" y="11005"/>
                      <a:pt x="6247" y="11540"/>
                    </a:cubicBezTo>
                    <a:cubicBezTo>
                      <a:pt x="6308" y="11630"/>
                      <a:pt x="6382" y="11750"/>
                      <a:pt x="6473" y="11910"/>
                    </a:cubicBezTo>
                    <a:cubicBezTo>
                      <a:pt x="6564" y="12071"/>
                      <a:pt x="6625" y="12185"/>
                      <a:pt x="6659" y="12239"/>
                    </a:cubicBezTo>
                    <a:cubicBezTo>
                      <a:pt x="6754" y="12391"/>
                      <a:pt x="6885" y="12458"/>
                      <a:pt x="7032" y="12458"/>
                    </a:cubicBezTo>
                    <a:cubicBezTo>
                      <a:pt x="7187" y="12458"/>
                      <a:pt x="7309" y="12391"/>
                      <a:pt x="7404" y="12239"/>
                    </a:cubicBezTo>
                    <a:cubicBezTo>
                      <a:pt x="7439" y="12186"/>
                      <a:pt x="7499" y="12071"/>
                      <a:pt x="7590" y="11910"/>
                    </a:cubicBezTo>
                    <a:cubicBezTo>
                      <a:pt x="7681" y="11750"/>
                      <a:pt x="7755" y="11630"/>
                      <a:pt x="7816" y="11540"/>
                    </a:cubicBezTo>
                    <a:cubicBezTo>
                      <a:pt x="8188" y="11005"/>
                      <a:pt x="8630" y="10568"/>
                      <a:pt x="9145" y="10238"/>
                    </a:cubicBezTo>
                    <a:cubicBezTo>
                      <a:pt x="9660" y="9908"/>
                      <a:pt x="10218" y="9745"/>
                      <a:pt x="10807" y="9745"/>
                    </a:cubicBezTo>
                    <a:cubicBezTo>
                      <a:pt x="11395" y="9745"/>
                      <a:pt x="11940" y="9908"/>
                      <a:pt x="12455" y="10238"/>
                    </a:cubicBezTo>
                    <a:cubicBezTo>
                      <a:pt x="12970" y="10568"/>
                      <a:pt x="13412" y="11005"/>
                      <a:pt x="13784" y="11540"/>
                    </a:cubicBezTo>
                    <a:cubicBezTo>
                      <a:pt x="13845" y="11630"/>
                      <a:pt x="13919" y="11750"/>
                      <a:pt x="14010" y="11910"/>
                    </a:cubicBezTo>
                    <a:cubicBezTo>
                      <a:pt x="14101" y="12071"/>
                      <a:pt x="14161" y="12185"/>
                      <a:pt x="14196" y="12239"/>
                    </a:cubicBezTo>
                    <a:cubicBezTo>
                      <a:pt x="14291" y="12391"/>
                      <a:pt x="14425" y="12458"/>
                      <a:pt x="14582" y="12458"/>
                    </a:cubicBezTo>
                    <a:cubicBezTo>
                      <a:pt x="14729" y="12458"/>
                      <a:pt x="14845" y="12391"/>
                      <a:pt x="14941" y="12239"/>
                    </a:cubicBezTo>
                    <a:cubicBezTo>
                      <a:pt x="14975" y="12186"/>
                      <a:pt x="15036" y="12071"/>
                      <a:pt x="15127" y="11910"/>
                    </a:cubicBezTo>
                    <a:cubicBezTo>
                      <a:pt x="15218" y="11750"/>
                      <a:pt x="15292" y="11630"/>
                      <a:pt x="15353" y="11540"/>
                    </a:cubicBezTo>
                    <a:cubicBezTo>
                      <a:pt x="15725" y="11005"/>
                      <a:pt x="16176" y="10568"/>
                      <a:pt x="16695" y="10238"/>
                    </a:cubicBezTo>
                    <a:cubicBezTo>
                      <a:pt x="17214" y="9908"/>
                      <a:pt x="17768" y="9745"/>
                      <a:pt x="18357" y="9745"/>
                    </a:cubicBezTo>
                    <a:cubicBezTo>
                      <a:pt x="18858" y="9745"/>
                      <a:pt x="19305" y="9842"/>
                      <a:pt x="19686" y="10046"/>
                    </a:cubicBezTo>
                    <a:cubicBezTo>
                      <a:pt x="20066" y="10251"/>
                      <a:pt x="20458" y="10568"/>
                      <a:pt x="20882" y="10978"/>
                    </a:cubicBezTo>
                    <a:cubicBezTo>
                      <a:pt x="20986" y="11067"/>
                      <a:pt x="21093" y="11115"/>
                      <a:pt x="21188" y="11115"/>
                    </a:cubicBezTo>
                    <a:cubicBezTo>
                      <a:pt x="21301" y="11115"/>
                      <a:pt x="21398" y="11063"/>
                      <a:pt x="21480" y="10978"/>
                    </a:cubicBezTo>
                    <a:cubicBezTo>
                      <a:pt x="21562" y="10893"/>
                      <a:pt x="21600" y="10792"/>
                      <a:pt x="21600" y="10677"/>
                    </a:cubicBezTo>
                    <a:cubicBezTo>
                      <a:pt x="21600" y="10632"/>
                      <a:pt x="21595" y="10612"/>
                      <a:pt x="21587" y="10594"/>
                    </a:cubicBezTo>
                    <a:cubicBezTo>
                      <a:pt x="21300" y="9363"/>
                      <a:pt x="20799" y="8236"/>
                      <a:pt x="20085" y="7223"/>
                    </a:cubicBezTo>
                    <a:cubicBezTo>
                      <a:pt x="19371" y="6211"/>
                      <a:pt x="18528" y="5371"/>
                      <a:pt x="17559" y="4715"/>
                    </a:cubicBezTo>
                    <a:cubicBezTo>
                      <a:pt x="16590" y="4060"/>
                      <a:pt x="15533" y="3564"/>
                      <a:pt x="14369" y="3207"/>
                    </a:cubicBezTo>
                    <a:cubicBezTo>
                      <a:pt x="13205" y="2850"/>
                      <a:pt x="12017" y="2673"/>
                      <a:pt x="10807" y="2673"/>
                    </a:cubicBezTo>
                    <a:close/>
                    <a:moveTo>
                      <a:pt x="10793" y="10265"/>
                    </a:moveTo>
                    <a:cubicBezTo>
                      <a:pt x="10526" y="10265"/>
                      <a:pt x="10255" y="10319"/>
                      <a:pt x="9969" y="10416"/>
                    </a:cubicBezTo>
                    <a:lnTo>
                      <a:pt x="9969" y="18174"/>
                    </a:lnTo>
                    <a:cubicBezTo>
                      <a:pt x="9969" y="18619"/>
                      <a:pt x="9801" y="19018"/>
                      <a:pt x="9464" y="19366"/>
                    </a:cubicBezTo>
                    <a:cubicBezTo>
                      <a:pt x="9127" y="19714"/>
                      <a:pt x="8740" y="19887"/>
                      <a:pt x="8308" y="19887"/>
                    </a:cubicBezTo>
                    <a:cubicBezTo>
                      <a:pt x="7875" y="19887"/>
                      <a:pt x="7489" y="19714"/>
                      <a:pt x="7151" y="19366"/>
                    </a:cubicBezTo>
                    <a:cubicBezTo>
                      <a:pt x="6814" y="19018"/>
                      <a:pt x="6646" y="18619"/>
                      <a:pt x="6646" y="18174"/>
                    </a:cubicBezTo>
                    <a:cubicBezTo>
                      <a:pt x="6646" y="17941"/>
                      <a:pt x="6558" y="17740"/>
                      <a:pt x="6394" y="17571"/>
                    </a:cubicBezTo>
                    <a:cubicBezTo>
                      <a:pt x="6229" y="17401"/>
                      <a:pt x="6034" y="17310"/>
                      <a:pt x="5809" y="17310"/>
                    </a:cubicBezTo>
                    <a:cubicBezTo>
                      <a:pt x="5584" y="17310"/>
                      <a:pt x="5388" y="17400"/>
                      <a:pt x="5224" y="17571"/>
                    </a:cubicBezTo>
                    <a:cubicBezTo>
                      <a:pt x="5060" y="17740"/>
                      <a:pt x="4985" y="17941"/>
                      <a:pt x="4985" y="18174"/>
                    </a:cubicBezTo>
                    <a:cubicBezTo>
                      <a:pt x="4985" y="19101"/>
                      <a:pt x="5311" y="19907"/>
                      <a:pt x="5968" y="20586"/>
                    </a:cubicBezTo>
                    <a:cubicBezTo>
                      <a:pt x="6626" y="21264"/>
                      <a:pt x="7408" y="21600"/>
                      <a:pt x="8308" y="21600"/>
                    </a:cubicBezTo>
                    <a:cubicBezTo>
                      <a:pt x="9207" y="21600"/>
                      <a:pt x="9977" y="21264"/>
                      <a:pt x="10634" y="20586"/>
                    </a:cubicBezTo>
                    <a:cubicBezTo>
                      <a:pt x="11291" y="19908"/>
                      <a:pt x="11631" y="19101"/>
                      <a:pt x="11631" y="18174"/>
                    </a:cubicBezTo>
                    <a:lnTo>
                      <a:pt x="11631" y="10416"/>
                    </a:lnTo>
                    <a:cubicBezTo>
                      <a:pt x="11345" y="10319"/>
                      <a:pt x="11062" y="10265"/>
                      <a:pt x="10793" y="10265"/>
                    </a:cubicBezTo>
                    <a:close/>
                  </a:path>
                </a:pathLst>
              </a:custGeom>
              <a:solidFill>
                <a:srgbClr val="FFFFFF"/>
              </a:solidFill>
              <a:ln w="12700">
                <a:miter lim="400000"/>
              </a:ln>
            </p:spPr>
            <p:txBody>
              <a:bodyPr anchor="ctr"/>
              <a:lstStyle/>
              <a:p>
                <a:pPr algn="ctr"/>
                <a:endParaRPr/>
              </a:p>
            </p:txBody>
          </p:sp>
        </p:grpSp>
      </p:grpSp>
      <p:grpSp>
        <p:nvGrpSpPr>
          <p:cNvPr id="21" name="组合 1"/>
          <p:cNvGrpSpPr/>
          <p:nvPr/>
        </p:nvGrpSpPr>
        <p:grpSpPr>
          <a:xfrm>
            <a:off x="2994267" y="1059339"/>
            <a:ext cx="3256363" cy="3100986"/>
            <a:chOff x="3208327" y="1418090"/>
            <a:chExt cx="2727049" cy="2727057"/>
          </a:xfrm>
        </p:grpSpPr>
        <p:sp>
          <p:nvSpPr>
            <p:cNvPr id="22" name="Freeform: Shape 6"/>
            <p:cNvSpPr/>
            <p:nvPr/>
          </p:nvSpPr>
          <p:spPr>
            <a:xfrm rot="18900000">
              <a:off x="3737373" y="1776718"/>
              <a:ext cx="407318" cy="753827"/>
            </a:xfrm>
            <a:custGeom>
              <a:avLst/>
              <a:gdLst/>
              <a:ahLst/>
              <a:cxnLst>
                <a:cxn ang="0">
                  <a:pos x="wd2" y="hd2"/>
                </a:cxn>
                <a:cxn ang="5400000">
                  <a:pos x="wd2" y="hd2"/>
                </a:cxn>
                <a:cxn ang="10800000">
                  <a:pos x="wd2" y="hd2"/>
                </a:cxn>
                <a:cxn ang="16200000">
                  <a:pos x="wd2" y="hd2"/>
                </a:cxn>
              </a:cxnLst>
              <a:rect l="0" t="0" r="r" b="b"/>
              <a:pathLst>
                <a:path w="20748" h="21445" extrusionOk="0">
                  <a:moveTo>
                    <a:pt x="286" y="13308"/>
                  </a:moveTo>
                  <a:lnTo>
                    <a:pt x="9079" y="20978"/>
                  </a:lnTo>
                  <a:cubicBezTo>
                    <a:pt x="9792" y="21600"/>
                    <a:pt x="10957" y="21600"/>
                    <a:pt x="11669" y="20978"/>
                  </a:cubicBezTo>
                  <a:lnTo>
                    <a:pt x="20463" y="13308"/>
                  </a:lnTo>
                  <a:cubicBezTo>
                    <a:pt x="21174" y="12687"/>
                    <a:pt x="20510" y="12178"/>
                    <a:pt x="18985" y="12178"/>
                  </a:cubicBezTo>
                  <a:lnTo>
                    <a:pt x="18136" y="12178"/>
                  </a:lnTo>
                  <a:lnTo>
                    <a:pt x="18136" y="0"/>
                  </a:lnTo>
                  <a:lnTo>
                    <a:pt x="2612" y="0"/>
                  </a:lnTo>
                  <a:lnTo>
                    <a:pt x="2612" y="12178"/>
                  </a:lnTo>
                  <a:lnTo>
                    <a:pt x="1763" y="12178"/>
                  </a:lnTo>
                  <a:cubicBezTo>
                    <a:pt x="238" y="12178"/>
                    <a:pt x="-426" y="12687"/>
                    <a:pt x="286" y="13308"/>
                  </a:cubicBezTo>
                  <a:close/>
                </a:path>
              </a:pathLst>
            </a:custGeom>
            <a:solidFill>
              <a:srgbClr val="E6E7EA"/>
            </a:solidFill>
            <a:ln w="12700">
              <a:solidFill>
                <a:srgbClr val="7F7F7F"/>
              </a:solidFill>
              <a:miter lim="400000"/>
            </a:ln>
          </p:spPr>
          <p:txBody>
            <a:bodyPr anchor="ctr"/>
            <a:lstStyle/>
            <a:p>
              <a:pPr algn="ctr"/>
              <a:endParaRPr/>
            </a:p>
          </p:txBody>
        </p:sp>
        <p:sp>
          <p:nvSpPr>
            <p:cNvPr id="23" name="Freeform: Shape 7"/>
            <p:cNvSpPr/>
            <p:nvPr/>
          </p:nvSpPr>
          <p:spPr>
            <a:xfrm rot="18900000">
              <a:off x="3208327" y="1746089"/>
              <a:ext cx="821893" cy="170098"/>
            </a:xfrm>
            <a:custGeom>
              <a:avLst/>
              <a:gdLst/>
              <a:ahLst/>
              <a:cxnLst>
                <a:cxn ang="0">
                  <a:pos x="wd2" y="hd2"/>
                </a:cxn>
                <a:cxn ang="5400000">
                  <a:pos x="wd2" y="hd2"/>
                </a:cxn>
                <a:cxn ang="10800000">
                  <a:pos x="wd2" y="hd2"/>
                </a:cxn>
                <a:cxn ang="16200000">
                  <a:pos x="wd2" y="hd2"/>
                </a:cxn>
              </a:cxnLst>
              <a:rect l="0" t="0" r="r" b="b"/>
              <a:pathLst>
                <a:path w="21600" h="21600" extrusionOk="0">
                  <a:moveTo>
                    <a:pt x="14760" y="21600"/>
                  </a:moveTo>
                  <a:lnTo>
                    <a:pt x="21600" y="0"/>
                  </a:lnTo>
                  <a:lnTo>
                    <a:pt x="0" y="0"/>
                  </a:lnTo>
                  <a:lnTo>
                    <a:pt x="6764" y="21600"/>
                  </a:lnTo>
                  <a:cubicBezTo>
                    <a:pt x="6764" y="21600"/>
                    <a:pt x="14760" y="21600"/>
                    <a:pt x="14760" y="21600"/>
                  </a:cubicBezTo>
                  <a:close/>
                </a:path>
              </a:pathLst>
            </a:custGeom>
            <a:solidFill>
              <a:schemeClr val="accent4"/>
            </a:solidFill>
            <a:ln w="12700">
              <a:miter lim="400000"/>
            </a:ln>
          </p:spPr>
          <p:txBody>
            <a:bodyPr anchor="ctr"/>
            <a:lstStyle/>
            <a:p>
              <a:pPr algn="ctr"/>
              <a:endParaRPr/>
            </a:p>
          </p:txBody>
        </p:sp>
        <p:sp>
          <p:nvSpPr>
            <p:cNvPr id="24" name="Freeform: Shape 8"/>
            <p:cNvSpPr/>
            <p:nvPr/>
          </p:nvSpPr>
          <p:spPr>
            <a:xfrm rot="18900000">
              <a:off x="3567165" y="3211086"/>
              <a:ext cx="753827" cy="407320"/>
            </a:xfrm>
            <a:custGeom>
              <a:avLst/>
              <a:gdLst/>
              <a:ahLst/>
              <a:cxnLst>
                <a:cxn ang="0">
                  <a:pos x="wd2" y="hd2"/>
                </a:cxn>
                <a:cxn ang="5400000">
                  <a:pos x="wd2" y="hd2"/>
                </a:cxn>
                <a:cxn ang="10800000">
                  <a:pos x="wd2" y="hd2"/>
                </a:cxn>
                <a:cxn ang="16200000">
                  <a:pos x="wd2" y="hd2"/>
                </a:cxn>
              </a:cxnLst>
              <a:rect l="0" t="0" r="r" b="b"/>
              <a:pathLst>
                <a:path w="21445" h="20748" extrusionOk="0">
                  <a:moveTo>
                    <a:pt x="13308" y="20462"/>
                  </a:moveTo>
                  <a:lnTo>
                    <a:pt x="20979" y="11669"/>
                  </a:lnTo>
                  <a:cubicBezTo>
                    <a:pt x="21600" y="10957"/>
                    <a:pt x="21600" y="9791"/>
                    <a:pt x="20979" y="9079"/>
                  </a:cubicBezTo>
                  <a:lnTo>
                    <a:pt x="13308" y="286"/>
                  </a:lnTo>
                  <a:cubicBezTo>
                    <a:pt x="12687" y="-426"/>
                    <a:pt x="12178" y="239"/>
                    <a:pt x="12178" y="1763"/>
                  </a:cubicBezTo>
                  <a:lnTo>
                    <a:pt x="12178" y="2612"/>
                  </a:lnTo>
                  <a:lnTo>
                    <a:pt x="0" y="2612"/>
                  </a:lnTo>
                  <a:lnTo>
                    <a:pt x="0" y="18136"/>
                  </a:lnTo>
                  <a:lnTo>
                    <a:pt x="12178" y="18136"/>
                  </a:lnTo>
                  <a:lnTo>
                    <a:pt x="12178" y="18985"/>
                  </a:lnTo>
                  <a:cubicBezTo>
                    <a:pt x="12178" y="20510"/>
                    <a:pt x="12687" y="21174"/>
                    <a:pt x="13308" y="20462"/>
                  </a:cubicBezTo>
                  <a:close/>
                </a:path>
              </a:pathLst>
            </a:custGeom>
            <a:solidFill>
              <a:srgbClr val="E6E7EA"/>
            </a:solidFill>
            <a:ln w="12700">
              <a:solidFill>
                <a:srgbClr val="7F7F7F"/>
              </a:solidFill>
              <a:miter lim="400000"/>
            </a:ln>
          </p:spPr>
          <p:txBody>
            <a:bodyPr anchor="ctr"/>
            <a:lstStyle/>
            <a:p>
              <a:pPr algn="ctr"/>
              <a:endParaRPr/>
            </a:p>
          </p:txBody>
        </p:sp>
        <p:sp>
          <p:nvSpPr>
            <p:cNvPr id="25" name="Freeform: Shape 9"/>
            <p:cNvSpPr/>
            <p:nvPr/>
          </p:nvSpPr>
          <p:spPr>
            <a:xfrm rot="18900000">
              <a:off x="3534228" y="3323245"/>
              <a:ext cx="170098" cy="821902"/>
            </a:xfrm>
            <a:custGeom>
              <a:avLst/>
              <a:gdLst/>
              <a:ahLst/>
              <a:cxnLst>
                <a:cxn ang="0">
                  <a:pos x="wd2" y="hd2"/>
                </a:cxn>
                <a:cxn ang="5400000">
                  <a:pos x="wd2" y="hd2"/>
                </a:cxn>
                <a:cxn ang="10800000">
                  <a:pos x="wd2" y="hd2"/>
                </a:cxn>
                <a:cxn ang="16200000">
                  <a:pos x="wd2" y="hd2"/>
                </a:cxn>
              </a:cxnLst>
              <a:rect l="0" t="0" r="r" b="b"/>
              <a:pathLst>
                <a:path w="21600" h="21600" extrusionOk="0">
                  <a:moveTo>
                    <a:pt x="21600" y="6840"/>
                  </a:moveTo>
                  <a:lnTo>
                    <a:pt x="0" y="0"/>
                  </a:lnTo>
                  <a:lnTo>
                    <a:pt x="0" y="21600"/>
                  </a:lnTo>
                  <a:lnTo>
                    <a:pt x="21600" y="14836"/>
                  </a:lnTo>
                  <a:cubicBezTo>
                    <a:pt x="21600" y="14836"/>
                    <a:pt x="21600" y="6840"/>
                    <a:pt x="21600" y="6840"/>
                  </a:cubicBezTo>
                  <a:close/>
                </a:path>
              </a:pathLst>
            </a:custGeom>
            <a:solidFill>
              <a:schemeClr val="accent3"/>
            </a:solidFill>
            <a:ln w="12700">
              <a:miter lim="400000"/>
            </a:ln>
          </p:spPr>
          <p:txBody>
            <a:bodyPr anchor="ctr"/>
            <a:lstStyle/>
            <a:p>
              <a:pPr algn="ctr"/>
              <a:endParaRPr/>
            </a:p>
          </p:txBody>
        </p:sp>
        <p:sp>
          <p:nvSpPr>
            <p:cNvPr id="29" name="Freeform: Shape 10"/>
            <p:cNvSpPr/>
            <p:nvPr/>
          </p:nvSpPr>
          <p:spPr>
            <a:xfrm rot="18900000">
              <a:off x="4826575" y="1945587"/>
              <a:ext cx="753821" cy="407323"/>
            </a:xfrm>
            <a:custGeom>
              <a:avLst/>
              <a:gdLst/>
              <a:ahLst/>
              <a:cxnLst>
                <a:cxn ang="0">
                  <a:pos x="wd2" y="hd2"/>
                </a:cxn>
                <a:cxn ang="5400000">
                  <a:pos x="wd2" y="hd2"/>
                </a:cxn>
                <a:cxn ang="10800000">
                  <a:pos x="wd2" y="hd2"/>
                </a:cxn>
                <a:cxn ang="16200000">
                  <a:pos x="wd2" y="hd2"/>
                </a:cxn>
              </a:cxnLst>
              <a:rect l="0" t="0" r="r" b="b"/>
              <a:pathLst>
                <a:path w="21445" h="20747" extrusionOk="0">
                  <a:moveTo>
                    <a:pt x="8137" y="286"/>
                  </a:moveTo>
                  <a:lnTo>
                    <a:pt x="466" y="9079"/>
                  </a:lnTo>
                  <a:cubicBezTo>
                    <a:pt x="-155" y="9791"/>
                    <a:pt x="-155" y="10957"/>
                    <a:pt x="466" y="11669"/>
                  </a:cubicBezTo>
                  <a:lnTo>
                    <a:pt x="8137" y="20461"/>
                  </a:lnTo>
                  <a:cubicBezTo>
                    <a:pt x="8758" y="21174"/>
                    <a:pt x="9267" y="20509"/>
                    <a:pt x="9267" y="18985"/>
                  </a:cubicBezTo>
                  <a:lnTo>
                    <a:pt x="9267" y="18136"/>
                  </a:lnTo>
                  <a:lnTo>
                    <a:pt x="21445" y="18136"/>
                  </a:lnTo>
                  <a:lnTo>
                    <a:pt x="21445" y="2612"/>
                  </a:lnTo>
                  <a:lnTo>
                    <a:pt x="9267" y="2612"/>
                  </a:lnTo>
                  <a:lnTo>
                    <a:pt x="9267" y="1763"/>
                  </a:lnTo>
                  <a:cubicBezTo>
                    <a:pt x="9267" y="239"/>
                    <a:pt x="8758" y="-426"/>
                    <a:pt x="8137" y="286"/>
                  </a:cubicBezTo>
                  <a:close/>
                </a:path>
              </a:pathLst>
            </a:custGeom>
            <a:solidFill>
              <a:srgbClr val="E6E7EA"/>
            </a:solidFill>
            <a:ln w="12700">
              <a:solidFill>
                <a:srgbClr val="7F7F7F"/>
              </a:solidFill>
              <a:miter lim="400000"/>
            </a:ln>
          </p:spPr>
          <p:txBody>
            <a:bodyPr anchor="ctr"/>
            <a:lstStyle/>
            <a:p>
              <a:pPr algn="ctr"/>
              <a:endParaRPr/>
            </a:p>
          </p:txBody>
        </p:sp>
        <p:sp>
          <p:nvSpPr>
            <p:cNvPr id="30" name="Freeform: Shape 11"/>
            <p:cNvSpPr/>
            <p:nvPr/>
          </p:nvSpPr>
          <p:spPr>
            <a:xfrm rot="18900000">
              <a:off x="5439381" y="1418090"/>
              <a:ext cx="170102" cy="821902"/>
            </a:xfrm>
            <a:custGeom>
              <a:avLst/>
              <a:gdLst/>
              <a:ahLst/>
              <a:cxnLst>
                <a:cxn ang="0">
                  <a:pos x="wd2" y="hd2"/>
                </a:cxn>
                <a:cxn ang="5400000">
                  <a:pos x="wd2" y="hd2"/>
                </a:cxn>
                <a:cxn ang="10800000">
                  <a:pos x="wd2" y="hd2"/>
                </a:cxn>
                <a:cxn ang="16200000">
                  <a:pos x="wd2" y="hd2"/>
                </a:cxn>
              </a:cxnLst>
              <a:rect l="0" t="0" r="r" b="b"/>
              <a:pathLst>
                <a:path w="21600" h="21600" extrusionOk="0">
                  <a:moveTo>
                    <a:pt x="0" y="14760"/>
                  </a:moveTo>
                  <a:lnTo>
                    <a:pt x="21600" y="21600"/>
                  </a:lnTo>
                  <a:lnTo>
                    <a:pt x="21600" y="0"/>
                  </a:lnTo>
                  <a:lnTo>
                    <a:pt x="0" y="6764"/>
                  </a:lnTo>
                  <a:cubicBezTo>
                    <a:pt x="0" y="6764"/>
                    <a:pt x="0" y="14760"/>
                    <a:pt x="0" y="14760"/>
                  </a:cubicBezTo>
                  <a:close/>
                </a:path>
              </a:pathLst>
            </a:custGeom>
            <a:solidFill>
              <a:schemeClr val="accent2"/>
            </a:solidFill>
            <a:ln w="12700">
              <a:miter lim="400000"/>
            </a:ln>
          </p:spPr>
          <p:txBody>
            <a:bodyPr anchor="ctr"/>
            <a:lstStyle/>
            <a:p>
              <a:pPr algn="ctr"/>
              <a:endParaRPr/>
            </a:p>
          </p:txBody>
        </p:sp>
        <p:sp>
          <p:nvSpPr>
            <p:cNvPr id="31" name="Freeform: Shape 12"/>
            <p:cNvSpPr/>
            <p:nvPr/>
          </p:nvSpPr>
          <p:spPr>
            <a:xfrm rot="18900000">
              <a:off x="5002875" y="3036127"/>
              <a:ext cx="407317" cy="753831"/>
            </a:xfrm>
            <a:custGeom>
              <a:avLst/>
              <a:gdLst/>
              <a:ahLst/>
              <a:cxnLst>
                <a:cxn ang="0">
                  <a:pos x="wd2" y="hd2"/>
                </a:cxn>
                <a:cxn ang="5400000">
                  <a:pos x="wd2" y="hd2"/>
                </a:cxn>
                <a:cxn ang="10800000">
                  <a:pos x="wd2" y="hd2"/>
                </a:cxn>
                <a:cxn ang="16200000">
                  <a:pos x="wd2" y="hd2"/>
                </a:cxn>
              </a:cxnLst>
              <a:rect l="0" t="0" r="r" b="b"/>
              <a:pathLst>
                <a:path w="20747" h="21445" extrusionOk="0">
                  <a:moveTo>
                    <a:pt x="20462" y="8137"/>
                  </a:moveTo>
                  <a:lnTo>
                    <a:pt x="11670" y="466"/>
                  </a:lnTo>
                  <a:cubicBezTo>
                    <a:pt x="10957" y="-155"/>
                    <a:pt x="9791" y="-155"/>
                    <a:pt x="9079" y="466"/>
                  </a:cubicBezTo>
                  <a:lnTo>
                    <a:pt x="286" y="8137"/>
                  </a:lnTo>
                  <a:cubicBezTo>
                    <a:pt x="-426" y="8759"/>
                    <a:pt x="239" y="9267"/>
                    <a:pt x="1763" y="9267"/>
                  </a:cubicBezTo>
                  <a:lnTo>
                    <a:pt x="2612" y="9267"/>
                  </a:lnTo>
                  <a:lnTo>
                    <a:pt x="2612" y="21445"/>
                  </a:lnTo>
                  <a:lnTo>
                    <a:pt x="18136" y="21445"/>
                  </a:lnTo>
                  <a:lnTo>
                    <a:pt x="18136" y="9267"/>
                  </a:lnTo>
                  <a:lnTo>
                    <a:pt x="18985" y="9267"/>
                  </a:lnTo>
                  <a:cubicBezTo>
                    <a:pt x="20510" y="9267"/>
                    <a:pt x="21174" y="8759"/>
                    <a:pt x="20462" y="8137"/>
                  </a:cubicBezTo>
                  <a:close/>
                </a:path>
              </a:pathLst>
            </a:custGeom>
            <a:solidFill>
              <a:srgbClr val="E6E7EA"/>
            </a:solidFill>
            <a:ln w="12700">
              <a:solidFill>
                <a:srgbClr val="7F7F7F"/>
              </a:solidFill>
              <a:miter lim="400000"/>
            </a:ln>
          </p:spPr>
          <p:txBody>
            <a:bodyPr anchor="ctr"/>
            <a:lstStyle/>
            <a:p>
              <a:pPr algn="ctr"/>
              <a:endParaRPr/>
            </a:p>
          </p:txBody>
        </p:sp>
        <p:sp>
          <p:nvSpPr>
            <p:cNvPr id="32" name="Freeform: Shape 13"/>
            <p:cNvSpPr/>
            <p:nvPr/>
          </p:nvSpPr>
          <p:spPr>
            <a:xfrm rot="18900000">
              <a:off x="5113483" y="3651242"/>
              <a:ext cx="821893" cy="170102"/>
            </a:xfrm>
            <a:custGeom>
              <a:avLst/>
              <a:gdLst/>
              <a:ahLst/>
              <a:cxnLst>
                <a:cxn ang="0">
                  <a:pos x="wd2" y="hd2"/>
                </a:cxn>
                <a:cxn ang="5400000">
                  <a:pos x="wd2" y="hd2"/>
                </a:cxn>
                <a:cxn ang="10800000">
                  <a:pos x="wd2" y="hd2"/>
                </a:cxn>
                <a:cxn ang="16200000">
                  <a:pos x="wd2" y="hd2"/>
                </a:cxn>
              </a:cxnLst>
              <a:rect l="0" t="0" r="r" b="b"/>
              <a:pathLst>
                <a:path w="21600" h="21600" extrusionOk="0">
                  <a:moveTo>
                    <a:pt x="6841" y="0"/>
                  </a:moveTo>
                  <a:lnTo>
                    <a:pt x="0" y="21600"/>
                  </a:lnTo>
                  <a:lnTo>
                    <a:pt x="21600" y="21600"/>
                  </a:lnTo>
                  <a:lnTo>
                    <a:pt x="14837" y="0"/>
                  </a:lnTo>
                  <a:cubicBezTo>
                    <a:pt x="14837" y="0"/>
                    <a:pt x="6841" y="0"/>
                    <a:pt x="6841" y="0"/>
                  </a:cubicBezTo>
                  <a:close/>
                </a:path>
              </a:pathLst>
            </a:custGeom>
            <a:solidFill>
              <a:schemeClr val="accent1"/>
            </a:solidFill>
            <a:ln w="12700">
              <a:miter lim="400000"/>
            </a:ln>
          </p:spPr>
          <p:txBody>
            <a:bodyPr anchor="ctr"/>
            <a:lstStyle/>
            <a:p>
              <a:pPr algn="ctr"/>
              <a:endParaRPr/>
            </a:p>
          </p:txBody>
        </p:sp>
        <p:grpSp>
          <p:nvGrpSpPr>
            <p:cNvPr id="33" name="Group 27"/>
            <p:cNvGrpSpPr/>
            <p:nvPr/>
          </p:nvGrpSpPr>
          <p:grpSpPr>
            <a:xfrm>
              <a:off x="3660917" y="1898578"/>
              <a:ext cx="1822687" cy="1822688"/>
              <a:chOff x="4881222" y="2531437"/>
              <a:chExt cx="2430250" cy="2430250"/>
            </a:xfrm>
          </p:grpSpPr>
          <p:sp>
            <p:nvSpPr>
              <p:cNvPr id="34" name="Freeform: Shape 28"/>
              <p:cNvSpPr/>
              <p:nvPr/>
            </p:nvSpPr>
            <p:spPr>
              <a:xfrm>
                <a:off x="4881222" y="2531437"/>
                <a:ext cx="2430250" cy="24302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a:miter lim="400000"/>
              </a:ln>
            </p:spPr>
            <p:txBody>
              <a:bodyPr anchor="ctr"/>
              <a:lstStyle/>
              <a:p>
                <a:pPr algn="ctr"/>
                <a:endParaRPr/>
              </a:p>
            </p:txBody>
          </p:sp>
          <p:sp>
            <p:nvSpPr>
              <p:cNvPr id="35" name="Freeform: Shape 29"/>
              <p:cNvSpPr/>
              <p:nvPr/>
            </p:nvSpPr>
            <p:spPr>
              <a:xfrm>
                <a:off x="5666501" y="3175133"/>
                <a:ext cx="851893" cy="792504"/>
              </a:xfrm>
              <a:custGeom>
                <a:avLst/>
                <a:gdLst/>
                <a:ahLst/>
                <a:cxnLst>
                  <a:cxn ang="0">
                    <a:pos x="wd2" y="hd2"/>
                  </a:cxn>
                  <a:cxn ang="5400000">
                    <a:pos x="wd2" y="hd2"/>
                  </a:cxn>
                  <a:cxn ang="10800000">
                    <a:pos x="wd2" y="hd2"/>
                  </a:cxn>
                  <a:cxn ang="16200000">
                    <a:pos x="wd2" y="hd2"/>
                  </a:cxn>
                </a:cxnLst>
                <a:rect l="0" t="0" r="r" b="b"/>
                <a:pathLst>
                  <a:path w="21534" h="21600" extrusionOk="0">
                    <a:moveTo>
                      <a:pt x="4272" y="0"/>
                    </a:moveTo>
                    <a:cubicBezTo>
                      <a:pt x="2688" y="0"/>
                      <a:pt x="1393" y="1394"/>
                      <a:pt x="1393" y="3100"/>
                    </a:cubicBezTo>
                    <a:cubicBezTo>
                      <a:pt x="1393" y="4810"/>
                      <a:pt x="2688" y="6202"/>
                      <a:pt x="4272" y="6202"/>
                    </a:cubicBezTo>
                    <a:cubicBezTo>
                      <a:pt x="5859" y="6202"/>
                      <a:pt x="7150" y="4809"/>
                      <a:pt x="7150" y="3100"/>
                    </a:cubicBezTo>
                    <a:cubicBezTo>
                      <a:pt x="7150" y="1394"/>
                      <a:pt x="5859" y="0"/>
                      <a:pt x="4272" y="0"/>
                    </a:cubicBezTo>
                    <a:close/>
                    <a:moveTo>
                      <a:pt x="17281" y="0"/>
                    </a:moveTo>
                    <a:cubicBezTo>
                      <a:pt x="15697" y="0"/>
                      <a:pt x="14403" y="1394"/>
                      <a:pt x="14403" y="3100"/>
                    </a:cubicBezTo>
                    <a:cubicBezTo>
                      <a:pt x="14403" y="4810"/>
                      <a:pt x="15697" y="6202"/>
                      <a:pt x="17281" y="6202"/>
                    </a:cubicBezTo>
                    <a:cubicBezTo>
                      <a:pt x="18866" y="6202"/>
                      <a:pt x="20159" y="4809"/>
                      <a:pt x="20159" y="3100"/>
                    </a:cubicBezTo>
                    <a:cubicBezTo>
                      <a:pt x="20159" y="1394"/>
                      <a:pt x="18866" y="0"/>
                      <a:pt x="17281" y="0"/>
                    </a:cubicBezTo>
                    <a:close/>
                    <a:moveTo>
                      <a:pt x="10708" y="3006"/>
                    </a:moveTo>
                    <a:cubicBezTo>
                      <a:pt x="8324" y="3006"/>
                      <a:pt x="6390" y="5090"/>
                      <a:pt x="6391" y="7659"/>
                    </a:cubicBezTo>
                    <a:cubicBezTo>
                      <a:pt x="6391" y="10226"/>
                      <a:pt x="8324" y="12310"/>
                      <a:pt x="10708" y="12310"/>
                    </a:cubicBezTo>
                    <a:cubicBezTo>
                      <a:pt x="13092" y="12310"/>
                      <a:pt x="15025" y="10226"/>
                      <a:pt x="15025" y="7659"/>
                    </a:cubicBezTo>
                    <a:cubicBezTo>
                      <a:pt x="15025" y="5090"/>
                      <a:pt x="13092" y="3006"/>
                      <a:pt x="10708" y="3006"/>
                    </a:cubicBezTo>
                    <a:close/>
                    <a:moveTo>
                      <a:pt x="1394" y="6012"/>
                    </a:moveTo>
                    <a:cubicBezTo>
                      <a:pt x="-32" y="6012"/>
                      <a:pt x="0" y="9307"/>
                      <a:pt x="0" y="10289"/>
                    </a:cubicBezTo>
                    <a:cubicBezTo>
                      <a:pt x="0" y="11633"/>
                      <a:pt x="1058" y="12214"/>
                      <a:pt x="2181" y="12214"/>
                    </a:cubicBezTo>
                    <a:lnTo>
                      <a:pt x="3688" y="12214"/>
                    </a:lnTo>
                    <a:cubicBezTo>
                      <a:pt x="4440" y="11244"/>
                      <a:pt x="5498" y="10700"/>
                      <a:pt x="6667" y="10663"/>
                    </a:cubicBezTo>
                    <a:cubicBezTo>
                      <a:pt x="6083" y="9755"/>
                      <a:pt x="5756" y="8665"/>
                      <a:pt x="5756" y="7563"/>
                    </a:cubicBezTo>
                    <a:cubicBezTo>
                      <a:pt x="5756" y="7296"/>
                      <a:pt x="5781" y="7029"/>
                      <a:pt x="5813" y="6763"/>
                    </a:cubicBezTo>
                    <a:cubicBezTo>
                      <a:pt x="5331" y="6944"/>
                      <a:pt x="4836" y="7041"/>
                      <a:pt x="4317" y="7041"/>
                    </a:cubicBezTo>
                    <a:cubicBezTo>
                      <a:pt x="2799" y="7041"/>
                      <a:pt x="1631" y="6012"/>
                      <a:pt x="1394" y="6012"/>
                    </a:cubicBezTo>
                    <a:close/>
                    <a:moveTo>
                      <a:pt x="20139" y="6012"/>
                    </a:moveTo>
                    <a:cubicBezTo>
                      <a:pt x="19902" y="6012"/>
                      <a:pt x="18735" y="7041"/>
                      <a:pt x="17216" y="7041"/>
                    </a:cubicBezTo>
                    <a:cubicBezTo>
                      <a:pt x="16700" y="7041"/>
                      <a:pt x="16206" y="6944"/>
                      <a:pt x="15721" y="6763"/>
                    </a:cubicBezTo>
                    <a:cubicBezTo>
                      <a:pt x="15756" y="7029"/>
                      <a:pt x="15777" y="7296"/>
                      <a:pt x="15777" y="7563"/>
                    </a:cubicBezTo>
                    <a:cubicBezTo>
                      <a:pt x="15777" y="8665"/>
                      <a:pt x="15450" y="9755"/>
                      <a:pt x="14867" y="10663"/>
                    </a:cubicBezTo>
                    <a:cubicBezTo>
                      <a:pt x="16036" y="10700"/>
                      <a:pt x="17093" y="11244"/>
                      <a:pt x="17846" y="12214"/>
                    </a:cubicBezTo>
                    <a:lnTo>
                      <a:pt x="19352" y="12214"/>
                    </a:lnTo>
                    <a:cubicBezTo>
                      <a:pt x="20476" y="12214"/>
                      <a:pt x="21534" y="11633"/>
                      <a:pt x="21534" y="10289"/>
                    </a:cubicBezTo>
                    <a:cubicBezTo>
                      <a:pt x="21534" y="9307"/>
                      <a:pt x="21568" y="6012"/>
                      <a:pt x="20139" y="6012"/>
                    </a:cubicBezTo>
                    <a:close/>
                    <a:moveTo>
                      <a:pt x="6679" y="11522"/>
                    </a:moveTo>
                    <a:cubicBezTo>
                      <a:pt x="3383" y="11522"/>
                      <a:pt x="2788" y="15727"/>
                      <a:pt x="2788" y="18464"/>
                    </a:cubicBezTo>
                    <a:cubicBezTo>
                      <a:pt x="2788" y="20426"/>
                      <a:pt x="3990" y="21600"/>
                      <a:pt x="5788" y="21600"/>
                    </a:cubicBezTo>
                    <a:cubicBezTo>
                      <a:pt x="5788" y="21600"/>
                      <a:pt x="15617" y="21600"/>
                      <a:pt x="15617" y="21600"/>
                    </a:cubicBezTo>
                    <a:cubicBezTo>
                      <a:pt x="17415" y="21600"/>
                      <a:pt x="18618" y="20426"/>
                      <a:pt x="18618" y="18464"/>
                    </a:cubicBezTo>
                    <a:cubicBezTo>
                      <a:pt x="18618" y="15727"/>
                      <a:pt x="18022" y="11522"/>
                      <a:pt x="14728" y="11522"/>
                    </a:cubicBezTo>
                    <a:cubicBezTo>
                      <a:pt x="14347" y="11522"/>
                      <a:pt x="12951" y="13205"/>
                      <a:pt x="10703" y="13205"/>
                    </a:cubicBezTo>
                    <a:cubicBezTo>
                      <a:pt x="8455" y="13205"/>
                      <a:pt x="7060" y="11522"/>
                      <a:pt x="6679" y="11522"/>
                    </a:cubicBezTo>
                    <a:close/>
                  </a:path>
                </a:pathLst>
              </a:custGeom>
              <a:solidFill>
                <a:srgbClr val="FFFFFF"/>
              </a:solidFill>
              <a:ln w="12700">
                <a:miter lim="400000"/>
              </a:ln>
            </p:spPr>
            <p:txBody>
              <a:bodyPr anchor="ctr"/>
              <a:lstStyle/>
              <a:p>
                <a:pPr algn="ctr"/>
                <a:endParaRPr/>
              </a:p>
            </p:txBody>
          </p:sp>
        </p:grpSp>
      </p:grpSp>
      <p:grpSp>
        <p:nvGrpSpPr>
          <p:cNvPr id="36" name="组合 42"/>
          <p:cNvGrpSpPr/>
          <p:nvPr/>
        </p:nvGrpSpPr>
        <p:grpSpPr>
          <a:xfrm>
            <a:off x="45440" y="3420609"/>
            <a:ext cx="3727027" cy="690173"/>
            <a:chOff x="828841" y="3491894"/>
            <a:chExt cx="3018055" cy="591741"/>
          </a:xfrm>
        </p:grpSpPr>
        <p:sp>
          <p:nvSpPr>
            <p:cNvPr id="37" name="Freeform: Shape 3"/>
            <p:cNvSpPr/>
            <p:nvPr/>
          </p:nvSpPr>
          <p:spPr>
            <a:xfrm rot="10800000" flipH="1">
              <a:off x="1109426" y="3503536"/>
              <a:ext cx="2737470" cy="5800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053" y="21600"/>
                  </a:lnTo>
                  <a:lnTo>
                    <a:pt x="0" y="21600"/>
                  </a:lnTo>
                  <a:lnTo>
                    <a:pt x="0" y="0"/>
                  </a:lnTo>
                  <a:close/>
                </a:path>
              </a:pathLst>
            </a:custGeom>
            <a:solidFill>
              <a:srgbClr val="E6E7EA"/>
            </a:solidFill>
            <a:ln w="12700">
              <a:solidFill>
                <a:srgbClr val="7F7F7F"/>
              </a:solidFill>
              <a:miter lim="400000"/>
            </a:ln>
          </p:spPr>
          <p:txBody>
            <a:bodyPr anchor="ctr"/>
            <a:lstStyle/>
            <a:p>
              <a:pPr algn="ctr"/>
              <a:endParaRPr/>
            </a:p>
          </p:txBody>
        </p:sp>
        <p:sp>
          <p:nvSpPr>
            <p:cNvPr id="38" name="Rectangle 15"/>
            <p:cNvSpPr/>
            <p:nvPr/>
          </p:nvSpPr>
          <p:spPr>
            <a:xfrm>
              <a:off x="1397154" y="3647284"/>
              <a:ext cx="1123454" cy="34468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normAutofit/>
            </a:bodyPr>
            <a:lstStyle/>
            <a:p>
              <a:pPr lvl="0">
                <a:defRPr sz="1800">
                  <a:solidFill>
                    <a:srgbClr val="000000"/>
                  </a:solidFill>
                </a:defRPr>
              </a:pPr>
              <a:r>
                <a:rPr lang="zh-CN" altLang="en-US" sz="1600" dirty="0"/>
                <a:t>限制单个</a:t>
              </a:r>
              <a:r>
                <a:rPr lang="en-US" altLang="zh-CN" sz="1600" dirty="0" err="1"/>
                <a:t>ip</a:t>
              </a:r>
              <a:r>
                <a:rPr lang="en-US" altLang="zh-CN" sz="1600" dirty="0"/>
                <a:t>/</a:t>
              </a:r>
              <a:r>
                <a:rPr lang="en-US" altLang="zh-CN" sz="1600" dirty="0" err="1"/>
                <a:t>api</a:t>
              </a:r>
              <a:r>
                <a:rPr lang="en-US" altLang="zh-CN" sz="1600" dirty="0"/>
                <a:t> token</a:t>
              </a:r>
              <a:r>
                <a:rPr lang="zh-CN" altLang="en-US" sz="1600" dirty="0"/>
                <a:t>的访问量 </a:t>
              </a:r>
            </a:p>
          </p:txBody>
        </p:sp>
        <p:grpSp>
          <p:nvGrpSpPr>
            <p:cNvPr id="39" name="Group 30"/>
            <p:cNvGrpSpPr/>
            <p:nvPr/>
          </p:nvGrpSpPr>
          <p:grpSpPr>
            <a:xfrm>
              <a:off x="828841" y="3491894"/>
              <a:ext cx="577895" cy="577895"/>
              <a:chOff x="1105121" y="4655859"/>
              <a:chExt cx="770527" cy="770527"/>
            </a:xfrm>
          </p:grpSpPr>
          <p:sp>
            <p:nvSpPr>
              <p:cNvPr id="40" name="Freeform: Shape 31"/>
              <p:cNvSpPr/>
              <p:nvPr/>
            </p:nvSpPr>
            <p:spPr>
              <a:xfrm>
                <a:off x="1105121" y="4655859"/>
                <a:ext cx="770527" cy="7705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a:miter lim="400000"/>
              </a:ln>
            </p:spPr>
            <p:txBody>
              <a:bodyPr anchor="ctr"/>
              <a:lstStyle/>
              <a:p>
                <a:pPr algn="ctr"/>
                <a:endParaRPr/>
              </a:p>
            </p:txBody>
          </p:sp>
          <p:sp>
            <p:nvSpPr>
              <p:cNvPr id="41" name="Freeform: Shape 32"/>
              <p:cNvSpPr/>
              <p:nvPr/>
            </p:nvSpPr>
            <p:spPr>
              <a:xfrm>
                <a:off x="1342970" y="4890924"/>
                <a:ext cx="300629" cy="300397"/>
              </a:xfrm>
              <a:custGeom>
                <a:avLst/>
                <a:gdLst/>
                <a:ahLst/>
                <a:cxnLst>
                  <a:cxn ang="0">
                    <a:pos x="wd2" y="hd2"/>
                  </a:cxn>
                  <a:cxn ang="5400000">
                    <a:pos x="wd2" y="hd2"/>
                  </a:cxn>
                  <a:cxn ang="10800000">
                    <a:pos x="wd2" y="hd2"/>
                  </a:cxn>
                  <a:cxn ang="16200000">
                    <a:pos x="wd2" y="hd2"/>
                  </a:cxn>
                </a:cxnLst>
                <a:rect l="0" t="0" r="r" b="b"/>
                <a:pathLst>
                  <a:path w="21600" h="21600" extrusionOk="0">
                    <a:moveTo>
                      <a:pt x="16609" y="13003"/>
                    </a:moveTo>
                    <a:cubicBezTo>
                      <a:pt x="16308" y="12716"/>
                      <a:pt x="15896" y="12541"/>
                      <a:pt x="15473" y="12541"/>
                    </a:cubicBezTo>
                    <a:cubicBezTo>
                      <a:pt x="14998" y="12541"/>
                      <a:pt x="14610" y="12740"/>
                      <a:pt x="14274" y="13078"/>
                    </a:cubicBezTo>
                    <a:lnTo>
                      <a:pt x="11080" y="9884"/>
                    </a:lnTo>
                    <a:lnTo>
                      <a:pt x="12652" y="8311"/>
                    </a:lnTo>
                    <a:cubicBezTo>
                      <a:pt x="12765" y="8199"/>
                      <a:pt x="12828" y="8049"/>
                      <a:pt x="12828" y="7887"/>
                    </a:cubicBezTo>
                    <a:cubicBezTo>
                      <a:pt x="12828" y="7724"/>
                      <a:pt x="12765" y="7574"/>
                      <a:pt x="12652" y="7463"/>
                    </a:cubicBezTo>
                    <a:cubicBezTo>
                      <a:pt x="13027" y="7837"/>
                      <a:pt x="13300" y="8186"/>
                      <a:pt x="13876" y="8186"/>
                    </a:cubicBezTo>
                    <a:cubicBezTo>
                      <a:pt x="14201" y="8186"/>
                      <a:pt x="14487" y="8061"/>
                      <a:pt x="14725" y="7837"/>
                    </a:cubicBezTo>
                    <a:cubicBezTo>
                      <a:pt x="15173" y="7413"/>
                      <a:pt x="15771" y="6964"/>
                      <a:pt x="15771" y="6290"/>
                    </a:cubicBezTo>
                    <a:cubicBezTo>
                      <a:pt x="15771" y="5978"/>
                      <a:pt x="15648" y="5665"/>
                      <a:pt x="15421" y="5441"/>
                    </a:cubicBezTo>
                    <a:lnTo>
                      <a:pt x="10332" y="349"/>
                    </a:lnTo>
                    <a:cubicBezTo>
                      <a:pt x="10108" y="124"/>
                      <a:pt x="9794" y="0"/>
                      <a:pt x="9483" y="0"/>
                    </a:cubicBezTo>
                    <a:cubicBezTo>
                      <a:pt x="8808" y="0"/>
                      <a:pt x="8360" y="599"/>
                      <a:pt x="7934" y="1049"/>
                    </a:cubicBezTo>
                    <a:cubicBezTo>
                      <a:pt x="7711" y="1285"/>
                      <a:pt x="7585" y="1573"/>
                      <a:pt x="7585" y="1897"/>
                    </a:cubicBezTo>
                    <a:cubicBezTo>
                      <a:pt x="7585" y="2471"/>
                      <a:pt x="7934" y="2746"/>
                      <a:pt x="8312" y="3120"/>
                    </a:cubicBezTo>
                    <a:cubicBezTo>
                      <a:pt x="8197" y="3007"/>
                      <a:pt x="8049" y="2945"/>
                      <a:pt x="7886" y="2945"/>
                    </a:cubicBezTo>
                    <a:cubicBezTo>
                      <a:pt x="7724" y="2945"/>
                      <a:pt x="7574" y="3007"/>
                      <a:pt x="7462" y="3120"/>
                    </a:cubicBezTo>
                    <a:lnTo>
                      <a:pt x="3118" y="7463"/>
                    </a:lnTo>
                    <a:cubicBezTo>
                      <a:pt x="3006" y="7574"/>
                      <a:pt x="2943" y="7724"/>
                      <a:pt x="2943" y="7887"/>
                    </a:cubicBezTo>
                    <a:cubicBezTo>
                      <a:pt x="2943" y="8049"/>
                      <a:pt x="3006" y="8199"/>
                      <a:pt x="3118" y="8311"/>
                    </a:cubicBezTo>
                    <a:cubicBezTo>
                      <a:pt x="2744" y="7937"/>
                      <a:pt x="2471" y="7587"/>
                      <a:pt x="1895" y="7587"/>
                    </a:cubicBezTo>
                    <a:cubicBezTo>
                      <a:pt x="1573" y="7587"/>
                      <a:pt x="1283" y="7711"/>
                      <a:pt x="1048" y="7937"/>
                    </a:cubicBezTo>
                    <a:cubicBezTo>
                      <a:pt x="598" y="8361"/>
                      <a:pt x="0" y="8810"/>
                      <a:pt x="0" y="9484"/>
                    </a:cubicBezTo>
                    <a:cubicBezTo>
                      <a:pt x="0" y="9796"/>
                      <a:pt x="123" y="10108"/>
                      <a:pt x="349" y="10332"/>
                    </a:cubicBezTo>
                    <a:lnTo>
                      <a:pt x="5439" y="15424"/>
                    </a:lnTo>
                    <a:cubicBezTo>
                      <a:pt x="5666" y="15649"/>
                      <a:pt x="5977" y="15774"/>
                      <a:pt x="6288" y="15774"/>
                    </a:cubicBezTo>
                    <a:cubicBezTo>
                      <a:pt x="6962" y="15774"/>
                      <a:pt x="7410" y="15174"/>
                      <a:pt x="7836" y="14725"/>
                    </a:cubicBezTo>
                    <a:cubicBezTo>
                      <a:pt x="8060" y="14489"/>
                      <a:pt x="8186" y="14201"/>
                      <a:pt x="8186" y="13876"/>
                    </a:cubicBezTo>
                    <a:cubicBezTo>
                      <a:pt x="8186" y="13302"/>
                      <a:pt x="7836" y="13028"/>
                      <a:pt x="7462" y="12653"/>
                    </a:cubicBezTo>
                    <a:cubicBezTo>
                      <a:pt x="7574" y="12765"/>
                      <a:pt x="7724" y="12828"/>
                      <a:pt x="7886" y="12828"/>
                    </a:cubicBezTo>
                    <a:cubicBezTo>
                      <a:pt x="8049" y="12828"/>
                      <a:pt x="8197" y="12765"/>
                      <a:pt x="8312" y="12653"/>
                    </a:cubicBezTo>
                    <a:lnTo>
                      <a:pt x="9881" y="11081"/>
                    </a:lnTo>
                    <a:lnTo>
                      <a:pt x="13076" y="14275"/>
                    </a:lnTo>
                    <a:cubicBezTo>
                      <a:pt x="12740" y="14612"/>
                      <a:pt x="12541" y="15000"/>
                      <a:pt x="12541" y="15473"/>
                    </a:cubicBezTo>
                    <a:cubicBezTo>
                      <a:pt x="12541" y="15897"/>
                      <a:pt x="12715" y="16308"/>
                      <a:pt x="13013" y="16597"/>
                    </a:cubicBezTo>
                    <a:lnTo>
                      <a:pt x="17543" y="21139"/>
                    </a:lnTo>
                    <a:cubicBezTo>
                      <a:pt x="17829" y="21426"/>
                      <a:pt x="18242" y="21600"/>
                      <a:pt x="18668" y="21600"/>
                    </a:cubicBezTo>
                    <a:cubicBezTo>
                      <a:pt x="19091" y="21600"/>
                      <a:pt x="19503" y="21426"/>
                      <a:pt x="19803" y="21139"/>
                    </a:cubicBezTo>
                    <a:lnTo>
                      <a:pt x="21139" y="19792"/>
                    </a:lnTo>
                    <a:cubicBezTo>
                      <a:pt x="21425" y="19505"/>
                      <a:pt x="21600" y="19092"/>
                      <a:pt x="21600" y="18668"/>
                    </a:cubicBezTo>
                    <a:cubicBezTo>
                      <a:pt x="21600" y="18244"/>
                      <a:pt x="21425" y="17832"/>
                      <a:pt x="21139" y="17532"/>
                    </a:cubicBezTo>
                    <a:cubicBezTo>
                      <a:pt x="21139" y="17532"/>
                      <a:pt x="16609" y="13003"/>
                      <a:pt x="16609" y="13003"/>
                    </a:cubicBezTo>
                    <a:close/>
                  </a:path>
                </a:pathLst>
              </a:custGeom>
              <a:solidFill>
                <a:srgbClr val="FFFFFF"/>
              </a:solidFill>
              <a:ln w="12700">
                <a:miter lim="400000"/>
              </a:ln>
            </p:spPr>
            <p:txBody>
              <a:bodyPr anchor="ctr"/>
              <a:lstStyle/>
              <a:p>
                <a:pPr algn="ctr"/>
                <a:endParaRPr/>
              </a:p>
            </p:txBody>
          </p:sp>
        </p:grpSp>
      </p:grpSp>
      <p:grpSp>
        <p:nvGrpSpPr>
          <p:cNvPr id="42" name="组合 39"/>
          <p:cNvGrpSpPr/>
          <p:nvPr/>
        </p:nvGrpSpPr>
        <p:grpSpPr>
          <a:xfrm>
            <a:off x="0" y="1106699"/>
            <a:ext cx="3765047" cy="690813"/>
            <a:chOff x="828841" y="1479953"/>
            <a:chExt cx="3018055" cy="581096"/>
          </a:xfrm>
        </p:grpSpPr>
        <p:sp>
          <p:nvSpPr>
            <p:cNvPr id="43" name="Freeform: Shape 2"/>
            <p:cNvSpPr/>
            <p:nvPr/>
          </p:nvSpPr>
          <p:spPr>
            <a:xfrm>
              <a:off x="1109426" y="1480950"/>
              <a:ext cx="2737470" cy="5800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053" y="21600"/>
                  </a:lnTo>
                  <a:lnTo>
                    <a:pt x="0" y="21600"/>
                  </a:lnTo>
                  <a:lnTo>
                    <a:pt x="0" y="0"/>
                  </a:lnTo>
                  <a:close/>
                </a:path>
              </a:pathLst>
            </a:custGeom>
            <a:solidFill>
              <a:srgbClr val="E6E7EA"/>
            </a:solidFill>
            <a:ln w="12700">
              <a:solidFill>
                <a:srgbClr val="7F7F7F"/>
              </a:solidFill>
              <a:miter lim="400000"/>
            </a:ln>
          </p:spPr>
          <p:txBody>
            <a:bodyPr anchor="ctr"/>
            <a:lstStyle/>
            <a:p>
              <a:pPr algn="ctr"/>
              <a:endParaRPr/>
            </a:p>
          </p:txBody>
        </p:sp>
        <p:grpSp>
          <p:nvGrpSpPr>
            <p:cNvPr id="44" name="Group 33"/>
            <p:cNvGrpSpPr/>
            <p:nvPr/>
          </p:nvGrpSpPr>
          <p:grpSpPr>
            <a:xfrm>
              <a:off x="828841" y="1479953"/>
              <a:ext cx="577895" cy="577895"/>
              <a:chOff x="1105121" y="1973271"/>
              <a:chExt cx="770527" cy="770527"/>
            </a:xfrm>
          </p:grpSpPr>
          <p:sp>
            <p:nvSpPr>
              <p:cNvPr id="46" name="Freeform: Shape 34"/>
              <p:cNvSpPr/>
              <p:nvPr/>
            </p:nvSpPr>
            <p:spPr>
              <a:xfrm>
                <a:off x="1105121" y="1973271"/>
                <a:ext cx="770527" cy="7705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a:miter lim="400000"/>
              </a:ln>
            </p:spPr>
            <p:txBody>
              <a:bodyPr anchor="ctr"/>
              <a:lstStyle/>
              <a:p>
                <a:pPr algn="ctr"/>
                <a:endParaRPr/>
              </a:p>
            </p:txBody>
          </p:sp>
          <p:sp>
            <p:nvSpPr>
              <p:cNvPr id="47" name="Freeform: Shape 35"/>
              <p:cNvSpPr/>
              <p:nvPr/>
            </p:nvSpPr>
            <p:spPr>
              <a:xfrm>
                <a:off x="1332279" y="2223171"/>
                <a:ext cx="322010" cy="276323"/>
              </a:xfrm>
              <a:custGeom>
                <a:avLst/>
                <a:gdLst/>
                <a:ahLst/>
                <a:cxnLst>
                  <a:cxn ang="0">
                    <a:pos x="wd2" y="hd2"/>
                  </a:cxn>
                  <a:cxn ang="5400000">
                    <a:pos x="wd2" y="hd2"/>
                  </a:cxn>
                  <a:cxn ang="10800000">
                    <a:pos x="wd2" y="hd2"/>
                  </a:cxn>
                  <a:cxn ang="16200000">
                    <a:pos x="wd2" y="hd2"/>
                  </a:cxn>
                </a:cxnLst>
                <a:rect l="0" t="0" r="r" b="b"/>
                <a:pathLst>
                  <a:path w="21600" h="21600" extrusionOk="0">
                    <a:moveTo>
                      <a:pt x="0" y="6580"/>
                    </a:moveTo>
                    <a:cubicBezTo>
                      <a:pt x="0" y="9956"/>
                      <a:pt x="2650" y="12782"/>
                      <a:pt x="2748" y="12880"/>
                    </a:cubicBezTo>
                    <a:lnTo>
                      <a:pt x="10269" y="21346"/>
                    </a:lnTo>
                    <a:cubicBezTo>
                      <a:pt x="10414" y="21516"/>
                      <a:pt x="10607" y="21600"/>
                      <a:pt x="10800" y="21600"/>
                    </a:cubicBezTo>
                    <a:cubicBezTo>
                      <a:pt x="10993" y="21600"/>
                      <a:pt x="11186" y="21516"/>
                      <a:pt x="11331" y="21346"/>
                    </a:cubicBezTo>
                    <a:lnTo>
                      <a:pt x="18841" y="12908"/>
                    </a:lnTo>
                    <a:cubicBezTo>
                      <a:pt x="18950" y="12782"/>
                      <a:pt x="21600" y="9956"/>
                      <a:pt x="21600" y="6580"/>
                    </a:cubicBezTo>
                    <a:cubicBezTo>
                      <a:pt x="21600" y="2460"/>
                      <a:pt x="19444" y="0"/>
                      <a:pt x="15839" y="0"/>
                    </a:cubicBezTo>
                    <a:cubicBezTo>
                      <a:pt x="13728" y="0"/>
                      <a:pt x="11751" y="1940"/>
                      <a:pt x="10800" y="3035"/>
                    </a:cubicBezTo>
                    <a:cubicBezTo>
                      <a:pt x="9849" y="1940"/>
                      <a:pt x="7870" y="0"/>
                      <a:pt x="5761" y="0"/>
                    </a:cubicBezTo>
                    <a:cubicBezTo>
                      <a:pt x="2156" y="0"/>
                      <a:pt x="0" y="2460"/>
                      <a:pt x="0" y="6580"/>
                    </a:cubicBezTo>
                    <a:close/>
                  </a:path>
                </a:pathLst>
              </a:custGeom>
              <a:solidFill>
                <a:srgbClr val="FFFFFF"/>
              </a:solidFill>
              <a:ln w="12700">
                <a:miter lim="400000"/>
              </a:ln>
            </p:spPr>
            <p:txBody>
              <a:bodyPr anchor="ctr"/>
              <a:lstStyle/>
              <a:p>
                <a:pPr algn="ctr"/>
                <a:endParaRPr/>
              </a:p>
            </p:txBody>
          </p:sp>
        </p:grpSp>
        <p:sp>
          <p:nvSpPr>
            <p:cNvPr id="45" name="TextBox 36"/>
            <p:cNvSpPr txBox="1">
              <a:spLocks/>
            </p:cNvSpPr>
            <p:nvPr/>
          </p:nvSpPr>
          <p:spPr>
            <a:xfrm>
              <a:off x="1463059" y="1610361"/>
              <a:ext cx="1431621" cy="306559"/>
            </a:xfrm>
            <a:prstGeom prst="rect">
              <a:avLst/>
            </a:prstGeom>
            <a:ln w="12700">
              <a:miter lim="400000"/>
            </a:ln>
          </p:spPr>
          <p:txBody>
            <a:bodyPr wrap="none" lIns="0" tIns="0" rIns="0" bIns="0" anchor="ctr">
              <a:normAutofit/>
            </a:bodyPr>
            <a:lstStyle/>
            <a:p>
              <a:r>
                <a:rPr lang="zh-CN" altLang="en-US" dirty="0"/>
                <a:t>请求的时间窗口过滤统计</a:t>
              </a:r>
              <a:endParaRPr lang="zh-CN" altLang="en-US" dirty="0">
                <a:solidFill>
                  <a:schemeClr val="tx1"/>
                </a:solidFill>
              </a:endParaRPr>
            </a:p>
          </p:txBody>
        </p:sp>
      </p:grpSp>
      <p:sp>
        <p:nvSpPr>
          <p:cNvPr id="48" name="TextBox 36"/>
          <p:cNvSpPr txBox="1">
            <a:spLocks/>
          </p:cNvSpPr>
          <p:nvPr/>
        </p:nvSpPr>
        <p:spPr>
          <a:xfrm>
            <a:off x="4186565" y="2993559"/>
            <a:ext cx="1006887" cy="364441"/>
          </a:xfrm>
          <a:prstGeom prst="rect">
            <a:avLst/>
          </a:prstGeom>
          <a:ln w="12700">
            <a:miter lim="400000"/>
          </a:ln>
        </p:spPr>
        <p:txBody>
          <a:bodyPr wrap="none" lIns="0" tIns="0" rIns="0" bIns="0" anchor="ctr">
            <a:noAutofit/>
          </a:bodyPr>
          <a:lstStyle/>
          <a:p>
            <a:r>
              <a:rPr lang="zh-CN" altLang="en-US" sz="2400" dirty="0" smtClean="0">
                <a:solidFill>
                  <a:schemeClr val="tx1"/>
                </a:solidFill>
              </a:rPr>
              <a:t>反爬虫</a:t>
            </a:r>
            <a:endParaRPr lang="zh-CN" altLang="en-US" sz="2400" dirty="0">
              <a:solidFill>
                <a:schemeClr val="tx1"/>
              </a:solidFill>
            </a:endParaRPr>
          </a:p>
        </p:txBody>
      </p:sp>
    </p:spTree>
    <p:extLst>
      <p:ext uri="{BB962C8B-B14F-4D97-AF65-F5344CB8AC3E}">
        <p14:creationId xmlns:p14="http://schemas.microsoft.com/office/powerpoint/2010/main" val="848549600"/>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300"/>
                                        <p:tgtEl>
                                          <p:spTgt spid="26"/>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down)">
                                      <p:cBhvr>
                                        <p:cTn id="11" dur="300"/>
                                        <p:tgtEl>
                                          <p:spTgt spid="27"/>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p:tgtEl>
                                          <p:spTgt spid="28"/>
                                        </p:tgtEl>
                                        <p:attrNameLst>
                                          <p:attrName>ppt_x</p:attrName>
                                        </p:attrNameLst>
                                      </p:cBhvr>
                                      <p:tavLst>
                                        <p:tav tm="0">
                                          <p:val>
                                            <p:strVal val="#ppt_x-#ppt_w*1.125000"/>
                                          </p:val>
                                        </p:tav>
                                        <p:tav tm="100000">
                                          <p:val>
                                            <p:strVal val="#ppt_x"/>
                                          </p:val>
                                        </p:tav>
                                      </p:tavLst>
                                    </p:anim>
                                    <p:animEffect transition="in" filter="wipe(right)">
                                      <p:cBhvr>
                                        <p:cTn id="16" dur="500"/>
                                        <p:tgtEl>
                                          <p:spTgt spid="28"/>
                                        </p:tgtEl>
                                      </p:cBhvr>
                                    </p:animEffect>
                                  </p:childTnLst>
                                </p:cTn>
                              </p:par>
                            </p:childTnLst>
                          </p:cTn>
                        </p:par>
                        <p:par>
                          <p:cTn id="17" fill="hold">
                            <p:stCondLst>
                              <p:cond delay="1100"/>
                            </p:stCondLst>
                            <p:childTnLst>
                              <p:par>
                                <p:cTn id="18" presetID="53" presetClass="entr" presetSubtype="16" fill="hold" nodeType="after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500" fill="hold"/>
                                        <p:tgtEl>
                                          <p:spTgt spid="21"/>
                                        </p:tgtEl>
                                        <p:attrNameLst>
                                          <p:attrName>ppt_w</p:attrName>
                                        </p:attrNameLst>
                                      </p:cBhvr>
                                      <p:tavLst>
                                        <p:tav tm="0">
                                          <p:val>
                                            <p:fltVal val="0"/>
                                          </p:val>
                                        </p:tav>
                                        <p:tav tm="100000">
                                          <p:val>
                                            <p:strVal val="#ppt_w"/>
                                          </p:val>
                                        </p:tav>
                                      </p:tavLst>
                                    </p:anim>
                                    <p:anim calcmode="lin" valueType="num">
                                      <p:cBhvr>
                                        <p:cTn id="21" dur="500" fill="hold"/>
                                        <p:tgtEl>
                                          <p:spTgt spid="21"/>
                                        </p:tgtEl>
                                        <p:attrNameLst>
                                          <p:attrName>ppt_h</p:attrName>
                                        </p:attrNameLst>
                                      </p:cBhvr>
                                      <p:tavLst>
                                        <p:tav tm="0">
                                          <p:val>
                                            <p:fltVal val="0"/>
                                          </p:val>
                                        </p:tav>
                                        <p:tav tm="100000">
                                          <p:val>
                                            <p:strVal val="#ppt_h"/>
                                          </p:val>
                                        </p:tav>
                                      </p:tavLst>
                                    </p:anim>
                                    <p:animEffect transition="in" filter="fade">
                                      <p:cBhvr>
                                        <p:cTn id="22" dur="500"/>
                                        <p:tgtEl>
                                          <p:spTgt spid="21"/>
                                        </p:tgtEl>
                                      </p:cBhvr>
                                    </p:animEffect>
                                  </p:childTnLst>
                                </p:cTn>
                              </p:par>
                            </p:childTnLst>
                          </p:cTn>
                        </p:par>
                        <p:par>
                          <p:cTn id="23" fill="hold">
                            <p:stCondLst>
                              <p:cond delay="1600"/>
                            </p:stCondLst>
                            <p:childTnLst>
                              <p:par>
                                <p:cTn id="24" presetID="53" presetClass="entr" presetSubtype="16"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fltVal val="0"/>
                                          </p:val>
                                        </p:tav>
                                        <p:tav tm="100000">
                                          <p:val>
                                            <p:strVal val="#ppt_w"/>
                                          </p:val>
                                        </p:tav>
                                      </p:tavLst>
                                    </p:anim>
                                    <p:anim calcmode="lin" valueType="num">
                                      <p:cBhvr>
                                        <p:cTn id="27" dur="500" fill="hold"/>
                                        <p:tgtEl>
                                          <p:spTgt spid="5"/>
                                        </p:tgtEl>
                                        <p:attrNameLst>
                                          <p:attrName>ppt_h</p:attrName>
                                        </p:attrNameLst>
                                      </p:cBhvr>
                                      <p:tavLst>
                                        <p:tav tm="0">
                                          <p:val>
                                            <p:fltVal val="0"/>
                                          </p:val>
                                        </p:tav>
                                        <p:tav tm="100000">
                                          <p:val>
                                            <p:strVal val="#ppt_h"/>
                                          </p:val>
                                        </p:tav>
                                      </p:tavLst>
                                    </p:anim>
                                    <p:animEffect transition="in" filter="fade">
                                      <p:cBhvr>
                                        <p:cTn id="28" dur="500"/>
                                        <p:tgtEl>
                                          <p:spTgt spid="5"/>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animEffect transition="in" filter="fade">
                                      <p:cBhvr>
                                        <p:cTn id="33" dur="500"/>
                                        <p:tgtEl>
                                          <p:spTgt spid="6"/>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fltVal val="0"/>
                                          </p:val>
                                        </p:tav>
                                        <p:tav tm="100000">
                                          <p:val>
                                            <p:strVal val="#ppt_w"/>
                                          </p:val>
                                        </p:tav>
                                      </p:tavLst>
                                    </p:anim>
                                    <p:anim calcmode="lin" valueType="num">
                                      <p:cBhvr>
                                        <p:cTn id="37" dur="500" fill="hold"/>
                                        <p:tgtEl>
                                          <p:spTgt spid="14"/>
                                        </p:tgtEl>
                                        <p:attrNameLst>
                                          <p:attrName>ppt_h</p:attrName>
                                        </p:attrNameLst>
                                      </p:cBhvr>
                                      <p:tavLst>
                                        <p:tav tm="0">
                                          <p:val>
                                            <p:fltVal val="0"/>
                                          </p:val>
                                        </p:tav>
                                        <p:tav tm="100000">
                                          <p:val>
                                            <p:strVal val="#ppt_h"/>
                                          </p:val>
                                        </p:tav>
                                      </p:tavLst>
                                    </p:anim>
                                    <p:animEffect transition="in" filter="fade">
                                      <p:cBhvr>
                                        <p:cTn id="38" dur="500"/>
                                        <p:tgtEl>
                                          <p:spTgt spid="14"/>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p:cTn id="41" dur="500" fill="hold"/>
                                        <p:tgtEl>
                                          <p:spTgt spid="7"/>
                                        </p:tgtEl>
                                        <p:attrNameLst>
                                          <p:attrName>ppt_w</p:attrName>
                                        </p:attrNameLst>
                                      </p:cBhvr>
                                      <p:tavLst>
                                        <p:tav tm="0">
                                          <p:val>
                                            <p:fltVal val="0"/>
                                          </p:val>
                                        </p:tav>
                                        <p:tav tm="100000">
                                          <p:val>
                                            <p:strVal val="#ppt_w"/>
                                          </p:val>
                                        </p:tav>
                                      </p:tavLst>
                                    </p:anim>
                                    <p:anim calcmode="lin" valueType="num">
                                      <p:cBhvr>
                                        <p:cTn id="42" dur="500" fill="hold"/>
                                        <p:tgtEl>
                                          <p:spTgt spid="7"/>
                                        </p:tgtEl>
                                        <p:attrNameLst>
                                          <p:attrName>ppt_h</p:attrName>
                                        </p:attrNameLst>
                                      </p:cBhvr>
                                      <p:tavLst>
                                        <p:tav tm="0">
                                          <p:val>
                                            <p:fltVal val="0"/>
                                          </p:val>
                                        </p:tav>
                                        <p:tav tm="100000">
                                          <p:val>
                                            <p:strVal val="#ppt_h"/>
                                          </p:val>
                                        </p:tav>
                                      </p:tavLst>
                                    </p:anim>
                                    <p:animEffect transition="in" filter="fade">
                                      <p:cBhvr>
                                        <p:cTn id="43" dur="500"/>
                                        <p:tgtEl>
                                          <p:spTgt spid="7"/>
                                        </p:tgtEl>
                                      </p:cBhvr>
                                    </p:animEffect>
                                  </p:childTnLst>
                                </p:cTn>
                              </p:par>
                            </p:childTnLst>
                          </p:cTn>
                        </p:par>
                        <p:par>
                          <p:cTn id="44" fill="hold">
                            <p:stCondLst>
                              <p:cond delay="2100"/>
                            </p:stCondLst>
                            <p:childTnLst>
                              <p:par>
                                <p:cTn id="45" presetID="22" presetClass="entr" presetSubtype="8" fill="hold" nodeType="after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wipe(left)">
                                      <p:cBhvr>
                                        <p:cTn id="47" dur="500"/>
                                        <p:tgtEl>
                                          <p:spTgt spid="42"/>
                                        </p:tgtEl>
                                      </p:cBhvr>
                                    </p:animEffect>
                                  </p:childTnLst>
                                </p:cTn>
                              </p:par>
                              <p:par>
                                <p:cTn id="48" presetID="22" presetClass="entr" presetSubtype="2" fill="hold" nodeType="with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wipe(right)">
                                      <p:cBhvr>
                                        <p:cTn id="50" dur="500"/>
                                        <p:tgtEl>
                                          <p:spTgt spid="8"/>
                                        </p:tgtEl>
                                      </p:cBhvr>
                                    </p:animEffect>
                                  </p:childTnLst>
                                </p:cTn>
                              </p:par>
                              <p:par>
                                <p:cTn id="51" presetID="22" presetClass="entr" presetSubtype="2"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wipe(right)">
                                      <p:cBhvr>
                                        <p:cTn id="53" dur="500"/>
                                        <p:tgtEl>
                                          <p:spTgt spid="15"/>
                                        </p:tgtEl>
                                      </p:cBhvr>
                                    </p:animEffect>
                                  </p:childTnLst>
                                </p:cTn>
                              </p:par>
                              <p:par>
                                <p:cTn id="54" presetID="22" presetClass="entr" presetSubtype="8" fill="hold" nodeType="with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wipe(left)">
                                      <p:cBhvr>
                                        <p:cTn id="5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5" grpId="0" animBg="1"/>
      <p:bldP spid="6" grpId="0" animBg="1"/>
      <p:bldP spid="7"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a:off x="324628" y="435931"/>
            <a:ext cx="8113486" cy="0"/>
          </a:xfrm>
          <a:prstGeom prst="line">
            <a:avLst/>
          </a:prstGeom>
          <a:ln w="1270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612055" y="96233"/>
            <a:ext cx="274777" cy="274777"/>
          </a:xfrm>
          <a:prstGeom prst="ellipse">
            <a:avLst/>
          </a:prstGeom>
          <a:solidFill>
            <a:srgbClr val="F5F5F5"/>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solidFill>
                <a:schemeClr val="bg1"/>
              </a:solidFill>
            </a:endParaRPr>
          </a:p>
        </p:txBody>
      </p:sp>
      <p:sp>
        <p:nvSpPr>
          <p:cNvPr id="28" name="TextBox 27"/>
          <p:cNvSpPr txBox="1"/>
          <p:nvPr/>
        </p:nvSpPr>
        <p:spPr>
          <a:xfrm>
            <a:off x="1024844" y="51016"/>
            <a:ext cx="1980025" cy="400108"/>
          </a:xfrm>
          <a:prstGeom prst="rect">
            <a:avLst/>
          </a:prstGeom>
          <a:noFill/>
        </p:spPr>
        <p:txBody>
          <a:bodyPr wrap="none" lIns="91438" tIns="45719" rIns="91438" bIns="45719" rtlCol="0">
            <a:spAutoFit/>
          </a:bodyPr>
          <a:lstStyle/>
          <a:p>
            <a:r>
              <a:rPr lang="en-US" altLang="zh-CN" sz="2000" dirty="0" smtClean="0">
                <a:solidFill>
                  <a:schemeClr val="bg1"/>
                </a:solidFill>
                <a:latin typeface="方正兰亭细黑_GBK" pitchFamily="2" charset="-122"/>
                <a:ea typeface="方正兰亭细黑_GBK" pitchFamily="2" charset="-122"/>
              </a:rPr>
              <a:t>4.1.5</a:t>
            </a:r>
            <a:r>
              <a:rPr lang="zh-CN" altLang="en-US" sz="2000" dirty="0" smtClean="0">
                <a:solidFill>
                  <a:schemeClr val="bg1"/>
                </a:solidFill>
                <a:latin typeface="方正兰亭细黑_GBK" pitchFamily="2" charset="-122"/>
                <a:ea typeface="方正兰亭细黑_GBK" pitchFamily="2" charset="-122"/>
              </a:rPr>
              <a:t>网络复杂性</a:t>
            </a:r>
            <a:endParaRPr lang="zh-CN" altLang="en-US" sz="2000" dirty="0">
              <a:solidFill>
                <a:schemeClr val="bg1"/>
              </a:solidFill>
              <a:latin typeface="方正兰亭细黑_GBK" pitchFamily="2" charset="-122"/>
              <a:ea typeface="方正兰亭细黑_GBK" pitchFamily="2" charset="-122"/>
            </a:endParaRPr>
          </a:p>
        </p:txBody>
      </p:sp>
      <p:sp>
        <p:nvSpPr>
          <p:cNvPr id="5" name="等腰三角形 21"/>
          <p:cNvSpPr/>
          <p:nvPr/>
        </p:nvSpPr>
        <p:spPr bwMode="auto">
          <a:xfrm rot="16200000" flipH="1">
            <a:off x="4646088" y="1520199"/>
            <a:ext cx="2440862" cy="2354913"/>
          </a:xfrm>
          <a:custGeom>
            <a:avLst/>
            <a:gdLst>
              <a:gd name="connsiteX0" fmla="*/ 0 w 3169466"/>
              <a:gd name="connsiteY0" fmla="*/ 3096344 h 3096344"/>
              <a:gd name="connsiteX1" fmla="*/ 1508539 w 3169466"/>
              <a:gd name="connsiteY1" fmla="*/ 0 h 3096344"/>
              <a:gd name="connsiteX2" fmla="*/ 3169466 w 3169466"/>
              <a:gd name="connsiteY2" fmla="*/ 3096344 h 3096344"/>
              <a:gd name="connsiteX3" fmla="*/ 0 w 3169466"/>
              <a:gd name="connsiteY3" fmla="*/ 3096344 h 3096344"/>
              <a:gd name="connsiteX0" fmla="*/ 0 w 3017066"/>
              <a:gd name="connsiteY0" fmla="*/ 3083644 h 3096344"/>
              <a:gd name="connsiteX1" fmla="*/ 1356139 w 3017066"/>
              <a:gd name="connsiteY1" fmla="*/ 0 h 3096344"/>
              <a:gd name="connsiteX2" fmla="*/ 3017066 w 3017066"/>
              <a:gd name="connsiteY2" fmla="*/ 3096344 h 3096344"/>
              <a:gd name="connsiteX3" fmla="*/ 0 w 3017066"/>
              <a:gd name="connsiteY3" fmla="*/ 3083644 h 3096344"/>
              <a:gd name="connsiteX0" fmla="*/ 0 w 3017066"/>
              <a:gd name="connsiteY0" fmla="*/ 3083644 h 3096344"/>
              <a:gd name="connsiteX1" fmla="*/ 181393 w 3017066"/>
              <a:gd name="connsiteY1" fmla="*/ 22734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3083644 h 3096344"/>
              <a:gd name="connsiteX1" fmla="*/ 181393 w 3017066"/>
              <a:gd name="connsiteY1" fmla="*/ 22226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3083644 h 3096344"/>
              <a:gd name="connsiteX1" fmla="*/ 105193 w 3017066"/>
              <a:gd name="connsiteY1" fmla="*/ 24258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2601044 h 2613744"/>
              <a:gd name="connsiteX1" fmla="*/ 105193 w 3017066"/>
              <a:gd name="connsiteY1" fmla="*/ 1943223 h 2613744"/>
              <a:gd name="connsiteX2" fmla="*/ 1368839 w 3017066"/>
              <a:gd name="connsiteY2" fmla="*/ 0 h 2613744"/>
              <a:gd name="connsiteX3" fmla="*/ 3017066 w 3017066"/>
              <a:gd name="connsiteY3" fmla="*/ 2613744 h 2613744"/>
              <a:gd name="connsiteX4" fmla="*/ 0 w 3017066"/>
              <a:gd name="connsiteY4" fmla="*/ 2601044 h 2613744"/>
              <a:gd name="connsiteX0" fmla="*/ 537730 w 2919796"/>
              <a:gd name="connsiteY0" fmla="*/ 2702644 h 2702644"/>
              <a:gd name="connsiteX1" fmla="*/ 7923 w 2919796"/>
              <a:gd name="connsiteY1" fmla="*/ 1943223 h 2702644"/>
              <a:gd name="connsiteX2" fmla="*/ 1271569 w 2919796"/>
              <a:gd name="connsiteY2" fmla="*/ 0 h 2702644"/>
              <a:gd name="connsiteX3" fmla="*/ 2919796 w 2919796"/>
              <a:gd name="connsiteY3" fmla="*/ 2613744 h 2702644"/>
              <a:gd name="connsiteX4" fmla="*/ 537730 w 2919796"/>
              <a:gd name="connsiteY4" fmla="*/ 2702644 h 2702644"/>
              <a:gd name="connsiteX0" fmla="*/ 552634 w 2934700"/>
              <a:gd name="connsiteY0" fmla="*/ 2702644 h 2702644"/>
              <a:gd name="connsiteX1" fmla="*/ 22827 w 2934700"/>
              <a:gd name="connsiteY1" fmla="*/ 1943223 h 2702644"/>
              <a:gd name="connsiteX2" fmla="*/ 1286473 w 2934700"/>
              <a:gd name="connsiteY2" fmla="*/ 0 h 2702644"/>
              <a:gd name="connsiteX3" fmla="*/ 2934700 w 2934700"/>
              <a:gd name="connsiteY3" fmla="*/ 2613744 h 2702644"/>
              <a:gd name="connsiteX4" fmla="*/ 552634 w 2934700"/>
              <a:gd name="connsiteY4" fmla="*/ 2702644 h 2702644"/>
              <a:gd name="connsiteX0" fmla="*/ 529807 w 2911873"/>
              <a:gd name="connsiteY0" fmla="*/ 2702644 h 2702644"/>
              <a:gd name="connsiteX1" fmla="*/ 0 w 2911873"/>
              <a:gd name="connsiteY1" fmla="*/ 1943223 h 2702644"/>
              <a:gd name="connsiteX2" fmla="*/ 1263646 w 2911873"/>
              <a:gd name="connsiteY2" fmla="*/ 0 h 2702644"/>
              <a:gd name="connsiteX3" fmla="*/ 2911873 w 2911873"/>
              <a:gd name="connsiteY3" fmla="*/ 2613744 h 2702644"/>
              <a:gd name="connsiteX4" fmla="*/ 529807 w 2911873"/>
              <a:gd name="connsiteY4" fmla="*/ 2702644 h 2702644"/>
              <a:gd name="connsiteX0" fmla="*/ 529807 w 2911873"/>
              <a:gd name="connsiteY0" fmla="*/ 2702644 h 2702644"/>
              <a:gd name="connsiteX1" fmla="*/ 0 w 2911873"/>
              <a:gd name="connsiteY1" fmla="*/ 1943223 h 2702644"/>
              <a:gd name="connsiteX2" fmla="*/ 1263646 w 2911873"/>
              <a:gd name="connsiteY2" fmla="*/ 0 h 2702644"/>
              <a:gd name="connsiteX3" fmla="*/ 2911873 w 2911873"/>
              <a:gd name="connsiteY3" fmla="*/ 2613744 h 2702644"/>
              <a:gd name="connsiteX4" fmla="*/ 529807 w 2911873"/>
              <a:gd name="connsiteY4" fmla="*/ 2702644 h 2702644"/>
              <a:gd name="connsiteX0" fmla="*/ 529807 w 2911873"/>
              <a:gd name="connsiteY0" fmla="*/ 2702644 h 2844923"/>
              <a:gd name="connsiteX1" fmla="*/ 0 w 2911873"/>
              <a:gd name="connsiteY1" fmla="*/ 1943223 h 2844923"/>
              <a:gd name="connsiteX2" fmla="*/ 1263646 w 2911873"/>
              <a:gd name="connsiteY2" fmla="*/ 0 h 2844923"/>
              <a:gd name="connsiteX3" fmla="*/ 2911873 w 2911873"/>
              <a:gd name="connsiteY3" fmla="*/ 2613744 h 2844923"/>
              <a:gd name="connsiteX4" fmla="*/ 1241478 w 2911873"/>
              <a:gd name="connsiteY4" fmla="*/ 2844923 h 2844923"/>
              <a:gd name="connsiteX5" fmla="*/ 529807 w 2911873"/>
              <a:gd name="connsiteY5" fmla="*/ 2702644 h 2844923"/>
              <a:gd name="connsiteX0" fmla="*/ 529807 w 2619773"/>
              <a:gd name="connsiteY0" fmla="*/ 2702644 h 2844923"/>
              <a:gd name="connsiteX1" fmla="*/ 0 w 2619773"/>
              <a:gd name="connsiteY1" fmla="*/ 1943223 h 2844923"/>
              <a:gd name="connsiteX2" fmla="*/ 1263646 w 2619773"/>
              <a:gd name="connsiteY2" fmla="*/ 0 h 2844923"/>
              <a:gd name="connsiteX3" fmla="*/ 2619773 w 2619773"/>
              <a:gd name="connsiteY3" fmla="*/ 2143844 h 2844923"/>
              <a:gd name="connsiteX4" fmla="*/ 1241478 w 2619773"/>
              <a:gd name="connsiteY4" fmla="*/ 2844923 h 2844923"/>
              <a:gd name="connsiteX5" fmla="*/ 529807 w 2619773"/>
              <a:gd name="connsiteY5" fmla="*/ 2702644 h 28449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708673"/>
              <a:gd name="connsiteY0" fmla="*/ 2702644 h 2959223"/>
              <a:gd name="connsiteX1" fmla="*/ 0 w 2708673"/>
              <a:gd name="connsiteY1" fmla="*/ 1943223 h 2959223"/>
              <a:gd name="connsiteX2" fmla="*/ 1263646 w 2708673"/>
              <a:gd name="connsiteY2" fmla="*/ 0 h 2959223"/>
              <a:gd name="connsiteX3" fmla="*/ 2708673 w 2708673"/>
              <a:gd name="connsiteY3" fmla="*/ 2258144 h 2959223"/>
              <a:gd name="connsiteX4" fmla="*/ 1216078 w 2708673"/>
              <a:gd name="connsiteY4" fmla="*/ 2959223 h 2959223"/>
              <a:gd name="connsiteX5" fmla="*/ 529807 w 2708673"/>
              <a:gd name="connsiteY5" fmla="*/ 2702644 h 2959223"/>
              <a:gd name="connsiteX0" fmla="*/ 529807 w 2708673"/>
              <a:gd name="connsiteY0" fmla="*/ 2702644 h 3035423"/>
              <a:gd name="connsiteX1" fmla="*/ 0 w 2708673"/>
              <a:gd name="connsiteY1" fmla="*/ 1943223 h 3035423"/>
              <a:gd name="connsiteX2" fmla="*/ 1263646 w 2708673"/>
              <a:gd name="connsiteY2" fmla="*/ 0 h 3035423"/>
              <a:gd name="connsiteX3" fmla="*/ 2708673 w 2708673"/>
              <a:gd name="connsiteY3" fmla="*/ 2258144 h 3035423"/>
              <a:gd name="connsiteX4" fmla="*/ 1216078 w 2708673"/>
              <a:gd name="connsiteY4" fmla="*/ 3035423 h 3035423"/>
              <a:gd name="connsiteX5" fmla="*/ 529807 w 2708673"/>
              <a:gd name="connsiteY5" fmla="*/ 2702644 h 3035423"/>
              <a:gd name="connsiteX0" fmla="*/ 631407 w 2810273"/>
              <a:gd name="connsiteY0" fmla="*/ 2702644 h 3035423"/>
              <a:gd name="connsiteX1" fmla="*/ 0 w 2810273"/>
              <a:gd name="connsiteY1" fmla="*/ 1994023 h 3035423"/>
              <a:gd name="connsiteX2" fmla="*/ 1365246 w 2810273"/>
              <a:gd name="connsiteY2" fmla="*/ 0 h 3035423"/>
              <a:gd name="connsiteX3" fmla="*/ 2810273 w 2810273"/>
              <a:gd name="connsiteY3" fmla="*/ 2258144 h 3035423"/>
              <a:gd name="connsiteX4" fmla="*/ 1317678 w 2810273"/>
              <a:gd name="connsiteY4" fmla="*/ 3035423 h 3035423"/>
              <a:gd name="connsiteX5" fmla="*/ 631407 w 2810273"/>
              <a:gd name="connsiteY5" fmla="*/ 2702644 h 3035423"/>
              <a:gd name="connsiteX0" fmla="*/ 631407 w 2899173"/>
              <a:gd name="connsiteY0" fmla="*/ 2702644 h 3035423"/>
              <a:gd name="connsiteX1" fmla="*/ 0 w 2899173"/>
              <a:gd name="connsiteY1" fmla="*/ 1994023 h 3035423"/>
              <a:gd name="connsiteX2" fmla="*/ 1365246 w 2899173"/>
              <a:gd name="connsiteY2" fmla="*/ 0 h 3035423"/>
              <a:gd name="connsiteX3" fmla="*/ 2899173 w 2899173"/>
              <a:gd name="connsiteY3" fmla="*/ 2461344 h 3035423"/>
              <a:gd name="connsiteX4" fmla="*/ 1317678 w 2899173"/>
              <a:gd name="connsiteY4" fmla="*/ 3035423 h 3035423"/>
              <a:gd name="connsiteX5" fmla="*/ 631407 w 2899173"/>
              <a:gd name="connsiteY5" fmla="*/ 2702644 h 3035423"/>
              <a:gd name="connsiteX0" fmla="*/ 631407 w 2899173"/>
              <a:gd name="connsiteY0" fmla="*/ 2702644 h 3035423"/>
              <a:gd name="connsiteX1" fmla="*/ 0 w 2899173"/>
              <a:gd name="connsiteY1" fmla="*/ 1994023 h 3035423"/>
              <a:gd name="connsiteX2" fmla="*/ 1365246 w 2899173"/>
              <a:gd name="connsiteY2" fmla="*/ 0 h 3035423"/>
              <a:gd name="connsiteX3" fmla="*/ 2899173 w 2899173"/>
              <a:gd name="connsiteY3" fmla="*/ 2461344 h 3035423"/>
              <a:gd name="connsiteX4" fmla="*/ 1317678 w 2899173"/>
              <a:gd name="connsiteY4" fmla="*/ 3035423 h 3035423"/>
              <a:gd name="connsiteX5" fmla="*/ 631407 w 2899173"/>
              <a:gd name="connsiteY5" fmla="*/ 2702644 h 3035423"/>
              <a:gd name="connsiteX0" fmla="*/ 631407 w 2899173"/>
              <a:gd name="connsiteY0" fmla="*/ 2702644 h 3086223"/>
              <a:gd name="connsiteX1" fmla="*/ 0 w 2899173"/>
              <a:gd name="connsiteY1" fmla="*/ 1994023 h 3086223"/>
              <a:gd name="connsiteX2" fmla="*/ 1365246 w 2899173"/>
              <a:gd name="connsiteY2" fmla="*/ 0 h 3086223"/>
              <a:gd name="connsiteX3" fmla="*/ 2899173 w 2899173"/>
              <a:gd name="connsiteY3" fmla="*/ 2461344 h 3086223"/>
              <a:gd name="connsiteX4" fmla="*/ 1330378 w 2899173"/>
              <a:gd name="connsiteY4" fmla="*/ 3086223 h 3086223"/>
              <a:gd name="connsiteX5" fmla="*/ 631407 w 2899173"/>
              <a:gd name="connsiteY5" fmla="*/ 2702644 h 30862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2908539"/>
              <a:gd name="connsiteX1" fmla="*/ 0 w 2930925"/>
              <a:gd name="connsiteY1" fmla="*/ 2032204 h 2908539"/>
              <a:gd name="connsiteX2" fmla="*/ 1396998 w 2930925"/>
              <a:gd name="connsiteY2" fmla="*/ 0 h 2908539"/>
              <a:gd name="connsiteX3" fmla="*/ 2930925 w 2930925"/>
              <a:gd name="connsiteY3" fmla="*/ 2461344 h 2908539"/>
              <a:gd name="connsiteX4" fmla="*/ 1559196 w 2930925"/>
              <a:gd name="connsiteY4" fmla="*/ 2908539 h 2908539"/>
              <a:gd name="connsiteX5" fmla="*/ 663159 w 2930925"/>
              <a:gd name="connsiteY5" fmla="*/ 2702644 h 2908539"/>
              <a:gd name="connsiteX0" fmla="*/ 663159 w 2930925"/>
              <a:gd name="connsiteY0" fmla="*/ 2702644 h 2959458"/>
              <a:gd name="connsiteX1" fmla="*/ 0 w 2930925"/>
              <a:gd name="connsiteY1" fmla="*/ 2032204 h 2959458"/>
              <a:gd name="connsiteX2" fmla="*/ 1396998 w 2930925"/>
              <a:gd name="connsiteY2" fmla="*/ 0 h 2959458"/>
              <a:gd name="connsiteX3" fmla="*/ 2930925 w 2930925"/>
              <a:gd name="connsiteY3" fmla="*/ 2461344 h 2959458"/>
              <a:gd name="connsiteX4" fmla="*/ 1559412 w 2930925"/>
              <a:gd name="connsiteY4" fmla="*/ 2959458 h 2959458"/>
              <a:gd name="connsiteX5" fmla="*/ 663159 w 2930925"/>
              <a:gd name="connsiteY5" fmla="*/ 2702644 h 2959458"/>
              <a:gd name="connsiteX0" fmla="*/ 663159 w 2930925"/>
              <a:gd name="connsiteY0" fmla="*/ 2702644 h 2959458"/>
              <a:gd name="connsiteX1" fmla="*/ 0 w 2930925"/>
              <a:gd name="connsiteY1" fmla="*/ 2032204 h 2959458"/>
              <a:gd name="connsiteX2" fmla="*/ 1396998 w 2930925"/>
              <a:gd name="connsiteY2" fmla="*/ 0 h 2959458"/>
              <a:gd name="connsiteX3" fmla="*/ 2930925 w 2930925"/>
              <a:gd name="connsiteY3" fmla="*/ 2461344 h 2959458"/>
              <a:gd name="connsiteX4" fmla="*/ 1559412 w 2930925"/>
              <a:gd name="connsiteY4" fmla="*/ 2959458 h 2959458"/>
              <a:gd name="connsiteX5" fmla="*/ 663159 w 2930925"/>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3222" h="2959458">
                <a:moveTo>
                  <a:pt x="663159" y="2702644"/>
                </a:moveTo>
                <a:cubicBezTo>
                  <a:pt x="270694" y="2413616"/>
                  <a:pt x="297292" y="2480177"/>
                  <a:pt x="0" y="2032204"/>
                </a:cubicBezTo>
                <a:lnTo>
                  <a:pt x="1396998" y="0"/>
                </a:lnTo>
                <a:lnTo>
                  <a:pt x="2893222" y="2404291"/>
                </a:lnTo>
                <a:cubicBezTo>
                  <a:pt x="2180089" y="2991587"/>
                  <a:pt x="1930209" y="2931200"/>
                  <a:pt x="1559412" y="2959458"/>
                </a:cubicBezTo>
                <a:cubicBezTo>
                  <a:pt x="1254627" y="2941783"/>
                  <a:pt x="930144" y="2872952"/>
                  <a:pt x="663159" y="2702644"/>
                </a:cubicBezTo>
                <a:close/>
              </a:path>
            </a:pathLst>
          </a:custGeom>
          <a:solidFill>
            <a:schemeClr val="bg1">
              <a:lumMod val="95000"/>
            </a:schemeClr>
          </a:solidFill>
          <a:ln>
            <a:noFill/>
          </a:ln>
          <a:effectLst>
            <a:innerShdw blurRad="165100" dist="63500" dir="13500000">
              <a:prstClr val="black">
                <a:alpha val="30000"/>
              </a:prstClr>
            </a:innerShdw>
          </a:effectLst>
        </p:spPr>
        <p:txBody>
          <a:bodyPr vert="horz" wrap="square" lIns="68580" tIns="34290" rIns="68580" bIns="34290" numCol="1" anchor="ctr" anchorCtr="0" compatLnSpc="1">
            <a:prstTxWarp prst="textNoShape">
              <a:avLst/>
            </a:prstTxWarp>
          </a:bodyPr>
          <a:lstStyle/>
          <a:p>
            <a:pPr algn="r"/>
            <a:endParaRPr lang="zh-CN" altLang="en-US" sz="1200">
              <a:solidFill>
                <a:schemeClr val="bg1"/>
              </a:solidFill>
              <a:latin typeface="微软雅黑" pitchFamily="34" charset="-122"/>
              <a:ea typeface="微软雅黑" pitchFamily="34" charset="-122"/>
            </a:endParaRPr>
          </a:p>
        </p:txBody>
      </p:sp>
      <p:sp>
        <p:nvSpPr>
          <p:cNvPr id="6" name="等腰三角形 21"/>
          <p:cNvSpPr/>
          <p:nvPr/>
        </p:nvSpPr>
        <p:spPr bwMode="auto">
          <a:xfrm rot="5400000">
            <a:off x="2003742" y="1285406"/>
            <a:ext cx="2454205" cy="2816997"/>
          </a:xfrm>
          <a:custGeom>
            <a:avLst/>
            <a:gdLst>
              <a:gd name="connsiteX0" fmla="*/ 0 w 3169466"/>
              <a:gd name="connsiteY0" fmla="*/ 3096344 h 3096344"/>
              <a:gd name="connsiteX1" fmla="*/ 1508539 w 3169466"/>
              <a:gd name="connsiteY1" fmla="*/ 0 h 3096344"/>
              <a:gd name="connsiteX2" fmla="*/ 3169466 w 3169466"/>
              <a:gd name="connsiteY2" fmla="*/ 3096344 h 3096344"/>
              <a:gd name="connsiteX3" fmla="*/ 0 w 3169466"/>
              <a:gd name="connsiteY3" fmla="*/ 3096344 h 3096344"/>
              <a:gd name="connsiteX0" fmla="*/ 0 w 3017066"/>
              <a:gd name="connsiteY0" fmla="*/ 3083644 h 3096344"/>
              <a:gd name="connsiteX1" fmla="*/ 1356139 w 3017066"/>
              <a:gd name="connsiteY1" fmla="*/ 0 h 3096344"/>
              <a:gd name="connsiteX2" fmla="*/ 3017066 w 3017066"/>
              <a:gd name="connsiteY2" fmla="*/ 3096344 h 3096344"/>
              <a:gd name="connsiteX3" fmla="*/ 0 w 3017066"/>
              <a:gd name="connsiteY3" fmla="*/ 3083644 h 3096344"/>
              <a:gd name="connsiteX0" fmla="*/ 0 w 3017066"/>
              <a:gd name="connsiteY0" fmla="*/ 3083644 h 3096344"/>
              <a:gd name="connsiteX1" fmla="*/ 181393 w 3017066"/>
              <a:gd name="connsiteY1" fmla="*/ 22734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3083644 h 3096344"/>
              <a:gd name="connsiteX1" fmla="*/ 181393 w 3017066"/>
              <a:gd name="connsiteY1" fmla="*/ 22226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3083644 h 3096344"/>
              <a:gd name="connsiteX1" fmla="*/ 105193 w 3017066"/>
              <a:gd name="connsiteY1" fmla="*/ 24258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2601044 h 2613744"/>
              <a:gd name="connsiteX1" fmla="*/ 105193 w 3017066"/>
              <a:gd name="connsiteY1" fmla="*/ 1943223 h 2613744"/>
              <a:gd name="connsiteX2" fmla="*/ 1368839 w 3017066"/>
              <a:gd name="connsiteY2" fmla="*/ 0 h 2613744"/>
              <a:gd name="connsiteX3" fmla="*/ 3017066 w 3017066"/>
              <a:gd name="connsiteY3" fmla="*/ 2613744 h 2613744"/>
              <a:gd name="connsiteX4" fmla="*/ 0 w 3017066"/>
              <a:gd name="connsiteY4" fmla="*/ 2601044 h 2613744"/>
              <a:gd name="connsiteX0" fmla="*/ 537730 w 2919796"/>
              <a:gd name="connsiteY0" fmla="*/ 2702644 h 2702644"/>
              <a:gd name="connsiteX1" fmla="*/ 7923 w 2919796"/>
              <a:gd name="connsiteY1" fmla="*/ 1943223 h 2702644"/>
              <a:gd name="connsiteX2" fmla="*/ 1271569 w 2919796"/>
              <a:gd name="connsiteY2" fmla="*/ 0 h 2702644"/>
              <a:gd name="connsiteX3" fmla="*/ 2919796 w 2919796"/>
              <a:gd name="connsiteY3" fmla="*/ 2613744 h 2702644"/>
              <a:gd name="connsiteX4" fmla="*/ 537730 w 2919796"/>
              <a:gd name="connsiteY4" fmla="*/ 2702644 h 2702644"/>
              <a:gd name="connsiteX0" fmla="*/ 552634 w 2934700"/>
              <a:gd name="connsiteY0" fmla="*/ 2702644 h 2702644"/>
              <a:gd name="connsiteX1" fmla="*/ 22827 w 2934700"/>
              <a:gd name="connsiteY1" fmla="*/ 1943223 h 2702644"/>
              <a:gd name="connsiteX2" fmla="*/ 1286473 w 2934700"/>
              <a:gd name="connsiteY2" fmla="*/ 0 h 2702644"/>
              <a:gd name="connsiteX3" fmla="*/ 2934700 w 2934700"/>
              <a:gd name="connsiteY3" fmla="*/ 2613744 h 2702644"/>
              <a:gd name="connsiteX4" fmla="*/ 552634 w 2934700"/>
              <a:gd name="connsiteY4" fmla="*/ 2702644 h 2702644"/>
              <a:gd name="connsiteX0" fmla="*/ 529807 w 2911873"/>
              <a:gd name="connsiteY0" fmla="*/ 2702644 h 2702644"/>
              <a:gd name="connsiteX1" fmla="*/ 0 w 2911873"/>
              <a:gd name="connsiteY1" fmla="*/ 1943223 h 2702644"/>
              <a:gd name="connsiteX2" fmla="*/ 1263646 w 2911873"/>
              <a:gd name="connsiteY2" fmla="*/ 0 h 2702644"/>
              <a:gd name="connsiteX3" fmla="*/ 2911873 w 2911873"/>
              <a:gd name="connsiteY3" fmla="*/ 2613744 h 2702644"/>
              <a:gd name="connsiteX4" fmla="*/ 529807 w 2911873"/>
              <a:gd name="connsiteY4" fmla="*/ 2702644 h 2702644"/>
              <a:gd name="connsiteX0" fmla="*/ 529807 w 2911873"/>
              <a:gd name="connsiteY0" fmla="*/ 2702644 h 2702644"/>
              <a:gd name="connsiteX1" fmla="*/ 0 w 2911873"/>
              <a:gd name="connsiteY1" fmla="*/ 1943223 h 2702644"/>
              <a:gd name="connsiteX2" fmla="*/ 1263646 w 2911873"/>
              <a:gd name="connsiteY2" fmla="*/ 0 h 2702644"/>
              <a:gd name="connsiteX3" fmla="*/ 2911873 w 2911873"/>
              <a:gd name="connsiteY3" fmla="*/ 2613744 h 2702644"/>
              <a:gd name="connsiteX4" fmla="*/ 529807 w 2911873"/>
              <a:gd name="connsiteY4" fmla="*/ 2702644 h 2702644"/>
              <a:gd name="connsiteX0" fmla="*/ 529807 w 2911873"/>
              <a:gd name="connsiteY0" fmla="*/ 2702644 h 2844923"/>
              <a:gd name="connsiteX1" fmla="*/ 0 w 2911873"/>
              <a:gd name="connsiteY1" fmla="*/ 1943223 h 2844923"/>
              <a:gd name="connsiteX2" fmla="*/ 1263646 w 2911873"/>
              <a:gd name="connsiteY2" fmla="*/ 0 h 2844923"/>
              <a:gd name="connsiteX3" fmla="*/ 2911873 w 2911873"/>
              <a:gd name="connsiteY3" fmla="*/ 2613744 h 2844923"/>
              <a:gd name="connsiteX4" fmla="*/ 1241478 w 2911873"/>
              <a:gd name="connsiteY4" fmla="*/ 2844923 h 2844923"/>
              <a:gd name="connsiteX5" fmla="*/ 529807 w 2911873"/>
              <a:gd name="connsiteY5" fmla="*/ 2702644 h 2844923"/>
              <a:gd name="connsiteX0" fmla="*/ 529807 w 2619773"/>
              <a:gd name="connsiteY0" fmla="*/ 2702644 h 2844923"/>
              <a:gd name="connsiteX1" fmla="*/ 0 w 2619773"/>
              <a:gd name="connsiteY1" fmla="*/ 1943223 h 2844923"/>
              <a:gd name="connsiteX2" fmla="*/ 1263646 w 2619773"/>
              <a:gd name="connsiteY2" fmla="*/ 0 h 2844923"/>
              <a:gd name="connsiteX3" fmla="*/ 2619773 w 2619773"/>
              <a:gd name="connsiteY3" fmla="*/ 2143844 h 2844923"/>
              <a:gd name="connsiteX4" fmla="*/ 1241478 w 2619773"/>
              <a:gd name="connsiteY4" fmla="*/ 2844923 h 2844923"/>
              <a:gd name="connsiteX5" fmla="*/ 529807 w 2619773"/>
              <a:gd name="connsiteY5" fmla="*/ 2702644 h 28449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708673"/>
              <a:gd name="connsiteY0" fmla="*/ 2702644 h 2959223"/>
              <a:gd name="connsiteX1" fmla="*/ 0 w 2708673"/>
              <a:gd name="connsiteY1" fmla="*/ 1943223 h 2959223"/>
              <a:gd name="connsiteX2" fmla="*/ 1263646 w 2708673"/>
              <a:gd name="connsiteY2" fmla="*/ 0 h 2959223"/>
              <a:gd name="connsiteX3" fmla="*/ 2708673 w 2708673"/>
              <a:gd name="connsiteY3" fmla="*/ 2258144 h 2959223"/>
              <a:gd name="connsiteX4" fmla="*/ 1216078 w 2708673"/>
              <a:gd name="connsiteY4" fmla="*/ 2959223 h 2959223"/>
              <a:gd name="connsiteX5" fmla="*/ 529807 w 2708673"/>
              <a:gd name="connsiteY5" fmla="*/ 2702644 h 2959223"/>
              <a:gd name="connsiteX0" fmla="*/ 529807 w 2708673"/>
              <a:gd name="connsiteY0" fmla="*/ 2702644 h 3035423"/>
              <a:gd name="connsiteX1" fmla="*/ 0 w 2708673"/>
              <a:gd name="connsiteY1" fmla="*/ 1943223 h 3035423"/>
              <a:gd name="connsiteX2" fmla="*/ 1263646 w 2708673"/>
              <a:gd name="connsiteY2" fmla="*/ 0 h 3035423"/>
              <a:gd name="connsiteX3" fmla="*/ 2708673 w 2708673"/>
              <a:gd name="connsiteY3" fmla="*/ 2258144 h 3035423"/>
              <a:gd name="connsiteX4" fmla="*/ 1216078 w 2708673"/>
              <a:gd name="connsiteY4" fmla="*/ 3035423 h 3035423"/>
              <a:gd name="connsiteX5" fmla="*/ 529807 w 2708673"/>
              <a:gd name="connsiteY5" fmla="*/ 2702644 h 3035423"/>
              <a:gd name="connsiteX0" fmla="*/ 631407 w 2810273"/>
              <a:gd name="connsiteY0" fmla="*/ 2702644 h 3035423"/>
              <a:gd name="connsiteX1" fmla="*/ 0 w 2810273"/>
              <a:gd name="connsiteY1" fmla="*/ 1994023 h 3035423"/>
              <a:gd name="connsiteX2" fmla="*/ 1365246 w 2810273"/>
              <a:gd name="connsiteY2" fmla="*/ 0 h 3035423"/>
              <a:gd name="connsiteX3" fmla="*/ 2810273 w 2810273"/>
              <a:gd name="connsiteY3" fmla="*/ 2258144 h 3035423"/>
              <a:gd name="connsiteX4" fmla="*/ 1317678 w 2810273"/>
              <a:gd name="connsiteY4" fmla="*/ 3035423 h 3035423"/>
              <a:gd name="connsiteX5" fmla="*/ 631407 w 2810273"/>
              <a:gd name="connsiteY5" fmla="*/ 2702644 h 3035423"/>
              <a:gd name="connsiteX0" fmla="*/ 631407 w 2899173"/>
              <a:gd name="connsiteY0" fmla="*/ 2702644 h 3035423"/>
              <a:gd name="connsiteX1" fmla="*/ 0 w 2899173"/>
              <a:gd name="connsiteY1" fmla="*/ 1994023 h 3035423"/>
              <a:gd name="connsiteX2" fmla="*/ 1365246 w 2899173"/>
              <a:gd name="connsiteY2" fmla="*/ 0 h 3035423"/>
              <a:gd name="connsiteX3" fmla="*/ 2899173 w 2899173"/>
              <a:gd name="connsiteY3" fmla="*/ 2461344 h 3035423"/>
              <a:gd name="connsiteX4" fmla="*/ 1317678 w 2899173"/>
              <a:gd name="connsiteY4" fmla="*/ 3035423 h 3035423"/>
              <a:gd name="connsiteX5" fmla="*/ 631407 w 2899173"/>
              <a:gd name="connsiteY5" fmla="*/ 2702644 h 3035423"/>
              <a:gd name="connsiteX0" fmla="*/ 631407 w 2899173"/>
              <a:gd name="connsiteY0" fmla="*/ 2702644 h 3035423"/>
              <a:gd name="connsiteX1" fmla="*/ 0 w 2899173"/>
              <a:gd name="connsiteY1" fmla="*/ 1994023 h 3035423"/>
              <a:gd name="connsiteX2" fmla="*/ 1365246 w 2899173"/>
              <a:gd name="connsiteY2" fmla="*/ 0 h 3035423"/>
              <a:gd name="connsiteX3" fmla="*/ 2899173 w 2899173"/>
              <a:gd name="connsiteY3" fmla="*/ 2461344 h 3035423"/>
              <a:gd name="connsiteX4" fmla="*/ 1317678 w 2899173"/>
              <a:gd name="connsiteY4" fmla="*/ 3035423 h 3035423"/>
              <a:gd name="connsiteX5" fmla="*/ 631407 w 2899173"/>
              <a:gd name="connsiteY5" fmla="*/ 2702644 h 3035423"/>
              <a:gd name="connsiteX0" fmla="*/ 631407 w 2899173"/>
              <a:gd name="connsiteY0" fmla="*/ 2702644 h 3086223"/>
              <a:gd name="connsiteX1" fmla="*/ 0 w 2899173"/>
              <a:gd name="connsiteY1" fmla="*/ 1994023 h 3086223"/>
              <a:gd name="connsiteX2" fmla="*/ 1365246 w 2899173"/>
              <a:gd name="connsiteY2" fmla="*/ 0 h 3086223"/>
              <a:gd name="connsiteX3" fmla="*/ 2899173 w 2899173"/>
              <a:gd name="connsiteY3" fmla="*/ 2461344 h 3086223"/>
              <a:gd name="connsiteX4" fmla="*/ 1330378 w 2899173"/>
              <a:gd name="connsiteY4" fmla="*/ 3086223 h 3086223"/>
              <a:gd name="connsiteX5" fmla="*/ 631407 w 2899173"/>
              <a:gd name="connsiteY5" fmla="*/ 2702644 h 30862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2908539"/>
              <a:gd name="connsiteX1" fmla="*/ 0 w 2930925"/>
              <a:gd name="connsiteY1" fmla="*/ 2032204 h 2908539"/>
              <a:gd name="connsiteX2" fmla="*/ 1396998 w 2930925"/>
              <a:gd name="connsiteY2" fmla="*/ 0 h 2908539"/>
              <a:gd name="connsiteX3" fmla="*/ 2930925 w 2930925"/>
              <a:gd name="connsiteY3" fmla="*/ 2461344 h 2908539"/>
              <a:gd name="connsiteX4" fmla="*/ 1559196 w 2930925"/>
              <a:gd name="connsiteY4" fmla="*/ 2908539 h 2908539"/>
              <a:gd name="connsiteX5" fmla="*/ 663159 w 2930925"/>
              <a:gd name="connsiteY5" fmla="*/ 2702644 h 2908539"/>
              <a:gd name="connsiteX0" fmla="*/ 663159 w 2930925"/>
              <a:gd name="connsiteY0" fmla="*/ 2702644 h 2959458"/>
              <a:gd name="connsiteX1" fmla="*/ 0 w 2930925"/>
              <a:gd name="connsiteY1" fmla="*/ 2032204 h 2959458"/>
              <a:gd name="connsiteX2" fmla="*/ 1396998 w 2930925"/>
              <a:gd name="connsiteY2" fmla="*/ 0 h 2959458"/>
              <a:gd name="connsiteX3" fmla="*/ 2930925 w 2930925"/>
              <a:gd name="connsiteY3" fmla="*/ 2461344 h 2959458"/>
              <a:gd name="connsiteX4" fmla="*/ 1559412 w 2930925"/>
              <a:gd name="connsiteY4" fmla="*/ 2959458 h 2959458"/>
              <a:gd name="connsiteX5" fmla="*/ 663159 w 2930925"/>
              <a:gd name="connsiteY5" fmla="*/ 2702644 h 2959458"/>
              <a:gd name="connsiteX0" fmla="*/ 663159 w 2930925"/>
              <a:gd name="connsiteY0" fmla="*/ 2702644 h 2959458"/>
              <a:gd name="connsiteX1" fmla="*/ 0 w 2930925"/>
              <a:gd name="connsiteY1" fmla="*/ 2032204 h 2959458"/>
              <a:gd name="connsiteX2" fmla="*/ 1396998 w 2930925"/>
              <a:gd name="connsiteY2" fmla="*/ 0 h 2959458"/>
              <a:gd name="connsiteX3" fmla="*/ 2930925 w 2930925"/>
              <a:gd name="connsiteY3" fmla="*/ 2461344 h 2959458"/>
              <a:gd name="connsiteX4" fmla="*/ 1559412 w 2930925"/>
              <a:gd name="connsiteY4" fmla="*/ 2959458 h 2959458"/>
              <a:gd name="connsiteX5" fmla="*/ 663159 w 2930925"/>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3222" h="2959458">
                <a:moveTo>
                  <a:pt x="663159" y="2702644"/>
                </a:moveTo>
                <a:cubicBezTo>
                  <a:pt x="270694" y="2413616"/>
                  <a:pt x="297292" y="2480177"/>
                  <a:pt x="0" y="2032204"/>
                </a:cubicBezTo>
                <a:lnTo>
                  <a:pt x="1396998" y="0"/>
                </a:lnTo>
                <a:lnTo>
                  <a:pt x="2893222" y="2404291"/>
                </a:lnTo>
                <a:cubicBezTo>
                  <a:pt x="2180089" y="2991587"/>
                  <a:pt x="1930209" y="2931200"/>
                  <a:pt x="1559412" y="2959458"/>
                </a:cubicBezTo>
                <a:cubicBezTo>
                  <a:pt x="1254627" y="2941783"/>
                  <a:pt x="930144" y="2872952"/>
                  <a:pt x="663159" y="2702644"/>
                </a:cubicBezTo>
                <a:close/>
              </a:path>
            </a:pathLst>
          </a:custGeom>
          <a:solidFill>
            <a:schemeClr val="bg1">
              <a:lumMod val="95000"/>
            </a:schemeClr>
          </a:solidFill>
          <a:ln>
            <a:noFill/>
          </a:ln>
          <a:effectLst>
            <a:innerShdw blurRad="165100" dist="63500" dir="13500000">
              <a:prstClr val="black">
                <a:alpha val="30000"/>
              </a:prstClr>
            </a:innerShdw>
          </a:effectLst>
        </p:spPr>
        <p:txBody>
          <a:bodyPr vert="horz" wrap="square" lIns="68580" tIns="34290" rIns="68580" bIns="34290" numCol="1" anchor="ctr" anchorCtr="0" compatLnSpc="1">
            <a:prstTxWarp prst="textNoShape">
              <a:avLst/>
            </a:prstTxWarp>
          </a:bodyPr>
          <a:lstStyle/>
          <a:p>
            <a:pPr algn="r"/>
            <a:endParaRPr lang="zh-CN" altLang="en-US" sz="1200">
              <a:solidFill>
                <a:schemeClr val="bg1"/>
              </a:solidFill>
              <a:latin typeface="微软雅黑" pitchFamily="34" charset="-122"/>
              <a:ea typeface="微软雅黑" pitchFamily="34" charset="-122"/>
            </a:endParaRPr>
          </a:p>
        </p:txBody>
      </p:sp>
      <p:sp>
        <p:nvSpPr>
          <p:cNvPr id="7" name="椭圆 6"/>
          <p:cNvSpPr/>
          <p:nvPr/>
        </p:nvSpPr>
        <p:spPr bwMode="auto">
          <a:xfrm>
            <a:off x="1839161" y="1275768"/>
            <a:ext cx="3259759" cy="3030699"/>
          </a:xfrm>
          <a:prstGeom prst="ellipse">
            <a:avLst/>
          </a:prstGeom>
          <a:noFill/>
          <a:ln w="12700" cap="flat" cmpd="sng" algn="ctr">
            <a:solidFill>
              <a:schemeClr val="bg1">
                <a:lumMod val="75000"/>
              </a:schemeClr>
            </a:solidFill>
            <a:prstDash val="dash"/>
          </a:ln>
          <a:effectLst/>
        </p:spPr>
        <p:txBody>
          <a:bodyPr lIns="68580" tIns="34290" rIns="68580" bIns="34290" anchor="ctr"/>
          <a:lstStyle/>
          <a:p>
            <a:pPr algn="ctr">
              <a:defRPr/>
            </a:pPr>
            <a:endParaRPr lang="zh-CN" altLang="en-US" kern="0" dirty="0">
              <a:solidFill>
                <a:sysClr val="window" lastClr="FFFFFF"/>
              </a:solidFill>
              <a:latin typeface="Calibri"/>
              <a:ea typeface="微软雅黑" pitchFamily="34" charset="-122"/>
            </a:endParaRPr>
          </a:p>
        </p:txBody>
      </p:sp>
      <p:sp>
        <p:nvSpPr>
          <p:cNvPr id="8" name="椭圆 7"/>
          <p:cNvSpPr/>
          <p:nvPr/>
        </p:nvSpPr>
        <p:spPr bwMode="auto">
          <a:xfrm>
            <a:off x="3999829" y="1275768"/>
            <a:ext cx="3044147" cy="3030699"/>
          </a:xfrm>
          <a:prstGeom prst="ellipse">
            <a:avLst/>
          </a:prstGeom>
          <a:noFill/>
          <a:ln w="12700" cap="flat" cmpd="sng" algn="ctr">
            <a:solidFill>
              <a:schemeClr val="bg1">
                <a:lumMod val="75000"/>
              </a:schemeClr>
            </a:solidFill>
            <a:prstDash val="dash"/>
          </a:ln>
          <a:effectLst/>
        </p:spPr>
        <p:txBody>
          <a:bodyPr lIns="68580" tIns="34290" rIns="68580" bIns="34290" anchor="ctr"/>
          <a:lstStyle/>
          <a:p>
            <a:pPr algn="ctr">
              <a:defRPr/>
            </a:pPr>
            <a:endParaRPr lang="zh-CN" altLang="en-US" kern="0" dirty="0">
              <a:solidFill>
                <a:sysClr val="window" lastClr="FFFFFF"/>
              </a:solidFill>
              <a:latin typeface="Calibri"/>
              <a:ea typeface="微软雅黑" pitchFamily="34" charset="-122"/>
            </a:endParaRPr>
          </a:p>
        </p:txBody>
      </p:sp>
      <p:cxnSp>
        <p:nvCxnSpPr>
          <p:cNvPr id="9" name="直接连接符 24"/>
          <p:cNvCxnSpPr>
            <a:cxnSpLocks noChangeShapeType="1"/>
          </p:cNvCxnSpPr>
          <p:nvPr/>
        </p:nvCxnSpPr>
        <p:spPr bwMode="auto">
          <a:xfrm>
            <a:off x="2946241" y="2069096"/>
            <a:ext cx="428681" cy="201215"/>
          </a:xfrm>
          <a:prstGeom prst="line">
            <a:avLst/>
          </a:prstGeom>
          <a:noFill/>
          <a:ln w="19050" algn="ctr">
            <a:solidFill>
              <a:srgbClr val="0070C0"/>
            </a:solidFill>
            <a:round/>
            <a:headEnd type="none" w="med" len="med"/>
            <a:tailEnd type="triangle" w="med" len="med"/>
          </a:ln>
        </p:spPr>
      </p:cxnSp>
      <p:cxnSp>
        <p:nvCxnSpPr>
          <p:cNvPr id="10" name="直接连接符 25"/>
          <p:cNvCxnSpPr>
            <a:cxnSpLocks noChangeShapeType="1"/>
          </p:cNvCxnSpPr>
          <p:nvPr/>
        </p:nvCxnSpPr>
        <p:spPr bwMode="auto">
          <a:xfrm>
            <a:off x="2670919" y="2693161"/>
            <a:ext cx="442970" cy="0"/>
          </a:xfrm>
          <a:prstGeom prst="line">
            <a:avLst/>
          </a:prstGeom>
          <a:noFill/>
          <a:ln w="19050" algn="ctr">
            <a:solidFill>
              <a:srgbClr val="0070C0"/>
            </a:solidFill>
            <a:round/>
            <a:headEnd type="none" w="med" len="med"/>
            <a:tailEnd type="triangle" w="med" len="med"/>
          </a:ln>
        </p:spPr>
      </p:cxnSp>
      <p:cxnSp>
        <p:nvCxnSpPr>
          <p:cNvPr id="11" name="直接连接符 42"/>
          <p:cNvCxnSpPr>
            <a:cxnSpLocks noChangeShapeType="1"/>
          </p:cNvCxnSpPr>
          <p:nvPr/>
        </p:nvCxnSpPr>
        <p:spPr bwMode="auto">
          <a:xfrm flipV="1">
            <a:off x="2867879" y="3166911"/>
            <a:ext cx="442970" cy="234554"/>
          </a:xfrm>
          <a:prstGeom prst="line">
            <a:avLst/>
          </a:prstGeom>
          <a:noFill/>
          <a:ln w="19050" algn="ctr">
            <a:solidFill>
              <a:srgbClr val="0070C0"/>
            </a:solidFill>
            <a:round/>
            <a:headEnd type="none" w="med" len="med"/>
            <a:tailEnd type="triangle" w="med" len="med"/>
          </a:ln>
        </p:spPr>
      </p:cxnSp>
      <p:cxnSp>
        <p:nvCxnSpPr>
          <p:cNvPr id="12" name="直接连接符 43"/>
          <p:cNvCxnSpPr>
            <a:cxnSpLocks noChangeShapeType="1"/>
          </p:cNvCxnSpPr>
          <p:nvPr/>
        </p:nvCxnSpPr>
        <p:spPr bwMode="auto">
          <a:xfrm flipH="1" flipV="1">
            <a:off x="5895576" y="3203132"/>
            <a:ext cx="442970" cy="234554"/>
          </a:xfrm>
          <a:prstGeom prst="line">
            <a:avLst/>
          </a:prstGeom>
          <a:noFill/>
          <a:ln w="19050" algn="ctr">
            <a:solidFill>
              <a:srgbClr val="0070C0"/>
            </a:solidFill>
            <a:round/>
            <a:headEnd type="none" w="med" len="med"/>
            <a:tailEnd type="triangle" w="med" len="med"/>
          </a:ln>
        </p:spPr>
      </p:cxnSp>
      <p:cxnSp>
        <p:nvCxnSpPr>
          <p:cNvPr id="13" name="直接连接符 44"/>
          <p:cNvCxnSpPr>
            <a:cxnSpLocks noChangeShapeType="1"/>
          </p:cNvCxnSpPr>
          <p:nvPr/>
        </p:nvCxnSpPr>
        <p:spPr bwMode="auto">
          <a:xfrm flipH="1">
            <a:off x="6056307" y="2677347"/>
            <a:ext cx="442970" cy="0"/>
          </a:xfrm>
          <a:prstGeom prst="line">
            <a:avLst/>
          </a:prstGeom>
          <a:noFill/>
          <a:ln w="19050" algn="ctr">
            <a:solidFill>
              <a:srgbClr val="0070C0"/>
            </a:solidFill>
            <a:round/>
            <a:headEnd type="none" w="med" len="med"/>
            <a:tailEnd type="triangle" w="med" len="med"/>
          </a:ln>
        </p:spPr>
      </p:cxnSp>
      <p:cxnSp>
        <p:nvCxnSpPr>
          <p:cNvPr id="14" name="直接连接符 45"/>
          <p:cNvCxnSpPr>
            <a:cxnSpLocks noChangeShapeType="1"/>
          </p:cNvCxnSpPr>
          <p:nvPr/>
        </p:nvCxnSpPr>
        <p:spPr bwMode="auto">
          <a:xfrm flipH="1">
            <a:off x="5808153" y="2033425"/>
            <a:ext cx="428681" cy="201215"/>
          </a:xfrm>
          <a:prstGeom prst="line">
            <a:avLst/>
          </a:prstGeom>
          <a:noFill/>
          <a:ln w="19050" algn="ctr">
            <a:solidFill>
              <a:srgbClr val="0070C0"/>
            </a:solidFill>
            <a:round/>
            <a:headEnd type="none" w="med" len="med"/>
            <a:tailEnd type="triangle" w="med" len="med"/>
          </a:ln>
        </p:spPr>
      </p:cxnSp>
      <p:sp>
        <p:nvSpPr>
          <p:cNvPr id="15" name="Oval 19"/>
          <p:cNvSpPr>
            <a:spLocks noChangeArrowheads="1"/>
          </p:cNvSpPr>
          <p:nvPr/>
        </p:nvSpPr>
        <p:spPr bwMode="auto">
          <a:xfrm>
            <a:off x="2020582" y="1332388"/>
            <a:ext cx="744238" cy="744140"/>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zh-CN" altLang="en-US" sz="1400" dirty="0">
                <a:solidFill>
                  <a:schemeClr val="tx1"/>
                </a:solidFill>
              </a:rPr>
              <a:t>结构复杂</a:t>
            </a:r>
            <a:endParaRPr lang="zh-CN" altLang="en-US" sz="1400" dirty="0">
              <a:solidFill>
                <a:schemeClr val="tx1"/>
              </a:solidFill>
              <a:latin typeface="微软雅黑" pitchFamily="34" charset="-122"/>
              <a:ea typeface="微软雅黑" pitchFamily="34" charset="-122"/>
            </a:endParaRPr>
          </a:p>
        </p:txBody>
      </p:sp>
      <p:sp>
        <p:nvSpPr>
          <p:cNvPr id="16" name="Oval 19"/>
          <p:cNvSpPr>
            <a:spLocks noChangeArrowheads="1"/>
          </p:cNvSpPr>
          <p:nvPr/>
        </p:nvSpPr>
        <p:spPr bwMode="auto">
          <a:xfrm>
            <a:off x="6147604" y="1206333"/>
            <a:ext cx="744237" cy="745331"/>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zh-CN" altLang="en-US" sz="1400" dirty="0">
                <a:solidFill>
                  <a:schemeClr val="tx1"/>
                </a:solidFill>
              </a:rPr>
              <a:t>动力学复杂性</a:t>
            </a:r>
            <a:endParaRPr lang="zh-CN" altLang="en-US" sz="1400" dirty="0">
              <a:solidFill>
                <a:schemeClr val="tx1"/>
              </a:solidFill>
              <a:latin typeface="微软雅黑" pitchFamily="34" charset="-122"/>
              <a:ea typeface="微软雅黑" pitchFamily="34" charset="-122"/>
            </a:endParaRPr>
          </a:p>
        </p:txBody>
      </p:sp>
      <p:sp>
        <p:nvSpPr>
          <p:cNvPr id="17" name="Oval 19"/>
          <p:cNvSpPr>
            <a:spLocks noChangeArrowheads="1"/>
          </p:cNvSpPr>
          <p:nvPr/>
        </p:nvSpPr>
        <p:spPr bwMode="auto">
          <a:xfrm>
            <a:off x="6645494" y="2249774"/>
            <a:ext cx="745428" cy="745331"/>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zh-CN" altLang="en-US" sz="1400" dirty="0">
                <a:solidFill>
                  <a:schemeClr val="tx1"/>
                </a:solidFill>
              </a:rPr>
              <a:t>节点</a:t>
            </a:r>
            <a:r>
              <a:rPr lang="zh-CN" altLang="en-US" sz="1400" dirty="0">
                <a:solidFill>
                  <a:schemeClr val="tx1"/>
                </a:solidFill>
                <a:hlinkClick r:id="rId2"/>
              </a:rPr>
              <a:t>多样性</a:t>
            </a:r>
            <a:endParaRPr lang="zh-CN" altLang="en-US" sz="1400" dirty="0">
              <a:solidFill>
                <a:schemeClr val="tx1"/>
              </a:solidFill>
              <a:latin typeface="微软雅黑" pitchFamily="34" charset="-122"/>
              <a:ea typeface="微软雅黑" pitchFamily="34" charset="-122"/>
            </a:endParaRPr>
          </a:p>
        </p:txBody>
      </p:sp>
      <p:sp>
        <p:nvSpPr>
          <p:cNvPr id="18" name="Oval 19"/>
          <p:cNvSpPr>
            <a:spLocks noChangeArrowheads="1"/>
          </p:cNvSpPr>
          <p:nvPr/>
        </p:nvSpPr>
        <p:spPr bwMode="auto">
          <a:xfrm>
            <a:off x="6176903" y="3514477"/>
            <a:ext cx="745428" cy="745331"/>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zh-CN" altLang="en-US" sz="1200" dirty="0">
                <a:solidFill>
                  <a:schemeClr val="tx1"/>
                </a:solidFill>
              </a:rPr>
              <a:t>多重复杂性融合</a:t>
            </a:r>
            <a:endParaRPr lang="zh-CN" altLang="en-US" sz="1200" dirty="0">
              <a:solidFill>
                <a:schemeClr val="tx1"/>
              </a:solidFill>
              <a:latin typeface="微软雅黑" pitchFamily="34" charset="-122"/>
              <a:ea typeface="微软雅黑" pitchFamily="34" charset="-122"/>
            </a:endParaRPr>
          </a:p>
        </p:txBody>
      </p:sp>
      <p:sp>
        <p:nvSpPr>
          <p:cNvPr id="19" name="Oval 19"/>
          <p:cNvSpPr>
            <a:spLocks noChangeArrowheads="1"/>
          </p:cNvSpPr>
          <p:nvPr/>
        </p:nvSpPr>
        <p:spPr bwMode="auto">
          <a:xfrm>
            <a:off x="1531378" y="2373681"/>
            <a:ext cx="745428" cy="745331"/>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zh-CN" altLang="en-US" sz="1400" dirty="0">
                <a:solidFill>
                  <a:schemeClr val="tx1"/>
                </a:solidFill>
              </a:rPr>
              <a:t>网络进化</a:t>
            </a:r>
            <a:endParaRPr lang="zh-CN" altLang="en-US" sz="1400" dirty="0">
              <a:solidFill>
                <a:schemeClr val="tx1"/>
              </a:solidFill>
              <a:latin typeface="微软雅黑" pitchFamily="34" charset="-122"/>
              <a:ea typeface="微软雅黑" pitchFamily="34" charset="-122"/>
            </a:endParaRPr>
          </a:p>
        </p:txBody>
      </p:sp>
      <p:sp>
        <p:nvSpPr>
          <p:cNvPr id="20" name="Oval 19"/>
          <p:cNvSpPr>
            <a:spLocks noChangeArrowheads="1"/>
          </p:cNvSpPr>
          <p:nvPr/>
        </p:nvSpPr>
        <p:spPr bwMode="auto">
          <a:xfrm>
            <a:off x="2077984" y="3545422"/>
            <a:ext cx="745428" cy="745331"/>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zh-CN" altLang="en-US" sz="1400" dirty="0">
                <a:solidFill>
                  <a:schemeClr val="tx1"/>
                </a:solidFill>
              </a:rPr>
              <a:t>连接多样性</a:t>
            </a:r>
            <a:endParaRPr lang="zh-CN" altLang="en-US" sz="1400" dirty="0">
              <a:solidFill>
                <a:schemeClr val="tx1"/>
              </a:solidFill>
              <a:latin typeface="微软雅黑" pitchFamily="34" charset="-122"/>
              <a:ea typeface="微软雅黑" pitchFamily="34" charset="-122"/>
            </a:endParaRPr>
          </a:p>
        </p:txBody>
      </p:sp>
      <p:sp>
        <p:nvSpPr>
          <p:cNvPr id="21" name="TextBox 52"/>
          <p:cNvSpPr txBox="1"/>
          <p:nvPr/>
        </p:nvSpPr>
        <p:spPr>
          <a:xfrm>
            <a:off x="160129" y="1327107"/>
            <a:ext cx="1898210" cy="523990"/>
          </a:xfrm>
          <a:prstGeom prst="rect">
            <a:avLst/>
          </a:prstGeom>
          <a:noFill/>
        </p:spPr>
        <p:txBody>
          <a:bodyPr wrap="square" lIns="68580" tIns="34290" rIns="68580" bIns="34290" rtlCol="0">
            <a:spAutoFit/>
          </a:bodyPr>
          <a:lstStyle/>
          <a:p>
            <a:pPr>
              <a:lnSpc>
                <a:spcPct val="130000"/>
              </a:lnSpc>
            </a:pPr>
            <a:r>
              <a:rPr lang="zh-CN" altLang="en-US" sz="1200" dirty="0">
                <a:solidFill>
                  <a:schemeClr val="bg1"/>
                </a:solidFill>
              </a:rPr>
              <a:t>节点数目巨大，网络结构呈现多种不同特征</a:t>
            </a:r>
            <a:endParaRPr lang="zh-CN" altLang="en-US" sz="1200" dirty="0">
              <a:solidFill>
                <a:schemeClr val="bg1"/>
              </a:solidFill>
              <a:latin typeface="微软雅黑" pitchFamily="34" charset="-122"/>
              <a:ea typeface="微软雅黑" pitchFamily="34" charset="-122"/>
            </a:endParaRPr>
          </a:p>
        </p:txBody>
      </p:sp>
      <p:sp>
        <p:nvSpPr>
          <p:cNvPr id="22" name="TextBox 53"/>
          <p:cNvSpPr txBox="1"/>
          <p:nvPr/>
        </p:nvSpPr>
        <p:spPr>
          <a:xfrm>
            <a:off x="7192385" y="1135776"/>
            <a:ext cx="1951615" cy="729430"/>
          </a:xfrm>
          <a:prstGeom prst="rect">
            <a:avLst/>
          </a:prstGeom>
          <a:noFill/>
        </p:spPr>
        <p:txBody>
          <a:bodyPr wrap="square" lIns="68580" tIns="34290" rIns="68580" bIns="34290" rtlCol="0">
            <a:spAutoFit/>
          </a:bodyPr>
          <a:lstStyle/>
          <a:p>
            <a:pPr>
              <a:lnSpc>
                <a:spcPct val="130000"/>
              </a:lnSpc>
            </a:pPr>
            <a:r>
              <a:rPr lang="zh-CN" altLang="en-US" sz="1100" dirty="0">
                <a:solidFill>
                  <a:schemeClr val="bg1"/>
                </a:solidFill>
              </a:rPr>
              <a:t>节点集可能属于非线性动力学系统，例如节点状态随时间发生复杂变化。 </a:t>
            </a:r>
            <a:endParaRPr lang="zh-CN" altLang="en-US" sz="1100" dirty="0">
              <a:solidFill>
                <a:schemeClr val="bg1"/>
              </a:solidFill>
              <a:latin typeface="微软雅黑" pitchFamily="34" charset="-122"/>
              <a:ea typeface="微软雅黑" pitchFamily="34" charset="-122"/>
            </a:endParaRPr>
          </a:p>
        </p:txBody>
      </p:sp>
      <p:sp>
        <p:nvSpPr>
          <p:cNvPr id="23" name="TextBox 54"/>
          <p:cNvSpPr txBox="1"/>
          <p:nvPr/>
        </p:nvSpPr>
        <p:spPr>
          <a:xfrm>
            <a:off x="40004" y="2415268"/>
            <a:ext cx="1609263" cy="729430"/>
          </a:xfrm>
          <a:prstGeom prst="rect">
            <a:avLst/>
          </a:prstGeom>
          <a:noFill/>
        </p:spPr>
        <p:txBody>
          <a:bodyPr wrap="square" lIns="68580" tIns="34290" rIns="68580" bIns="34290" rtlCol="0">
            <a:spAutoFit/>
          </a:bodyPr>
          <a:lstStyle/>
          <a:p>
            <a:pPr>
              <a:lnSpc>
                <a:spcPct val="130000"/>
              </a:lnSpc>
            </a:pPr>
            <a:r>
              <a:rPr lang="zh-CN" altLang="en-US" sz="1100" dirty="0">
                <a:solidFill>
                  <a:schemeClr val="bg1"/>
                </a:solidFill>
              </a:rPr>
              <a:t>网页或链接随时可能出现或断开，导致网络结构不断发生变化</a:t>
            </a:r>
            <a:r>
              <a:rPr lang="zh-CN" altLang="en-US" sz="800" dirty="0"/>
              <a:t>。 </a:t>
            </a:r>
            <a:r>
              <a:rPr lang="zh-CN" altLang="en-US" sz="800" dirty="0" smtClean="0">
                <a:solidFill>
                  <a:schemeClr val="tx1">
                    <a:lumMod val="50000"/>
                    <a:lumOff val="50000"/>
                  </a:schemeClr>
                </a:solidFill>
                <a:latin typeface="微软雅黑" pitchFamily="34" charset="-122"/>
                <a:ea typeface="微软雅黑" pitchFamily="34" charset="-122"/>
              </a:rPr>
              <a:t>。</a:t>
            </a:r>
            <a:endParaRPr lang="zh-CN" altLang="en-US" sz="800" dirty="0">
              <a:solidFill>
                <a:schemeClr val="tx1">
                  <a:lumMod val="50000"/>
                  <a:lumOff val="50000"/>
                </a:schemeClr>
              </a:solidFill>
              <a:latin typeface="微软雅黑" pitchFamily="34" charset="-122"/>
              <a:ea typeface="微软雅黑" pitchFamily="34" charset="-122"/>
            </a:endParaRPr>
          </a:p>
        </p:txBody>
      </p:sp>
      <p:sp>
        <p:nvSpPr>
          <p:cNvPr id="24" name="TextBox 55"/>
          <p:cNvSpPr txBox="1"/>
          <p:nvPr/>
        </p:nvSpPr>
        <p:spPr>
          <a:xfrm>
            <a:off x="7534737" y="2348277"/>
            <a:ext cx="1609263" cy="523990"/>
          </a:xfrm>
          <a:prstGeom prst="rect">
            <a:avLst/>
          </a:prstGeom>
          <a:noFill/>
        </p:spPr>
        <p:txBody>
          <a:bodyPr wrap="square" lIns="68580" tIns="34290" rIns="68580" bIns="34290" rtlCol="0">
            <a:spAutoFit/>
          </a:bodyPr>
          <a:lstStyle/>
          <a:p>
            <a:pPr>
              <a:lnSpc>
                <a:spcPct val="130000"/>
              </a:lnSpc>
            </a:pPr>
            <a:r>
              <a:rPr lang="zh-CN" altLang="en-US" sz="1200" dirty="0">
                <a:solidFill>
                  <a:schemeClr val="bg1"/>
                </a:solidFill>
              </a:rPr>
              <a:t>复杂网络中的节点可以代表任何事物</a:t>
            </a:r>
            <a:endParaRPr lang="zh-CN" altLang="en-US" sz="1200" dirty="0">
              <a:solidFill>
                <a:schemeClr val="bg1"/>
              </a:solidFill>
              <a:latin typeface="微软雅黑" pitchFamily="34" charset="-122"/>
              <a:ea typeface="微软雅黑" pitchFamily="34" charset="-122"/>
            </a:endParaRPr>
          </a:p>
        </p:txBody>
      </p:sp>
      <p:sp>
        <p:nvSpPr>
          <p:cNvPr id="25" name="TextBox 56"/>
          <p:cNvSpPr txBox="1"/>
          <p:nvPr/>
        </p:nvSpPr>
        <p:spPr>
          <a:xfrm>
            <a:off x="7202434" y="3711484"/>
            <a:ext cx="1609263" cy="764055"/>
          </a:xfrm>
          <a:prstGeom prst="rect">
            <a:avLst/>
          </a:prstGeom>
          <a:noFill/>
        </p:spPr>
        <p:txBody>
          <a:bodyPr wrap="square" lIns="68580" tIns="34290" rIns="68580" bIns="34290" rtlCol="0">
            <a:spAutoFit/>
          </a:bodyPr>
          <a:lstStyle/>
          <a:p>
            <a:pPr>
              <a:lnSpc>
                <a:spcPct val="130000"/>
              </a:lnSpc>
            </a:pPr>
            <a:r>
              <a:rPr lang="zh-CN" altLang="en-US" sz="1200" dirty="0">
                <a:solidFill>
                  <a:schemeClr val="bg1"/>
                </a:solidFill>
              </a:rPr>
              <a:t>即以上多重复杂性相互影响，导致更为难以预料的结果</a:t>
            </a:r>
            <a:endParaRPr lang="zh-CN" altLang="en-US" sz="1200" dirty="0">
              <a:solidFill>
                <a:schemeClr val="bg1"/>
              </a:solidFill>
              <a:latin typeface="微软雅黑" pitchFamily="34" charset="-122"/>
              <a:ea typeface="微软雅黑" pitchFamily="34" charset="-122"/>
            </a:endParaRPr>
          </a:p>
        </p:txBody>
      </p:sp>
      <p:sp>
        <p:nvSpPr>
          <p:cNvPr id="29" name="TextBox 57"/>
          <p:cNvSpPr txBox="1"/>
          <p:nvPr/>
        </p:nvSpPr>
        <p:spPr>
          <a:xfrm>
            <a:off x="118295" y="3612980"/>
            <a:ext cx="2005739" cy="549381"/>
          </a:xfrm>
          <a:prstGeom prst="rect">
            <a:avLst/>
          </a:prstGeom>
          <a:noFill/>
        </p:spPr>
        <p:txBody>
          <a:bodyPr wrap="square" lIns="68580" tIns="34290" rIns="68580" bIns="34290" rtlCol="0">
            <a:spAutoFit/>
          </a:bodyPr>
          <a:lstStyle/>
          <a:p>
            <a:pPr>
              <a:lnSpc>
                <a:spcPct val="130000"/>
              </a:lnSpc>
            </a:pPr>
            <a:r>
              <a:rPr lang="zh-CN" altLang="en-US" sz="1200" dirty="0">
                <a:solidFill>
                  <a:schemeClr val="bg1"/>
                </a:solidFill>
              </a:rPr>
              <a:t>节点之间的连接权重存在差异，且有可能存在方向性。</a:t>
            </a:r>
            <a:endParaRPr lang="zh-CN" altLang="en-US" sz="1200" dirty="0">
              <a:solidFill>
                <a:schemeClr val="bg1"/>
              </a:solidFill>
              <a:latin typeface="微软雅黑" pitchFamily="34" charset="-122"/>
              <a:ea typeface="微软雅黑" pitchFamily="34" charset="-122"/>
            </a:endParaRPr>
          </a:p>
        </p:txBody>
      </p:sp>
      <p:grpSp>
        <p:nvGrpSpPr>
          <p:cNvPr id="30" name="组合 58"/>
          <p:cNvGrpSpPr/>
          <p:nvPr/>
        </p:nvGrpSpPr>
        <p:grpSpPr>
          <a:xfrm>
            <a:off x="3787712" y="2032209"/>
            <a:ext cx="1526896" cy="1527092"/>
            <a:chOff x="5049626" y="2709612"/>
            <a:chExt cx="2035596" cy="2036122"/>
          </a:xfrm>
        </p:grpSpPr>
        <p:sp>
          <p:nvSpPr>
            <p:cNvPr id="31" name="椭圆 30"/>
            <p:cNvSpPr/>
            <p:nvPr/>
          </p:nvSpPr>
          <p:spPr>
            <a:xfrm>
              <a:off x="5049626" y="2709612"/>
              <a:ext cx="2035596" cy="2036122"/>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500" dirty="0" smtClean="0">
                  <a:solidFill>
                    <a:schemeClr val="tx1">
                      <a:lumMod val="75000"/>
                      <a:lumOff val="25000"/>
                    </a:schemeClr>
                  </a:solidFill>
                  <a:latin typeface="微软雅黑" pitchFamily="34" charset="-122"/>
                  <a:ea typeface="微软雅黑" pitchFamily="34" charset="-122"/>
                </a:rPr>
                <a:t>复杂网络</a:t>
              </a:r>
              <a:endParaRPr lang="zh-CN" altLang="en-US" sz="1500" dirty="0">
                <a:solidFill>
                  <a:schemeClr val="tx1">
                    <a:lumMod val="75000"/>
                    <a:lumOff val="25000"/>
                  </a:schemeClr>
                </a:solidFill>
                <a:latin typeface="微软雅黑" pitchFamily="34" charset="-122"/>
                <a:ea typeface="微软雅黑" pitchFamily="34" charset="-122"/>
              </a:endParaRPr>
            </a:p>
          </p:txBody>
        </p:sp>
        <p:sp>
          <p:nvSpPr>
            <p:cNvPr id="32" name="同心圆 31"/>
            <p:cNvSpPr/>
            <p:nvPr/>
          </p:nvSpPr>
          <p:spPr>
            <a:xfrm>
              <a:off x="5175546" y="2835796"/>
              <a:ext cx="1783756" cy="1783754"/>
            </a:xfrm>
            <a:prstGeom prst="donut">
              <a:avLst>
                <a:gd name="adj" fmla="val 9002"/>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1451580812"/>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300"/>
                                        <p:tgtEl>
                                          <p:spTgt spid="26"/>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down)">
                                      <p:cBhvr>
                                        <p:cTn id="11" dur="300"/>
                                        <p:tgtEl>
                                          <p:spTgt spid="27"/>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p:tgtEl>
                                          <p:spTgt spid="28"/>
                                        </p:tgtEl>
                                        <p:attrNameLst>
                                          <p:attrName>ppt_x</p:attrName>
                                        </p:attrNameLst>
                                      </p:cBhvr>
                                      <p:tavLst>
                                        <p:tav tm="0">
                                          <p:val>
                                            <p:strVal val="#ppt_x-#ppt_w*1.125000"/>
                                          </p:val>
                                        </p:tav>
                                        <p:tav tm="100000">
                                          <p:val>
                                            <p:strVal val="#ppt_x"/>
                                          </p:val>
                                        </p:tav>
                                      </p:tavLst>
                                    </p:anim>
                                    <p:animEffect transition="in" filter="wipe(right)">
                                      <p:cBhvr>
                                        <p:cTn id="16" dur="500"/>
                                        <p:tgtEl>
                                          <p:spTgt spid="28"/>
                                        </p:tgtEl>
                                      </p:cBhvr>
                                    </p:animEffect>
                                  </p:childTnLst>
                                </p:cTn>
                              </p:par>
                            </p:childTnLst>
                          </p:cTn>
                        </p:par>
                        <p:par>
                          <p:cTn id="17" fill="hold">
                            <p:stCondLst>
                              <p:cond delay="1100"/>
                            </p:stCondLst>
                            <p:childTnLst>
                              <p:par>
                                <p:cTn id="18" presetID="53" presetClass="entr" presetSubtype="16"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anim calcmode="lin" valueType="num">
                                      <p:cBhvr>
                                        <p:cTn id="20" dur="500" fill="hold"/>
                                        <p:tgtEl>
                                          <p:spTgt spid="30"/>
                                        </p:tgtEl>
                                        <p:attrNameLst>
                                          <p:attrName>ppt_w</p:attrName>
                                        </p:attrNameLst>
                                      </p:cBhvr>
                                      <p:tavLst>
                                        <p:tav tm="0">
                                          <p:val>
                                            <p:fltVal val="0"/>
                                          </p:val>
                                        </p:tav>
                                        <p:tav tm="100000">
                                          <p:val>
                                            <p:strVal val="#ppt_w"/>
                                          </p:val>
                                        </p:tav>
                                      </p:tavLst>
                                    </p:anim>
                                    <p:anim calcmode="lin" valueType="num">
                                      <p:cBhvr>
                                        <p:cTn id="21" dur="500" fill="hold"/>
                                        <p:tgtEl>
                                          <p:spTgt spid="30"/>
                                        </p:tgtEl>
                                        <p:attrNameLst>
                                          <p:attrName>ppt_h</p:attrName>
                                        </p:attrNameLst>
                                      </p:cBhvr>
                                      <p:tavLst>
                                        <p:tav tm="0">
                                          <p:val>
                                            <p:fltVal val="0"/>
                                          </p:val>
                                        </p:tav>
                                        <p:tav tm="100000">
                                          <p:val>
                                            <p:strVal val="#ppt_h"/>
                                          </p:val>
                                        </p:tav>
                                      </p:tavLst>
                                    </p:anim>
                                    <p:animEffect transition="in" filter="fade">
                                      <p:cBhvr>
                                        <p:cTn id="22" dur="500"/>
                                        <p:tgtEl>
                                          <p:spTgt spid="30"/>
                                        </p:tgtEl>
                                      </p:cBhvr>
                                    </p:animEffect>
                                  </p:childTnLst>
                                </p:cTn>
                              </p:par>
                            </p:childTnLst>
                          </p:cTn>
                        </p:par>
                        <p:par>
                          <p:cTn id="23" fill="hold">
                            <p:stCondLst>
                              <p:cond delay="1600"/>
                            </p:stCondLst>
                            <p:childTnLst>
                              <p:par>
                                <p:cTn id="24" presetID="22" presetClass="entr" presetSubtype="8"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500"/>
                                        <p:tgtEl>
                                          <p:spTgt spid="8"/>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right)">
                                      <p:cBhvr>
                                        <p:cTn id="29" dur="500"/>
                                        <p:tgtEl>
                                          <p:spTgt spid="7"/>
                                        </p:tgtEl>
                                      </p:cBhvr>
                                    </p:animEffect>
                                  </p:childTnLst>
                                </p:cTn>
                              </p:par>
                            </p:childTnLst>
                          </p:cTn>
                        </p:par>
                        <p:par>
                          <p:cTn id="30" fill="hold">
                            <p:stCondLst>
                              <p:cond delay="2100"/>
                            </p:stCondLst>
                            <p:childTnLst>
                              <p:par>
                                <p:cTn id="31" presetID="22" presetClass="entr" presetSubtype="2"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right)">
                                      <p:cBhvr>
                                        <p:cTn id="33" dur="500"/>
                                        <p:tgtEl>
                                          <p:spTgt spid="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wipe(left)">
                                      <p:cBhvr>
                                        <p:cTn id="36" dur="500"/>
                                        <p:tgtEl>
                                          <p:spTgt spid="6"/>
                                        </p:tgtEl>
                                      </p:cBhvr>
                                    </p:animEffect>
                                  </p:childTnLst>
                                </p:cTn>
                              </p:par>
                            </p:childTnLst>
                          </p:cTn>
                        </p:par>
                        <p:par>
                          <p:cTn id="37" fill="hold">
                            <p:stCondLst>
                              <p:cond delay="2600"/>
                            </p:stCondLst>
                            <p:childTnLst>
                              <p:par>
                                <p:cTn id="38" presetID="52" presetClass="entr" presetSubtype="0"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Scale>
                                      <p:cBhvr>
                                        <p:cTn id="40" dur="1000" decel="50000" fill="hold">
                                          <p:stCondLst>
                                            <p:cond delay="0"/>
                                          </p:stCondLst>
                                        </p:cTn>
                                        <p:tgtEl>
                                          <p:spTgt spid="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1" dur="1000" decel="50000" fill="hold">
                                          <p:stCondLst>
                                            <p:cond delay="0"/>
                                          </p:stCondLst>
                                        </p:cTn>
                                        <p:tgtEl>
                                          <p:spTgt spid="15"/>
                                        </p:tgtEl>
                                        <p:attrNameLst>
                                          <p:attrName>ppt_x</p:attrName>
                                          <p:attrName>ppt_y</p:attrName>
                                        </p:attrNameLst>
                                      </p:cBhvr>
                                    </p:animMotion>
                                    <p:animEffect transition="in" filter="fade">
                                      <p:cBhvr>
                                        <p:cTn id="42" dur="1000"/>
                                        <p:tgtEl>
                                          <p:spTgt spid="15"/>
                                        </p:tgtEl>
                                      </p:cBhvr>
                                    </p:animEffect>
                                  </p:childTnLst>
                                </p:cTn>
                              </p:par>
                              <p:par>
                                <p:cTn id="43" presetID="52" presetClass="entr" presetSubtype="0" fill="hold" grpId="0" nodeType="withEffect">
                                  <p:stCondLst>
                                    <p:cond delay="200"/>
                                  </p:stCondLst>
                                  <p:childTnLst>
                                    <p:set>
                                      <p:cBhvr>
                                        <p:cTn id="44" dur="1" fill="hold">
                                          <p:stCondLst>
                                            <p:cond delay="0"/>
                                          </p:stCondLst>
                                        </p:cTn>
                                        <p:tgtEl>
                                          <p:spTgt spid="16"/>
                                        </p:tgtEl>
                                        <p:attrNameLst>
                                          <p:attrName>style.visibility</p:attrName>
                                        </p:attrNameLst>
                                      </p:cBhvr>
                                      <p:to>
                                        <p:strVal val="visible"/>
                                      </p:to>
                                    </p:set>
                                    <p:animScale>
                                      <p:cBhvr>
                                        <p:cTn id="45" dur="1000" decel="50000" fill="hold">
                                          <p:stCondLst>
                                            <p:cond delay="0"/>
                                          </p:stCondLst>
                                        </p:cTn>
                                        <p:tgtEl>
                                          <p:spTgt spid="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6" dur="1000" decel="50000" fill="hold">
                                          <p:stCondLst>
                                            <p:cond delay="0"/>
                                          </p:stCondLst>
                                        </p:cTn>
                                        <p:tgtEl>
                                          <p:spTgt spid="16"/>
                                        </p:tgtEl>
                                        <p:attrNameLst>
                                          <p:attrName>ppt_x</p:attrName>
                                          <p:attrName>ppt_y</p:attrName>
                                        </p:attrNameLst>
                                      </p:cBhvr>
                                    </p:animMotion>
                                    <p:animEffect transition="in" filter="fade">
                                      <p:cBhvr>
                                        <p:cTn id="47" dur="1000"/>
                                        <p:tgtEl>
                                          <p:spTgt spid="16"/>
                                        </p:tgtEl>
                                      </p:cBhvr>
                                    </p:animEffect>
                                  </p:childTnLst>
                                </p:cTn>
                              </p:par>
                              <p:par>
                                <p:cTn id="48" presetID="52" presetClass="entr" presetSubtype="0" fill="hold" grpId="0" nodeType="withEffect">
                                  <p:stCondLst>
                                    <p:cond delay="400"/>
                                  </p:stCondLst>
                                  <p:childTnLst>
                                    <p:set>
                                      <p:cBhvr>
                                        <p:cTn id="49" dur="1" fill="hold">
                                          <p:stCondLst>
                                            <p:cond delay="0"/>
                                          </p:stCondLst>
                                        </p:cTn>
                                        <p:tgtEl>
                                          <p:spTgt spid="19"/>
                                        </p:tgtEl>
                                        <p:attrNameLst>
                                          <p:attrName>style.visibility</p:attrName>
                                        </p:attrNameLst>
                                      </p:cBhvr>
                                      <p:to>
                                        <p:strVal val="visible"/>
                                      </p:to>
                                    </p:set>
                                    <p:animScale>
                                      <p:cBhvr>
                                        <p:cTn id="50"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1" dur="1000" decel="50000" fill="hold">
                                          <p:stCondLst>
                                            <p:cond delay="0"/>
                                          </p:stCondLst>
                                        </p:cTn>
                                        <p:tgtEl>
                                          <p:spTgt spid="19"/>
                                        </p:tgtEl>
                                        <p:attrNameLst>
                                          <p:attrName>ppt_x</p:attrName>
                                          <p:attrName>ppt_y</p:attrName>
                                        </p:attrNameLst>
                                      </p:cBhvr>
                                    </p:animMotion>
                                    <p:animEffect transition="in" filter="fade">
                                      <p:cBhvr>
                                        <p:cTn id="52" dur="1000"/>
                                        <p:tgtEl>
                                          <p:spTgt spid="19"/>
                                        </p:tgtEl>
                                      </p:cBhvr>
                                    </p:animEffect>
                                  </p:childTnLst>
                                </p:cTn>
                              </p:par>
                              <p:par>
                                <p:cTn id="53" presetID="52" presetClass="entr" presetSubtype="0" fill="hold" grpId="0" nodeType="withEffect">
                                  <p:stCondLst>
                                    <p:cond delay="600"/>
                                  </p:stCondLst>
                                  <p:childTnLst>
                                    <p:set>
                                      <p:cBhvr>
                                        <p:cTn id="54" dur="1" fill="hold">
                                          <p:stCondLst>
                                            <p:cond delay="0"/>
                                          </p:stCondLst>
                                        </p:cTn>
                                        <p:tgtEl>
                                          <p:spTgt spid="17"/>
                                        </p:tgtEl>
                                        <p:attrNameLst>
                                          <p:attrName>style.visibility</p:attrName>
                                        </p:attrNameLst>
                                      </p:cBhvr>
                                      <p:to>
                                        <p:strVal val="visible"/>
                                      </p:to>
                                    </p:set>
                                    <p:animScale>
                                      <p:cBhvr>
                                        <p:cTn id="55"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6" dur="1000" decel="50000" fill="hold">
                                          <p:stCondLst>
                                            <p:cond delay="0"/>
                                          </p:stCondLst>
                                        </p:cTn>
                                        <p:tgtEl>
                                          <p:spTgt spid="17"/>
                                        </p:tgtEl>
                                        <p:attrNameLst>
                                          <p:attrName>ppt_x</p:attrName>
                                          <p:attrName>ppt_y</p:attrName>
                                        </p:attrNameLst>
                                      </p:cBhvr>
                                    </p:animMotion>
                                    <p:animEffect transition="in" filter="fade">
                                      <p:cBhvr>
                                        <p:cTn id="57" dur="1000"/>
                                        <p:tgtEl>
                                          <p:spTgt spid="17"/>
                                        </p:tgtEl>
                                      </p:cBhvr>
                                    </p:animEffect>
                                  </p:childTnLst>
                                </p:cTn>
                              </p:par>
                              <p:par>
                                <p:cTn id="58" presetID="52" presetClass="entr" presetSubtype="0" fill="hold" grpId="0" nodeType="withEffect">
                                  <p:stCondLst>
                                    <p:cond delay="800"/>
                                  </p:stCondLst>
                                  <p:childTnLst>
                                    <p:set>
                                      <p:cBhvr>
                                        <p:cTn id="59" dur="1" fill="hold">
                                          <p:stCondLst>
                                            <p:cond delay="0"/>
                                          </p:stCondLst>
                                        </p:cTn>
                                        <p:tgtEl>
                                          <p:spTgt spid="20"/>
                                        </p:tgtEl>
                                        <p:attrNameLst>
                                          <p:attrName>style.visibility</p:attrName>
                                        </p:attrNameLst>
                                      </p:cBhvr>
                                      <p:to>
                                        <p:strVal val="visible"/>
                                      </p:to>
                                    </p:set>
                                    <p:animScale>
                                      <p:cBhvr>
                                        <p:cTn id="60"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1" dur="1000" decel="50000" fill="hold">
                                          <p:stCondLst>
                                            <p:cond delay="0"/>
                                          </p:stCondLst>
                                        </p:cTn>
                                        <p:tgtEl>
                                          <p:spTgt spid="20"/>
                                        </p:tgtEl>
                                        <p:attrNameLst>
                                          <p:attrName>ppt_x</p:attrName>
                                          <p:attrName>ppt_y</p:attrName>
                                        </p:attrNameLst>
                                      </p:cBhvr>
                                    </p:animMotion>
                                    <p:animEffect transition="in" filter="fade">
                                      <p:cBhvr>
                                        <p:cTn id="62" dur="1000"/>
                                        <p:tgtEl>
                                          <p:spTgt spid="20"/>
                                        </p:tgtEl>
                                      </p:cBhvr>
                                    </p:animEffect>
                                  </p:childTnLst>
                                </p:cTn>
                              </p:par>
                              <p:par>
                                <p:cTn id="63" presetID="52" presetClass="entr" presetSubtype="0" fill="hold" grpId="0" nodeType="withEffect">
                                  <p:stCondLst>
                                    <p:cond delay="1000"/>
                                  </p:stCondLst>
                                  <p:childTnLst>
                                    <p:set>
                                      <p:cBhvr>
                                        <p:cTn id="64" dur="1" fill="hold">
                                          <p:stCondLst>
                                            <p:cond delay="0"/>
                                          </p:stCondLst>
                                        </p:cTn>
                                        <p:tgtEl>
                                          <p:spTgt spid="18"/>
                                        </p:tgtEl>
                                        <p:attrNameLst>
                                          <p:attrName>style.visibility</p:attrName>
                                        </p:attrNameLst>
                                      </p:cBhvr>
                                      <p:to>
                                        <p:strVal val="visible"/>
                                      </p:to>
                                    </p:set>
                                    <p:animScale>
                                      <p:cBhvr>
                                        <p:cTn id="65" dur="10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6" dur="1000" decel="50000" fill="hold">
                                          <p:stCondLst>
                                            <p:cond delay="0"/>
                                          </p:stCondLst>
                                        </p:cTn>
                                        <p:tgtEl>
                                          <p:spTgt spid="18"/>
                                        </p:tgtEl>
                                        <p:attrNameLst>
                                          <p:attrName>ppt_x</p:attrName>
                                          <p:attrName>ppt_y</p:attrName>
                                        </p:attrNameLst>
                                      </p:cBhvr>
                                    </p:animMotion>
                                    <p:animEffect transition="in" filter="fade">
                                      <p:cBhvr>
                                        <p:cTn id="67" dur="1000"/>
                                        <p:tgtEl>
                                          <p:spTgt spid="18"/>
                                        </p:tgtEl>
                                      </p:cBhvr>
                                    </p:animEffect>
                                  </p:childTnLst>
                                </p:cTn>
                              </p:par>
                            </p:childTnLst>
                          </p:cTn>
                        </p:par>
                        <p:par>
                          <p:cTn id="68" fill="hold">
                            <p:stCondLst>
                              <p:cond delay="4600"/>
                            </p:stCondLst>
                            <p:childTnLst>
                              <p:par>
                                <p:cTn id="69" presetID="12" presetClass="entr" presetSubtype="8" fill="hold" nodeType="afterEffect">
                                  <p:stCondLst>
                                    <p:cond delay="0"/>
                                  </p:stCondLst>
                                  <p:childTnLst>
                                    <p:set>
                                      <p:cBhvr>
                                        <p:cTn id="70" dur="1" fill="hold">
                                          <p:stCondLst>
                                            <p:cond delay="0"/>
                                          </p:stCondLst>
                                        </p:cTn>
                                        <p:tgtEl>
                                          <p:spTgt spid="9"/>
                                        </p:tgtEl>
                                        <p:attrNameLst>
                                          <p:attrName>style.visibility</p:attrName>
                                        </p:attrNameLst>
                                      </p:cBhvr>
                                      <p:to>
                                        <p:strVal val="visible"/>
                                      </p:to>
                                    </p:set>
                                    <p:anim calcmode="lin" valueType="num">
                                      <p:cBhvr additive="base">
                                        <p:cTn id="71" dur="500"/>
                                        <p:tgtEl>
                                          <p:spTgt spid="9"/>
                                        </p:tgtEl>
                                        <p:attrNameLst>
                                          <p:attrName>ppt_x</p:attrName>
                                        </p:attrNameLst>
                                      </p:cBhvr>
                                      <p:tavLst>
                                        <p:tav tm="0">
                                          <p:val>
                                            <p:strVal val="#ppt_x-#ppt_w*1.125000"/>
                                          </p:val>
                                        </p:tav>
                                        <p:tav tm="100000">
                                          <p:val>
                                            <p:strVal val="#ppt_x"/>
                                          </p:val>
                                        </p:tav>
                                      </p:tavLst>
                                    </p:anim>
                                    <p:animEffect transition="in" filter="wipe(right)">
                                      <p:cBhvr>
                                        <p:cTn id="72" dur="500"/>
                                        <p:tgtEl>
                                          <p:spTgt spid="9"/>
                                        </p:tgtEl>
                                      </p:cBhvr>
                                    </p:animEffect>
                                  </p:childTnLst>
                                </p:cTn>
                              </p:par>
                              <p:par>
                                <p:cTn id="73" presetID="12" presetClass="entr" presetSubtype="8" fill="hold" nodeType="withEffect">
                                  <p:stCondLst>
                                    <p:cond delay="0"/>
                                  </p:stCondLst>
                                  <p:childTnLst>
                                    <p:set>
                                      <p:cBhvr>
                                        <p:cTn id="74" dur="1" fill="hold">
                                          <p:stCondLst>
                                            <p:cond delay="0"/>
                                          </p:stCondLst>
                                        </p:cTn>
                                        <p:tgtEl>
                                          <p:spTgt spid="10"/>
                                        </p:tgtEl>
                                        <p:attrNameLst>
                                          <p:attrName>style.visibility</p:attrName>
                                        </p:attrNameLst>
                                      </p:cBhvr>
                                      <p:to>
                                        <p:strVal val="visible"/>
                                      </p:to>
                                    </p:set>
                                    <p:anim calcmode="lin" valueType="num">
                                      <p:cBhvr additive="base">
                                        <p:cTn id="75" dur="500"/>
                                        <p:tgtEl>
                                          <p:spTgt spid="10"/>
                                        </p:tgtEl>
                                        <p:attrNameLst>
                                          <p:attrName>ppt_x</p:attrName>
                                        </p:attrNameLst>
                                      </p:cBhvr>
                                      <p:tavLst>
                                        <p:tav tm="0">
                                          <p:val>
                                            <p:strVal val="#ppt_x-#ppt_w*1.125000"/>
                                          </p:val>
                                        </p:tav>
                                        <p:tav tm="100000">
                                          <p:val>
                                            <p:strVal val="#ppt_x"/>
                                          </p:val>
                                        </p:tav>
                                      </p:tavLst>
                                    </p:anim>
                                    <p:animEffect transition="in" filter="wipe(right)">
                                      <p:cBhvr>
                                        <p:cTn id="76" dur="500"/>
                                        <p:tgtEl>
                                          <p:spTgt spid="10"/>
                                        </p:tgtEl>
                                      </p:cBhvr>
                                    </p:animEffect>
                                  </p:childTnLst>
                                </p:cTn>
                              </p:par>
                              <p:par>
                                <p:cTn id="77" presetID="12" presetClass="entr" presetSubtype="8" fill="hold" nodeType="withEffect">
                                  <p:stCondLst>
                                    <p:cond delay="0"/>
                                  </p:stCondLst>
                                  <p:childTnLst>
                                    <p:set>
                                      <p:cBhvr>
                                        <p:cTn id="78" dur="1" fill="hold">
                                          <p:stCondLst>
                                            <p:cond delay="0"/>
                                          </p:stCondLst>
                                        </p:cTn>
                                        <p:tgtEl>
                                          <p:spTgt spid="11"/>
                                        </p:tgtEl>
                                        <p:attrNameLst>
                                          <p:attrName>style.visibility</p:attrName>
                                        </p:attrNameLst>
                                      </p:cBhvr>
                                      <p:to>
                                        <p:strVal val="visible"/>
                                      </p:to>
                                    </p:set>
                                    <p:anim calcmode="lin" valueType="num">
                                      <p:cBhvr additive="base">
                                        <p:cTn id="79" dur="500"/>
                                        <p:tgtEl>
                                          <p:spTgt spid="11"/>
                                        </p:tgtEl>
                                        <p:attrNameLst>
                                          <p:attrName>ppt_x</p:attrName>
                                        </p:attrNameLst>
                                      </p:cBhvr>
                                      <p:tavLst>
                                        <p:tav tm="0">
                                          <p:val>
                                            <p:strVal val="#ppt_x-#ppt_w*1.125000"/>
                                          </p:val>
                                        </p:tav>
                                        <p:tav tm="100000">
                                          <p:val>
                                            <p:strVal val="#ppt_x"/>
                                          </p:val>
                                        </p:tav>
                                      </p:tavLst>
                                    </p:anim>
                                    <p:animEffect transition="in" filter="wipe(right)">
                                      <p:cBhvr>
                                        <p:cTn id="80" dur="500"/>
                                        <p:tgtEl>
                                          <p:spTgt spid="11"/>
                                        </p:tgtEl>
                                      </p:cBhvr>
                                    </p:animEffect>
                                  </p:childTnLst>
                                </p:cTn>
                              </p:par>
                              <p:par>
                                <p:cTn id="81" presetID="12" presetClass="entr" presetSubtype="2" fill="hold" nodeType="withEffect">
                                  <p:stCondLst>
                                    <p:cond delay="0"/>
                                  </p:stCondLst>
                                  <p:childTnLst>
                                    <p:set>
                                      <p:cBhvr>
                                        <p:cTn id="82" dur="1" fill="hold">
                                          <p:stCondLst>
                                            <p:cond delay="0"/>
                                          </p:stCondLst>
                                        </p:cTn>
                                        <p:tgtEl>
                                          <p:spTgt spid="14"/>
                                        </p:tgtEl>
                                        <p:attrNameLst>
                                          <p:attrName>style.visibility</p:attrName>
                                        </p:attrNameLst>
                                      </p:cBhvr>
                                      <p:to>
                                        <p:strVal val="visible"/>
                                      </p:to>
                                    </p:set>
                                    <p:anim calcmode="lin" valueType="num">
                                      <p:cBhvr additive="base">
                                        <p:cTn id="83" dur="500"/>
                                        <p:tgtEl>
                                          <p:spTgt spid="14"/>
                                        </p:tgtEl>
                                        <p:attrNameLst>
                                          <p:attrName>ppt_x</p:attrName>
                                        </p:attrNameLst>
                                      </p:cBhvr>
                                      <p:tavLst>
                                        <p:tav tm="0">
                                          <p:val>
                                            <p:strVal val="#ppt_x+#ppt_w*1.125000"/>
                                          </p:val>
                                        </p:tav>
                                        <p:tav tm="100000">
                                          <p:val>
                                            <p:strVal val="#ppt_x"/>
                                          </p:val>
                                        </p:tav>
                                      </p:tavLst>
                                    </p:anim>
                                    <p:animEffect transition="in" filter="wipe(left)">
                                      <p:cBhvr>
                                        <p:cTn id="84" dur="500"/>
                                        <p:tgtEl>
                                          <p:spTgt spid="14"/>
                                        </p:tgtEl>
                                      </p:cBhvr>
                                    </p:animEffect>
                                  </p:childTnLst>
                                </p:cTn>
                              </p:par>
                              <p:par>
                                <p:cTn id="85" presetID="12" presetClass="entr" presetSubtype="2" fill="hold" nodeType="withEffect">
                                  <p:stCondLst>
                                    <p:cond delay="0"/>
                                  </p:stCondLst>
                                  <p:childTnLst>
                                    <p:set>
                                      <p:cBhvr>
                                        <p:cTn id="86" dur="1" fill="hold">
                                          <p:stCondLst>
                                            <p:cond delay="0"/>
                                          </p:stCondLst>
                                        </p:cTn>
                                        <p:tgtEl>
                                          <p:spTgt spid="13"/>
                                        </p:tgtEl>
                                        <p:attrNameLst>
                                          <p:attrName>style.visibility</p:attrName>
                                        </p:attrNameLst>
                                      </p:cBhvr>
                                      <p:to>
                                        <p:strVal val="visible"/>
                                      </p:to>
                                    </p:set>
                                    <p:anim calcmode="lin" valueType="num">
                                      <p:cBhvr additive="base">
                                        <p:cTn id="87" dur="500"/>
                                        <p:tgtEl>
                                          <p:spTgt spid="13"/>
                                        </p:tgtEl>
                                        <p:attrNameLst>
                                          <p:attrName>ppt_x</p:attrName>
                                        </p:attrNameLst>
                                      </p:cBhvr>
                                      <p:tavLst>
                                        <p:tav tm="0">
                                          <p:val>
                                            <p:strVal val="#ppt_x+#ppt_w*1.125000"/>
                                          </p:val>
                                        </p:tav>
                                        <p:tav tm="100000">
                                          <p:val>
                                            <p:strVal val="#ppt_x"/>
                                          </p:val>
                                        </p:tav>
                                      </p:tavLst>
                                    </p:anim>
                                    <p:animEffect transition="in" filter="wipe(left)">
                                      <p:cBhvr>
                                        <p:cTn id="88" dur="500"/>
                                        <p:tgtEl>
                                          <p:spTgt spid="13"/>
                                        </p:tgtEl>
                                      </p:cBhvr>
                                    </p:animEffect>
                                  </p:childTnLst>
                                </p:cTn>
                              </p:par>
                              <p:par>
                                <p:cTn id="89" presetID="12" presetClass="entr" presetSubtype="2" fill="hold" nodeType="withEffect">
                                  <p:stCondLst>
                                    <p:cond delay="0"/>
                                  </p:stCondLst>
                                  <p:childTnLst>
                                    <p:set>
                                      <p:cBhvr>
                                        <p:cTn id="90" dur="1" fill="hold">
                                          <p:stCondLst>
                                            <p:cond delay="0"/>
                                          </p:stCondLst>
                                        </p:cTn>
                                        <p:tgtEl>
                                          <p:spTgt spid="12"/>
                                        </p:tgtEl>
                                        <p:attrNameLst>
                                          <p:attrName>style.visibility</p:attrName>
                                        </p:attrNameLst>
                                      </p:cBhvr>
                                      <p:to>
                                        <p:strVal val="visible"/>
                                      </p:to>
                                    </p:set>
                                    <p:anim calcmode="lin" valueType="num">
                                      <p:cBhvr additive="base">
                                        <p:cTn id="91" dur="500"/>
                                        <p:tgtEl>
                                          <p:spTgt spid="12"/>
                                        </p:tgtEl>
                                        <p:attrNameLst>
                                          <p:attrName>ppt_x</p:attrName>
                                        </p:attrNameLst>
                                      </p:cBhvr>
                                      <p:tavLst>
                                        <p:tav tm="0">
                                          <p:val>
                                            <p:strVal val="#ppt_x+#ppt_w*1.125000"/>
                                          </p:val>
                                        </p:tav>
                                        <p:tav tm="100000">
                                          <p:val>
                                            <p:strVal val="#ppt_x"/>
                                          </p:val>
                                        </p:tav>
                                      </p:tavLst>
                                    </p:anim>
                                    <p:animEffect transition="in" filter="wipe(left)">
                                      <p:cBhvr>
                                        <p:cTn id="92" dur="500"/>
                                        <p:tgtEl>
                                          <p:spTgt spid="12"/>
                                        </p:tgtEl>
                                      </p:cBhvr>
                                    </p:animEffect>
                                  </p:childTnLst>
                                </p:cTn>
                              </p:par>
                            </p:childTnLst>
                          </p:cTn>
                        </p:par>
                        <p:par>
                          <p:cTn id="93" fill="hold">
                            <p:stCondLst>
                              <p:cond delay="5100"/>
                            </p:stCondLst>
                            <p:childTnLst>
                              <p:par>
                                <p:cTn id="94" presetID="22" presetClass="entr" presetSubtype="2" fill="hold" grpId="0" nodeType="afterEffect">
                                  <p:stCondLst>
                                    <p:cond delay="0"/>
                                  </p:stCondLst>
                                  <p:childTnLst>
                                    <p:set>
                                      <p:cBhvr>
                                        <p:cTn id="95" dur="1" fill="hold">
                                          <p:stCondLst>
                                            <p:cond delay="0"/>
                                          </p:stCondLst>
                                        </p:cTn>
                                        <p:tgtEl>
                                          <p:spTgt spid="21"/>
                                        </p:tgtEl>
                                        <p:attrNameLst>
                                          <p:attrName>style.visibility</p:attrName>
                                        </p:attrNameLst>
                                      </p:cBhvr>
                                      <p:to>
                                        <p:strVal val="visible"/>
                                      </p:to>
                                    </p:set>
                                    <p:animEffect transition="in" filter="wipe(right)">
                                      <p:cBhvr>
                                        <p:cTn id="96" dur="500"/>
                                        <p:tgtEl>
                                          <p:spTgt spid="21"/>
                                        </p:tgtEl>
                                      </p:cBhvr>
                                    </p:animEffect>
                                  </p:childTnLst>
                                </p:cTn>
                              </p:par>
                              <p:par>
                                <p:cTn id="97" presetID="22" presetClass="entr" presetSubtype="8" fill="hold" grpId="0" nodeType="withEffect">
                                  <p:stCondLst>
                                    <p:cond delay="0"/>
                                  </p:stCondLst>
                                  <p:childTnLst>
                                    <p:set>
                                      <p:cBhvr>
                                        <p:cTn id="98" dur="1" fill="hold">
                                          <p:stCondLst>
                                            <p:cond delay="0"/>
                                          </p:stCondLst>
                                        </p:cTn>
                                        <p:tgtEl>
                                          <p:spTgt spid="22"/>
                                        </p:tgtEl>
                                        <p:attrNameLst>
                                          <p:attrName>style.visibility</p:attrName>
                                        </p:attrNameLst>
                                      </p:cBhvr>
                                      <p:to>
                                        <p:strVal val="visible"/>
                                      </p:to>
                                    </p:set>
                                    <p:animEffect transition="in" filter="wipe(left)">
                                      <p:cBhvr>
                                        <p:cTn id="99" dur="500"/>
                                        <p:tgtEl>
                                          <p:spTgt spid="22"/>
                                        </p:tgtEl>
                                      </p:cBhvr>
                                    </p:animEffect>
                                  </p:childTnLst>
                                </p:cTn>
                              </p:par>
                              <p:par>
                                <p:cTn id="100" presetID="22" presetClass="entr" presetSubtype="2" fill="hold" grpId="0" nodeType="withEffect">
                                  <p:stCondLst>
                                    <p:cond delay="0"/>
                                  </p:stCondLst>
                                  <p:childTnLst>
                                    <p:set>
                                      <p:cBhvr>
                                        <p:cTn id="101" dur="1" fill="hold">
                                          <p:stCondLst>
                                            <p:cond delay="0"/>
                                          </p:stCondLst>
                                        </p:cTn>
                                        <p:tgtEl>
                                          <p:spTgt spid="23"/>
                                        </p:tgtEl>
                                        <p:attrNameLst>
                                          <p:attrName>style.visibility</p:attrName>
                                        </p:attrNameLst>
                                      </p:cBhvr>
                                      <p:to>
                                        <p:strVal val="visible"/>
                                      </p:to>
                                    </p:set>
                                    <p:animEffect transition="in" filter="wipe(right)">
                                      <p:cBhvr>
                                        <p:cTn id="102" dur="500"/>
                                        <p:tgtEl>
                                          <p:spTgt spid="23"/>
                                        </p:tgtEl>
                                      </p:cBhvr>
                                    </p:animEffect>
                                  </p:childTnLst>
                                </p:cTn>
                              </p:par>
                              <p:par>
                                <p:cTn id="103" presetID="22" presetClass="entr" presetSubtype="8" fill="hold" grpId="0" nodeType="withEffect">
                                  <p:stCondLst>
                                    <p:cond delay="0"/>
                                  </p:stCondLst>
                                  <p:childTnLst>
                                    <p:set>
                                      <p:cBhvr>
                                        <p:cTn id="104" dur="1" fill="hold">
                                          <p:stCondLst>
                                            <p:cond delay="0"/>
                                          </p:stCondLst>
                                        </p:cTn>
                                        <p:tgtEl>
                                          <p:spTgt spid="24"/>
                                        </p:tgtEl>
                                        <p:attrNameLst>
                                          <p:attrName>style.visibility</p:attrName>
                                        </p:attrNameLst>
                                      </p:cBhvr>
                                      <p:to>
                                        <p:strVal val="visible"/>
                                      </p:to>
                                    </p:set>
                                    <p:animEffect transition="in" filter="wipe(left)">
                                      <p:cBhvr>
                                        <p:cTn id="105" dur="500"/>
                                        <p:tgtEl>
                                          <p:spTgt spid="24"/>
                                        </p:tgtEl>
                                      </p:cBhvr>
                                    </p:animEffect>
                                  </p:childTnLst>
                                </p:cTn>
                              </p:par>
                              <p:par>
                                <p:cTn id="106" presetID="22" presetClass="entr" presetSubtype="8" fill="hold" grpId="0" nodeType="withEffect">
                                  <p:stCondLst>
                                    <p:cond delay="0"/>
                                  </p:stCondLst>
                                  <p:childTnLst>
                                    <p:set>
                                      <p:cBhvr>
                                        <p:cTn id="107" dur="1" fill="hold">
                                          <p:stCondLst>
                                            <p:cond delay="0"/>
                                          </p:stCondLst>
                                        </p:cTn>
                                        <p:tgtEl>
                                          <p:spTgt spid="25"/>
                                        </p:tgtEl>
                                        <p:attrNameLst>
                                          <p:attrName>style.visibility</p:attrName>
                                        </p:attrNameLst>
                                      </p:cBhvr>
                                      <p:to>
                                        <p:strVal val="visible"/>
                                      </p:to>
                                    </p:set>
                                    <p:animEffect transition="in" filter="wipe(left)">
                                      <p:cBhvr>
                                        <p:cTn id="108" dur="500"/>
                                        <p:tgtEl>
                                          <p:spTgt spid="25"/>
                                        </p:tgtEl>
                                      </p:cBhvr>
                                    </p:animEffect>
                                  </p:childTnLst>
                                </p:cTn>
                              </p:par>
                              <p:par>
                                <p:cTn id="109" presetID="22" presetClass="entr" presetSubtype="2" fill="hold" grpId="0" nodeType="withEffect">
                                  <p:stCondLst>
                                    <p:cond delay="0"/>
                                  </p:stCondLst>
                                  <p:childTnLst>
                                    <p:set>
                                      <p:cBhvr>
                                        <p:cTn id="110" dur="1" fill="hold">
                                          <p:stCondLst>
                                            <p:cond delay="0"/>
                                          </p:stCondLst>
                                        </p:cTn>
                                        <p:tgtEl>
                                          <p:spTgt spid="29"/>
                                        </p:tgtEl>
                                        <p:attrNameLst>
                                          <p:attrName>style.visibility</p:attrName>
                                        </p:attrNameLst>
                                      </p:cBhvr>
                                      <p:to>
                                        <p:strVal val="visible"/>
                                      </p:to>
                                    </p:set>
                                    <p:animEffect transition="in" filter="wipe(right)">
                                      <p:cBhvr>
                                        <p:cTn id="1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5" grpId="0" animBg="1"/>
      <p:bldP spid="6" grpId="0" animBg="1"/>
      <p:bldP spid="7" grpId="0" animBg="1"/>
      <p:bldP spid="8" grpId="0" animBg="1"/>
      <p:bldP spid="15" grpId="0" animBg="1"/>
      <p:bldP spid="16" grpId="0" animBg="1"/>
      <p:bldP spid="17" grpId="0" animBg="1"/>
      <p:bldP spid="18" grpId="0" animBg="1"/>
      <p:bldP spid="19" grpId="0" animBg="1"/>
      <p:bldP spid="20" grpId="0" animBg="1"/>
      <p:bldP spid="21" grpId="0"/>
      <p:bldP spid="22" grpId="0"/>
      <p:bldP spid="23" grpId="0"/>
      <p:bldP spid="24" grpId="0"/>
      <p:bldP spid="25" grpId="0"/>
      <p:bldP spid="2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15258" y="624114"/>
            <a:ext cx="8113486" cy="0"/>
          </a:xfrm>
          <a:prstGeom prst="line">
            <a:avLst/>
          </a:prstGeom>
          <a:ln w="1270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3" name="椭圆 2"/>
          <p:cNvSpPr/>
          <p:nvPr/>
        </p:nvSpPr>
        <p:spPr>
          <a:xfrm>
            <a:off x="646881" y="242193"/>
            <a:ext cx="274777" cy="274777"/>
          </a:xfrm>
          <a:prstGeom prst="ellipse">
            <a:avLst/>
          </a:prstGeom>
          <a:solidFill>
            <a:srgbClr val="F5F5F5"/>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solidFill>
                <a:schemeClr val="bg1"/>
              </a:solidFill>
            </a:endParaRPr>
          </a:p>
        </p:txBody>
      </p:sp>
      <p:sp>
        <p:nvSpPr>
          <p:cNvPr id="4" name="TextBox 3"/>
          <p:cNvSpPr txBox="1"/>
          <p:nvPr/>
        </p:nvSpPr>
        <p:spPr>
          <a:xfrm>
            <a:off x="908958" y="206331"/>
            <a:ext cx="1531184" cy="400108"/>
          </a:xfrm>
          <a:prstGeom prst="rect">
            <a:avLst/>
          </a:prstGeom>
          <a:noFill/>
        </p:spPr>
        <p:txBody>
          <a:bodyPr wrap="none" lIns="91438" tIns="45719" rIns="91438" bIns="45719" rtlCol="0">
            <a:spAutoFit/>
          </a:bodyPr>
          <a:lstStyle/>
          <a:p>
            <a:r>
              <a:rPr lang="en-US" altLang="zh-CN" sz="2000" dirty="0" smtClean="0">
                <a:solidFill>
                  <a:schemeClr val="bg1"/>
                </a:solidFill>
                <a:latin typeface="方正兰亭细黑_GBK" pitchFamily="2" charset="-122"/>
                <a:ea typeface="方正兰亭细黑_GBK" pitchFamily="2" charset="-122"/>
              </a:rPr>
              <a:t>4.2</a:t>
            </a:r>
            <a:r>
              <a:rPr lang="zh-CN" altLang="en-US" sz="2000" dirty="0" smtClean="0">
                <a:solidFill>
                  <a:schemeClr val="bg1"/>
                </a:solidFill>
                <a:latin typeface="方正兰亭细黑_GBK" pitchFamily="2" charset="-122"/>
                <a:ea typeface="方正兰亭细黑_GBK" pitchFamily="2" charset="-122"/>
              </a:rPr>
              <a:t>关键技术</a:t>
            </a:r>
            <a:endParaRPr lang="zh-CN" altLang="en-US" sz="2000" dirty="0">
              <a:solidFill>
                <a:schemeClr val="bg1"/>
              </a:solidFill>
              <a:latin typeface="方正兰亭细黑_GBK" pitchFamily="2" charset="-122"/>
              <a:ea typeface="方正兰亭细黑_GBK" pitchFamily="2" charset="-122"/>
            </a:endParaRPr>
          </a:p>
        </p:txBody>
      </p:sp>
      <p:grpSp>
        <p:nvGrpSpPr>
          <p:cNvPr id="6" name="组合 5"/>
          <p:cNvGrpSpPr/>
          <p:nvPr/>
        </p:nvGrpSpPr>
        <p:grpSpPr>
          <a:xfrm>
            <a:off x="3460748" y="2987301"/>
            <a:ext cx="1360493" cy="1360493"/>
            <a:chOff x="304800" y="673100"/>
            <a:chExt cx="4000500" cy="4000500"/>
          </a:xfrm>
          <a:effectLst>
            <a:outerShdw blurRad="444500" dist="254000" dir="8100000" algn="tr" rotWithShape="0">
              <a:prstClr val="black">
                <a:alpha val="50000"/>
              </a:prstClr>
            </a:outerShdw>
          </a:effectLst>
        </p:grpSpPr>
        <p:sp>
          <p:nvSpPr>
            <p:cNvPr id="7" name="同心圆 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fontAlgn="auto">
                <a:spcBef>
                  <a:spcPts val="0"/>
                </a:spcBef>
                <a:spcAft>
                  <a:spcPts val="0"/>
                </a:spcAft>
              </a:pPr>
              <a:endParaRPr lang="zh-CN" altLang="en-US">
                <a:solidFill>
                  <a:prstClr val="black"/>
                </a:solidFill>
              </a:endParaRPr>
            </a:p>
          </p:txBody>
        </p:sp>
        <p:sp>
          <p:nvSpPr>
            <p:cNvPr id="8" name="椭圆 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fontAlgn="auto">
                <a:spcBef>
                  <a:spcPts val="0"/>
                </a:spcBef>
                <a:spcAft>
                  <a:spcPts val="0"/>
                </a:spcAft>
              </a:pPr>
              <a:endParaRPr lang="zh-CN" altLang="en-US">
                <a:solidFill>
                  <a:prstClr val="white"/>
                </a:solidFill>
              </a:endParaRPr>
            </a:p>
          </p:txBody>
        </p:sp>
      </p:grpSp>
      <p:sp>
        <p:nvSpPr>
          <p:cNvPr id="10" name="TextBox 9"/>
          <p:cNvSpPr txBox="1"/>
          <p:nvPr/>
        </p:nvSpPr>
        <p:spPr>
          <a:xfrm rot="10800000" flipV="1">
            <a:off x="6959640" y="2053871"/>
            <a:ext cx="1949983" cy="1569656"/>
          </a:xfrm>
          <a:prstGeom prst="rect">
            <a:avLst/>
          </a:prstGeom>
          <a:noFill/>
        </p:spPr>
        <p:txBody>
          <a:bodyPr wrap="square" lIns="91436" tIns="45718" rIns="91436" bIns="45718" rtlCol="0">
            <a:spAutoFit/>
          </a:bodyPr>
          <a:lstStyle/>
          <a:p>
            <a:pPr defTabSz="914355" fontAlgn="auto">
              <a:spcBef>
                <a:spcPts val="0"/>
              </a:spcBef>
              <a:spcAft>
                <a:spcPts val="0"/>
              </a:spcAft>
            </a:pPr>
            <a:r>
              <a:rPr lang="en-US" altLang="zh-CN" sz="1200" b="1" dirty="0" err="1">
                <a:solidFill>
                  <a:schemeClr val="bg1"/>
                </a:solidFill>
              </a:rPr>
              <a:t>Jsoup</a:t>
            </a:r>
            <a:r>
              <a:rPr lang="zh-CN" altLang="zh-CN" sz="1200" b="1" dirty="0">
                <a:solidFill>
                  <a:schemeClr val="bg1"/>
                </a:solidFill>
              </a:rPr>
              <a:t>是一款</a:t>
            </a:r>
            <a:r>
              <a:rPr lang="en-US" altLang="zh-CN" sz="1200" b="1" dirty="0">
                <a:solidFill>
                  <a:schemeClr val="bg1"/>
                </a:solidFill>
              </a:rPr>
              <a:t>java</a:t>
            </a:r>
            <a:r>
              <a:rPr lang="zh-CN" altLang="zh-CN" sz="1200" b="1" dirty="0">
                <a:solidFill>
                  <a:schemeClr val="bg1"/>
                </a:solidFill>
              </a:rPr>
              <a:t>的</a:t>
            </a:r>
            <a:r>
              <a:rPr lang="en-US" altLang="zh-CN" sz="1200" b="1" dirty="0">
                <a:solidFill>
                  <a:schemeClr val="bg1"/>
                </a:solidFill>
              </a:rPr>
              <a:t>HTML</a:t>
            </a:r>
            <a:r>
              <a:rPr lang="zh-CN" altLang="zh-CN" sz="1200" b="1" dirty="0">
                <a:solidFill>
                  <a:schemeClr val="bg1"/>
                </a:solidFill>
              </a:rPr>
              <a:t>解析器，可直接解析某个</a:t>
            </a:r>
            <a:r>
              <a:rPr lang="en-US" altLang="zh-CN" sz="1200" b="1" dirty="0">
                <a:solidFill>
                  <a:schemeClr val="bg1"/>
                </a:solidFill>
              </a:rPr>
              <a:t>URL</a:t>
            </a:r>
            <a:r>
              <a:rPr lang="zh-CN" altLang="zh-CN" sz="1200" b="1" dirty="0">
                <a:solidFill>
                  <a:schemeClr val="bg1"/>
                </a:solidFill>
              </a:rPr>
              <a:t>地址、</a:t>
            </a:r>
            <a:r>
              <a:rPr lang="en-US" altLang="zh-CN" sz="1200" b="1" dirty="0">
                <a:solidFill>
                  <a:schemeClr val="bg1"/>
                </a:solidFill>
              </a:rPr>
              <a:t>HTML</a:t>
            </a:r>
            <a:r>
              <a:rPr lang="zh-CN" altLang="zh-CN" sz="1200" b="1" dirty="0">
                <a:solidFill>
                  <a:schemeClr val="bg1"/>
                </a:solidFill>
              </a:rPr>
              <a:t>文本内容。它提供了一套非常省力的</a:t>
            </a:r>
            <a:r>
              <a:rPr lang="en-US" altLang="zh-CN" sz="1200" b="1" dirty="0">
                <a:solidFill>
                  <a:schemeClr val="bg1"/>
                </a:solidFill>
              </a:rPr>
              <a:t>API</a:t>
            </a:r>
            <a:r>
              <a:rPr lang="zh-CN" altLang="zh-CN" sz="1200" b="1" dirty="0">
                <a:solidFill>
                  <a:schemeClr val="bg1"/>
                </a:solidFill>
              </a:rPr>
              <a:t>，可通过</a:t>
            </a:r>
            <a:r>
              <a:rPr lang="en-US" altLang="zh-CN" sz="1200" b="1" dirty="0">
                <a:solidFill>
                  <a:schemeClr val="bg1"/>
                </a:solidFill>
              </a:rPr>
              <a:t>DOM</a:t>
            </a:r>
            <a:r>
              <a:rPr lang="zh-CN" altLang="zh-CN" sz="1200" b="1" dirty="0">
                <a:solidFill>
                  <a:schemeClr val="bg1"/>
                </a:solidFill>
              </a:rPr>
              <a:t>，</a:t>
            </a:r>
            <a:r>
              <a:rPr lang="en-US" altLang="zh-CN" sz="1200" b="1" dirty="0">
                <a:solidFill>
                  <a:schemeClr val="bg1"/>
                </a:solidFill>
              </a:rPr>
              <a:t>CSS</a:t>
            </a:r>
            <a:r>
              <a:rPr lang="zh-CN" altLang="zh-CN" sz="1200" b="1" dirty="0">
                <a:solidFill>
                  <a:schemeClr val="bg1"/>
                </a:solidFill>
              </a:rPr>
              <a:t>以及类似于</a:t>
            </a:r>
            <a:r>
              <a:rPr lang="en-US" altLang="zh-CN" sz="1200" b="1" dirty="0">
                <a:solidFill>
                  <a:schemeClr val="bg1"/>
                </a:solidFill>
              </a:rPr>
              <a:t>jQuery</a:t>
            </a:r>
            <a:r>
              <a:rPr lang="zh-CN" altLang="zh-CN" sz="1200" b="1" dirty="0">
                <a:solidFill>
                  <a:schemeClr val="bg1"/>
                </a:solidFill>
              </a:rPr>
              <a:t>的操作方法和操作数据。</a:t>
            </a:r>
            <a:endParaRPr lang="en-US" altLang="zh-CN" sz="1200" b="1" dirty="0">
              <a:solidFill>
                <a:schemeClr val="bg1"/>
              </a:solidFill>
              <a:latin typeface="微软雅黑" pitchFamily="34" charset="-122"/>
              <a:ea typeface="微软雅黑" pitchFamily="34" charset="-122"/>
              <a:cs typeface="方正兰亭细黑_GBK_M" pitchFamily="2" charset="2"/>
            </a:endParaRPr>
          </a:p>
        </p:txBody>
      </p:sp>
      <p:sp>
        <p:nvSpPr>
          <p:cNvPr id="11" name="TextBox 10"/>
          <p:cNvSpPr txBox="1"/>
          <p:nvPr/>
        </p:nvSpPr>
        <p:spPr>
          <a:xfrm>
            <a:off x="5942676" y="2607869"/>
            <a:ext cx="635102" cy="461661"/>
          </a:xfrm>
          <a:prstGeom prst="rect">
            <a:avLst/>
          </a:prstGeom>
          <a:noFill/>
        </p:spPr>
        <p:txBody>
          <a:bodyPr wrap="none" lIns="91436" tIns="45718" rIns="91436" bIns="45718" rtlCol="0">
            <a:spAutoFit/>
          </a:bodyPr>
          <a:lstStyle/>
          <a:p>
            <a:pPr defTabSz="914355" fontAlgn="auto">
              <a:spcBef>
                <a:spcPts val="0"/>
              </a:spcBef>
              <a:spcAft>
                <a:spcPts val="0"/>
              </a:spcAft>
            </a:pPr>
            <a:r>
              <a:rPr lang="en-US" altLang="zh-CN" sz="1200" b="1" dirty="0" err="1">
                <a:solidFill>
                  <a:srgbClr val="EAE64C"/>
                </a:solidFill>
                <a:latin typeface="微软雅黑" pitchFamily="34" charset="-122"/>
                <a:ea typeface="微软雅黑" pitchFamily="34" charset="-122"/>
                <a:cs typeface="方正兰亭细黑_GBK_M" pitchFamily="2" charset="2"/>
              </a:rPr>
              <a:t>Jsoup</a:t>
            </a:r>
            <a:r>
              <a:rPr lang="zh-CN" altLang="zh-CN" sz="1200" b="1" dirty="0">
                <a:solidFill>
                  <a:srgbClr val="EAE64C"/>
                </a:solidFill>
                <a:latin typeface="微软雅黑" pitchFamily="34" charset="-122"/>
                <a:ea typeface="微软雅黑" pitchFamily="34" charset="-122"/>
                <a:cs typeface="方正兰亭细黑_GBK_M" pitchFamily="2" charset="2"/>
              </a:rPr>
              <a:t/>
            </a:r>
            <a:br>
              <a:rPr lang="zh-CN" altLang="zh-CN" sz="1200" b="1" dirty="0">
                <a:solidFill>
                  <a:srgbClr val="EAE64C"/>
                </a:solidFill>
                <a:latin typeface="微软雅黑" pitchFamily="34" charset="-122"/>
                <a:ea typeface="微软雅黑" pitchFamily="34" charset="-122"/>
                <a:cs typeface="方正兰亭细黑_GBK_M" pitchFamily="2" charset="2"/>
              </a:rPr>
            </a:br>
            <a:endParaRPr lang="en-US" altLang="zh-CN" sz="1200" b="1" dirty="0">
              <a:solidFill>
                <a:srgbClr val="EAE64C"/>
              </a:solidFill>
              <a:latin typeface="微软雅黑" pitchFamily="34" charset="-122"/>
              <a:ea typeface="微软雅黑" pitchFamily="34" charset="-122"/>
              <a:cs typeface="方正兰亭细黑_GBK_M" pitchFamily="2" charset="2"/>
            </a:endParaRPr>
          </a:p>
        </p:txBody>
      </p:sp>
      <p:sp>
        <p:nvSpPr>
          <p:cNvPr id="12" name="TextBox 11"/>
          <p:cNvSpPr txBox="1"/>
          <p:nvPr/>
        </p:nvSpPr>
        <p:spPr>
          <a:xfrm rot="10800000" flipV="1">
            <a:off x="3400837" y="4428396"/>
            <a:ext cx="3041361" cy="683260"/>
          </a:xfrm>
          <a:prstGeom prst="rect">
            <a:avLst/>
          </a:prstGeom>
          <a:noFill/>
        </p:spPr>
        <p:txBody>
          <a:bodyPr wrap="square" lIns="91436" tIns="45718" rIns="91436" bIns="45718" rtlCol="0">
            <a:spAutoFit/>
          </a:bodyPr>
          <a:lstStyle/>
          <a:p>
            <a:pPr eaLnBrk="1" hangingPunct="1">
              <a:lnSpc>
                <a:spcPct val="80000"/>
              </a:lnSpc>
              <a:defRPr/>
            </a:pPr>
            <a:r>
              <a:rPr lang="zh-CN" altLang="zh-CN" sz="1200" b="1" dirty="0">
                <a:solidFill>
                  <a:schemeClr val="bg1"/>
                </a:solidFill>
              </a:rPr>
              <a:t>。</a:t>
            </a:r>
            <a:r>
              <a:rPr lang="en-US" altLang="zh-CN" sz="1200" b="1" dirty="0" err="1">
                <a:solidFill>
                  <a:schemeClr val="bg1"/>
                </a:solidFill>
              </a:rPr>
              <a:t>HttpClient</a:t>
            </a:r>
            <a:r>
              <a:rPr lang="en-US" altLang="zh-CN" sz="1200" b="1" dirty="0">
                <a:solidFill>
                  <a:schemeClr val="bg1"/>
                </a:solidFill>
              </a:rPr>
              <a:t> </a:t>
            </a:r>
            <a:r>
              <a:rPr lang="zh-CN" altLang="zh-CN" sz="1200" b="1" dirty="0">
                <a:solidFill>
                  <a:schemeClr val="bg1"/>
                </a:solidFill>
              </a:rPr>
              <a:t>已经应用在很多的项目中，比如</a:t>
            </a:r>
            <a:r>
              <a:rPr lang="en-US" altLang="zh-CN" sz="1200" b="1" dirty="0">
                <a:solidFill>
                  <a:schemeClr val="bg1"/>
                </a:solidFill>
              </a:rPr>
              <a:t> Apache Jakarta </a:t>
            </a:r>
            <a:r>
              <a:rPr lang="zh-CN" altLang="zh-CN" sz="1200" b="1" dirty="0">
                <a:solidFill>
                  <a:schemeClr val="bg1"/>
                </a:solidFill>
              </a:rPr>
              <a:t>上很著名的另外两个开源项目</a:t>
            </a:r>
            <a:r>
              <a:rPr lang="en-US" altLang="zh-CN" sz="1200" b="1" dirty="0">
                <a:solidFill>
                  <a:schemeClr val="bg1"/>
                </a:solidFill>
              </a:rPr>
              <a:t> Cactus </a:t>
            </a:r>
            <a:r>
              <a:rPr lang="zh-CN" altLang="zh-CN" sz="1200" b="1" dirty="0">
                <a:solidFill>
                  <a:schemeClr val="bg1"/>
                </a:solidFill>
              </a:rPr>
              <a:t>和</a:t>
            </a:r>
            <a:r>
              <a:rPr lang="en-US" altLang="zh-CN" sz="1200" b="1" dirty="0">
                <a:solidFill>
                  <a:schemeClr val="bg1"/>
                </a:solidFill>
              </a:rPr>
              <a:t> </a:t>
            </a:r>
            <a:r>
              <a:rPr lang="en-US" altLang="zh-CN" sz="1200" b="1" dirty="0" err="1">
                <a:solidFill>
                  <a:schemeClr val="bg1"/>
                </a:solidFill>
              </a:rPr>
              <a:t>HTMLUnit</a:t>
            </a:r>
            <a:r>
              <a:rPr lang="en-US" altLang="zh-CN" sz="1200" b="1" dirty="0">
                <a:solidFill>
                  <a:schemeClr val="bg1"/>
                </a:solidFill>
              </a:rPr>
              <a:t> </a:t>
            </a:r>
            <a:r>
              <a:rPr lang="zh-CN" altLang="zh-CN" sz="1200" b="1" dirty="0">
                <a:solidFill>
                  <a:schemeClr val="bg1"/>
                </a:solidFill>
              </a:rPr>
              <a:t>都使用了</a:t>
            </a:r>
            <a:r>
              <a:rPr lang="en-US" altLang="zh-CN" sz="1200" b="1" dirty="0">
                <a:solidFill>
                  <a:schemeClr val="bg1"/>
                </a:solidFill>
              </a:rPr>
              <a:t> </a:t>
            </a:r>
            <a:r>
              <a:rPr lang="en-US" altLang="zh-CN" sz="1200" b="1" dirty="0" err="1">
                <a:solidFill>
                  <a:schemeClr val="bg1"/>
                </a:solidFill>
              </a:rPr>
              <a:t>HttpClient</a:t>
            </a:r>
            <a:r>
              <a:rPr lang="zh-CN" altLang="zh-CN" sz="1200" b="1" dirty="0">
                <a:solidFill>
                  <a:schemeClr val="bg1"/>
                </a:solidFill>
              </a:rPr>
              <a:t>。</a:t>
            </a:r>
          </a:p>
        </p:txBody>
      </p:sp>
      <p:sp>
        <p:nvSpPr>
          <p:cNvPr id="13" name="TextBox 12"/>
          <p:cNvSpPr txBox="1"/>
          <p:nvPr/>
        </p:nvSpPr>
        <p:spPr>
          <a:xfrm>
            <a:off x="1889350" y="4531662"/>
            <a:ext cx="1362737" cy="461661"/>
          </a:xfrm>
          <a:prstGeom prst="rect">
            <a:avLst/>
          </a:prstGeom>
          <a:noFill/>
        </p:spPr>
        <p:txBody>
          <a:bodyPr wrap="none" lIns="91436" tIns="45718" rIns="91436" bIns="45718" rtlCol="0">
            <a:spAutoFit/>
          </a:bodyPr>
          <a:lstStyle/>
          <a:p>
            <a:pPr defTabSz="914355" fontAlgn="auto">
              <a:spcBef>
                <a:spcPts val="0"/>
              </a:spcBef>
              <a:spcAft>
                <a:spcPts val="0"/>
              </a:spcAft>
            </a:pPr>
            <a:r>
              <a:rPr lang="en-US" altLang="zh-CN" sz="1200" b="1" dirty="0" err="1">
                <a:solidFill>
                  <a:srgbClr val="EAE64C"/>
                </a:solidFill>
                <a:latin typeface="微软雅黑" pitchFamily="34" charset="-122"/>
                <a:ea typeface="微软雅黑" pitchFamily="34" charset="-122"/>
                <a:cs typeface="方正兰亭细黑_GBK_M" pitchFamily="2" charset="2"/>
              </a:rPr>
              <a:t>HTTPClient</a:t>
            </a:r>
            <a:r>
              <a:rPr lang="zh-CN" altLang="zh-CN" sz="1200" b="1" dirty="0">
                <a:solidFill>
                  <a:srgbClr val="EAE64C"/>
                </a:solidFill>
                <a:latin typeface="微软雅黑" pitchFamily="34" charset="-122"/>
                <a:ea typeface="微软雅黑" pitchFamily="34" charset="-122"/>
                <a:cs typeface="方正兰亭细黑_GBK_M" pitchFamily="2" charset="2"/>
              </a:rPr>
              <a:t>功</a:t>
            </a:r>
            <a:r>
              <a:rPr lang="zh-CN" altLang="en-US" sz="1200" b="1" dirty="0">
                <a:solidFill>
                  <a:srgbClr val="EAE64C"/>
                </a:solidFill>
                <a:latin typeface="微软雅黑" pitchFamily="34" charset="-122"/>
                <a:ea typeface="微软雅黑" pitchFamily="34" charset="-122"/>
                <a:cs typeface="方正兰亭细黑_GBK_M" pitchFamily="2" charset="2"/>
              </a:rPr>
              <a:t>能</a:t>
            </a:r>
            <a:r>
              <a:rPr lang="zh-CN" altLang="zh-CN" sz="1200" dirty="0"/>
              <a:t/>
            </a:r>
            <a:br>
              <a:rPr lang="zh-CN" altLang="zh-CN" sz="1200" dirty="0"/>
            </a:br>
            <a:endParaRPr lang="en-US" altLang="zh-CN" sz="1200" b="1" dirty="0">
              <a:solidFill>
                <a:srgbClr val="EAE64C"/>
              </a:solidFill>
              <a:latin typeface="微软雅黑" pitchFamily="34" charset="-122"/>
              <a:ea typeface="微软雅黑" pitchFamily="34" charset="-122"/>
              <a:cs typeface="方正兰亭细黑_GBK_M" pitchFamily="2" charset="2"/>
            </a:endParaRPr>
          </a:p>
        </p:txBody>
      </p:sp>
      <p:sp>
        <p:nvSpPr>
          <p:cNvPr id="14" name="TextBox 13"/>
          <p:cNvSpPr txBox="1"/>
          <p:nvPr/>
        </p:nvSpPr>
        <p:spPr>
          <a:xfrm>
            <a:off x="116114" y="2387136"/>
            <a:ext cx="1302328" cy="2308320"/>
          </a:xfrm>
          <a:prstGeom prst="rect">
            <a:avLst/>
          </a:prstGeom>
          <a:noFill/>
        </p:spPr>
        <p:txBody>
          <a:bodyPr wrap="square" lIns="91436" tIns="45718" rIns="91436" bIns="45718" rtlCol="0">
            <a:spAutoFit/>
          </a:bodyPr>
          <a:lstStyle/>
          <a:p>
            <a:pPr defTabSz="914355" fontAlgn="auto">
              <a:spcBef>
                <a:spcPts val="0"/>
              </a:spcBef>
              <a:spcAft>
                <a:spcPts val="0"/>
              </a:spcAft>
            </a:pPr>
            <a:r>
              <a:rPr lang="en-US" altLang="zh-CN" sz="1200" b="1" dirty="0" err="1">
                <a:solidFill>
                  <a:schemeClr val="bg1"/>
                </a:solidFill>
              </a:rPr>
              <a:t>HttpClient</a:t>
            </a:r>
            <a:r>
              <a:rPr lang="en-US" altLang="zh-CN" sz="1200" b="1" dirty="0">
                <a:solidFill>
                  <a:schemeClr val="bg1"/>
                </a:solidFill>
              </a:rPr>
              <a:t> </a:t>
            </a:r>
            <a:r>
              <a:rPr lang="zh-CN" altLang="zh-CN" sz="1200" b="1" dirty="0">
                <a:solidFill>
                  <a:schemeClr val="bg1"/>
                </a:solidFill>
              </a:rPr>
              <a:t>是</a:t>
            </a:r>
            <a:r>
              <a:rPr lang="en-US" altLang="zh-CN" sz="1200" b="1" dirty="0">
                <a:solidFill>
                  <a:schemeClr val="bg1"/>
                </a:solidFill>
              </a:rPr>
              <a:t> Apache Jakarta Common </a:t>
            </a:r>
            <a:r>
              <a:rPr lang="zh-CN" altLang="zh-CN" sz="1200" b="1" dirty="0">
                <a:solidFill>
                  <a:schemeClr val="bg1"/>
                </a:solidFill>
              </a:rPr>
              <a:t>下的子项目，用来提供高效的、最新的、功能丰富的支持</a:t>
            </a:r>
            <a:r>
              <a:rPr lang="en-US" altLang="zh-CN" sz="1200" b="1" dirty="0">
                <a:solidFill>
                  <a:schemeClr val="bg1"/>
                </a:solidFill>
              </a:rPr>
              <a:t> HTTP </a:t>
            </a:r>
            <a:r>
              <a:rPr lang="zh-CN" altLang="zh-CN" sz="1200" b="1" dirty="0">
                <a:solidFill>
                  <a:schemeClr val="bg1"/>
                </a:solidFill>
              </a:rPr>
              <a:t>协议的客户端编程工具包，并且它支持</a:t>
            </a:r>
            <a:r>
              <a:rPr lang="en-US" altLang="zh-CN" sz="1200" b="1" dirty="0">
                <a:solidFill>
                  <a:schemeClr val="bg1"/>
                </a:solidFill>
              </a:rPr>
              <a:t> HTTP </a:t>
            </a:r>
            <a:r>
              <a:rPr lang="zh-CN" altLang="zh-CN" sz="1200" b="1" dirty="0">
                <a:solidFill>
                  <a:schemeClr val="bg1"/>
                </a:solidFill>
              </a:rPr>
              <a:t>协议最新的版本和建议。</a:t>
            </a:r>
            <a:endParaRPr lang="en-US" altLang="zh-CN" sz="1200" b="1" dirty="0">
              <a:solidFill>
                <a:schemeClr val="bg1"/>
              </a:solidFill>
              <a:latin typeface="微软雅黑" pitchFamily="34" charset="-122"/>
              <a:ea typeface="微软雅黑" pitchFamily="34" charset="-122"/>
              <a:cs typeface="方正兰亭细黑_GBK_M" pitchFamily="2" charset="2"/>
            </a:endParaRPr>
          </a:p>
        </p:txBody>
      </p:sp>
      <p:sp>
        <p:nvSpPr>
          <p:cNvPr id="15" name="TextBox 14"/>
          <p:cNvSpPr txBox="1"/>
          <p:nvPr/>
        </p:nvSpPr>
        <p:spPr>
          <a:xfrm>
            <a:off x="1200197" y="2103408"/>
            <a:ext cx="1362737" cy="461661"/>
          </a:xfrm>
          <a:prstGeom prst="rect">
            <a:avLst/>
          </a:prstGeom>
          <a:noFill/>
        </p:spPr>
        <p:txBody>
          <a:bodyPr wrap="none" lIns="91436" tIns="45718" rIns="91436" bIns="45718" rtlCol="0">
            <a:spAutoFit/>
          </a:bodyPr>
          <a:lstStyle/>
          <a:p>
            <a:pPr defTabSz="914355" fontAlgn="auto">
              <a:spcBef>
                <a:spcPts val="0"/>
              </a:spcBef>
              <a:spcAft>
                <a:spcPts val="0"/>
              </a:spcAft>
            </a:pPr>
            <a:r>
              <a:rPr lang="en-US" altLang="zh-CN" sz="1200" b="1" dirty="0" err="1">
                <a:solidFill>
                  <a:srgbClr val="EAE64C"/>
                </a:solidFill>
                <a:latin typeface="微软雅黑" pitchFamily="34" charset="-122"/>
                <a:ea typeface="微软雅黑" pitchFamily="34" charset="-122"/>
                <a:cs typeface="方正兰亭细黑_GBK_M" pitchFamily="2" charset="2"/>
              </a:rPr>
              <a:t>HTTPClient</a:t>
            </a:r>
            <a:r>
              <a:rPr lang="zh-CN" altLang="zh-CN" sz="1200" b="1" dirty="0">
                <a:solidFill>
                  <a:srgbClr val="EAE64C"/>
                </a:solidFill>
                <a:latin typeface="微软雅黑" pitchFamily="34" charset="-122"/>
                <a:ea typeface="微软雅黑" pitchFamily="34" charset="-122"/>
                <a:cs typeface="方正兰亭细黑_GBK_M" pitchFamily="2" charset="2"/>
              </a:rPr>
              <a:t>简介</a:t>
            </a:r>
            <a:br>
              <a:rPr lang="zh-CN" altLang="zh-CN" sz="1200" b="1" dirty="0">
                <a:solidFill>
                  <a:srgbClr val="EAE64C"/>
                </a:solidFill>
                <a:latin typeface="微软雅黑" pitchFamily="34" charset="-122"/>
                <a:ea typeface="微软雅黑" pitchFamily="34" charset="-122"/>
                <a:cs typeface="方正兰亭细黑_GBK_M" pitchFamily="2" charset="2"/>
              </a:rPr>
            </a:br>
            <a:endParaRPr lang="en-US" altLang="zh-CN" sz="1200" b="1" dirty="0">
              <a:solidFill>
                <a:srgbClr val="EAE64C"/>
              </a:solidFill>
              <a:latin typeface="微软雅黑" pitchFamily="34" charset="-122"/>
              <a:ea typeface="微软雅黑" pitchFamily="34" charset="-122"/>
              <a:cs typeface="方正兰亭细黑_GBK_M" pitchFamily="2" charset="2"/>
            </a:endParaRPr>
          </a:p>
        </p:txBody>
      </p:sp>
      <p:cxnSp>
        <p:nvCxnSpPr>
          <p:cNvPr id="16" name="直接连接符 15"/>
          <p:cNvCxnSpPr/>
          <p:nvPr/>
        </p:nvCxnSpPr>
        <p:spPr>
          <a:xfrm flipV="1">
            <a:off x="6910178" y="2565069"/>
            <a:ext cx="0" cy="360052"/>
          </a:xfrm>
          <a:prstGeom prst="line">
            <a:avLst/>
          </a:prstGeom>
          <a:ln w="12700">
            <a:solidFill>
              <a:srgbClr val="F5F5F5"/>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3252087" y="4531662"/>
            <a:ext cx="0" cy="360052"/>
          </a:xfrm>
          <a:prstGeom prst="line">
            <a:avLst/>
          </a:prstGeom>
          <a:ln w="12700">
            <a:solidFill>
              <a:srgbClr val="F5F5F5"/>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1418443" y="2507520"/>
            <a:ext cx="0" cy="354748"/>
          </a:xfrm>
          <a:prstGeom prst="line">
            <a:avLst/>
          </a:prstGeom>
          <a:ln w="12700">
            <a:solidFill>
              <a:srgbClr val="F5F5F5"/>
            </a:solidFill>
            <a:prstDash val="dash"/>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0406795" y="6382591"/>
            <a:ext cx="877155" cy="369328"/>
          </a:xfrm>
          <a:prstGeom prst="rect">
            <a:avLst/>
          </a:prstGeom>
          <a:noFill/>
        </p:spPr>
        <p:txBody>
          <a:bodyPr wrap="none" lIns="91436" tIns="45718" rIns="91436" bIns="45718" rtlCol="0">
            <a:spAutoFit/>
          </a:bodyPr>
          <a:lstStyle/>
          <a:p>
            <a:pPr defTabSz="914355" fontAlgn="auto">
              <a:spcBef>
                <a:spcPts val="0"/>
              </a:spcBef>
              <a:spcAft>
                <a:spcPts val="0"/>
              </a:spcAft>
            </a:pPr>
            <a:r>
              <a:rPr lang="zh-CN" altLang="en-US" dirty="0" smtClean="0">
                <a:solidFill>
                  <a:prstClr val="black"/>
                </a:solidFill>
                <a:latin typeface="Calibri"/>
                <a:ea typeface="宋体"/>
              </a:rPr>
              <a:t>延时符</a:t>
            </a:r>
            <a:endParaRPr lang="zh-CN" altLang="en-US" dirty="0">
              <a:solidFill>
                <a:prstClr val="black"/>
              </a:solidFill>
              <a:latin typeface="Calibri"/>
              <a:ea typeface="宋体"/>
            </a:endParaRPr>
          </a:p>
        </p:txBody>
      </p:sp>
      <p:sp>
        <p:nvSpPr>
          <p:cNvPr id="20" name="TextBox 19"/>
          <p:cNvSpPr txBox="1"/>
          <p:nvPr/>
        </p:nvSpPr>
        <p:spPr>
          <a:xfrm rot="10800000" flipV="1">
            <a:off x="666428" y="708716"/>
            <a:ext cx="7771660" cy="1126458"/>
          </a:xfrm>
          <a:prstGeom prst="rect">
            <a:avLst/>
          </a:prstGeom>
          <a:noFill/>
        </p:spPr>
        <p:txBody>
          <a:bodyPr wrap="square" lIns="91436" tIns="45718" rIns="91436" bIns="45718" rtlCol="0">
            <a:spAutoFit/>
          </a:bodyPr>
          <a:lstStyle/>
          <a:p>
            <a:pPr eaLnBrk="1" hangingPunct="1">
              <a:lnSpc>
                <a:spcPct val="80000"/>
              </a:lnSpc>
              <a:defRPr/>
            </a:pPr>
            <a:r>
              <a:rPr lang="zh-CN" altLang="zh-CN" sz="1400" b="1" dirty="0">
                <a:solidFill>
                  <a:schemeClr val="bg1"/>
                </a:solidFill>
              </a:rPr>
              <a:t>针对以上问题，本文采用</a:t>
            </a:r>
            <a:r>
              <a:rPr lang="en-US" altLang="zh-CN" sz="1400" b="1" dirty="0" err="1">
                <a:solidFill>
                  <a:schemeClr val="bg1"/>
                </a:solidFill>
              </a:rPr>
              <a:t>HTTPClint</a:t>
            </a:r>
            <a:r>
              <a:rPr lang="zh-CN" altLang="zh-CN" sz="1400" b="1" dirty="0">
                <a:solidFill>
                  <a:schemeClr val="bg1"/>
                </a:solidFill>
              </a:rPr>
              <a:t>，</a:t>
            </a:r>
            <a:r>
              <a:rPr lang="en-US" altLang="zh-CN" sz="1400" b="1" dirty="0" err="1">
                <a:solidFill>
                  <a:schemeClr val="bg1"/>
                </a:solidFill>
              </a:rPr>
              <a:t>Jsoup</a:t>
            </a:r>
            <a:r>
              <a:rPr lang="zh-CN" altLang="zh-CN" sz="1400" b="1" dirty="0">
                <a:solidFill>
                  <a:schemeClr val="bg1"/>
                </a:solidFill>
              </a:rPr>
              <a:t>等技术， 开发自己的框架。实现一个可配置化的垂直领域爬虫。可以很好的解决传统爬虫存在的一些问题。将传统爬虫仅限于爬取固定网站改成为可配置的网络爬虫。可配置的网络爬虫可以很好的解决在编写爬虫是一些繁杂的重复操作，只需要修改配置化的方法就可以爬取一个网站。采用</a:t>
            </a:r>
            <a:r>
              <a:rPr lang="en-US" altLang="zh-CN" sz="1400" b="1" dirty="0">
                <a:solidFill>
                  <a:schemeClr val="bg1"/>
                </a:solidFill>
              </a:rPr>
              <a:t>xml</a:t>
            </a:r>
            <a:r>
              <a:rPr lang="zh-CN" altLang="zh-CN" sz="1400" b="1" dirty="0">
                <a:solidFill>
                  <a:schemeClr val="bg1"/>
                </a:solidFill>
              </a:rPr>
              <a:t>进行配置文件，后期将考虑转用</a:t>
            </a:r>
            <a:r>
              <a:rPr lang="en-US" altLang="zh-CN" sz="1400" b="1" dirty="0" err="1">
                <a:solidFill>
                  <a:schemeClr val="bg1"/>
                </a:solidFill>
              </a:rPr>
              <a:t>javascrip</a:t>
            </a:r>
            <a:r>
              <a:rPr lang="zh-CN" altLang="zh-CN" sz="1400" b="1" dirty="0">
                <a:solidFill>
                  <a:schemeClr val="bg1"/>
                </a:solidFill>
              </a:rPr>
              <a:t>，前端页面将实现可视化图形配置和资源监控，显示出</a:t>
            </a:r>
            <a:r>
              <a:rPr lang="en-US" altLang="zh-CN" sz="1400" b="1" dirty="0">
                <a:solidFill>
                  <a:schemeClr val="bg1"/>
                </a:solidFill>
              </a:rPr>
              <a:t>CPU</a:t>
            </a:r>
            <a:r>
              <a:rPr lang="zh-CN" altLang="zh-CN" sz="1400" b="1" dirty="0">
                <a:solidFill>
                  <a:schemeClr val="bg1"/>
                </a:solidFill>
              </a:rPr>
              <a:t>占比和资源的占比等，不同的网站类型显示出不同的选项。 </a:t>
            </a:r>
            <a:endParaRPr lang="zh-CN" altLang="en-US" sz="1400" b="1" dirty="0">
              <a:solidFill>
                <a:schemeClr val="bg1"/>
              </a:solidFill>
            </a:endParaRPr>
          </a:p>
        </p:txBody>
      </p:sp>
      <p:grpSp>
        <p:nvGrpSpPr>
          <p:cNvPr id="21" name="组合 20"/>
          <p:cNvGrpSpPr/>
          <p:nvPr/>
        </p:nvGrpSpPr>
        <p:grpSpPr>
          <a:xfrm>
            <a:off x="4467766" y="2565069"/>
            <a:ext cx="1254729" cy="1168791"/>
            <a:chOff x="304800" y="673100"/>
            <a:chExt cx="4000500" cy="4000500"/>
          </a:xfrm>
          <a:effectLst>
            <a:outerShdw blurRad="444500" dist="254000" dir="8100000" algn="tr" rotWithShape="0">
              <a:prstClr val="black">
                <a:alpha val="50000"/>
              </a:prstClr>
            </a:outerShdw>
          </a:effectLst>
        </p:grpSpPr>
        <p:sp>
          <p:nvSpPr>
            <p:cNvPr id="22" name="同心圆 2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fontAlgn="auto">
                <a:spcBef>
                  <a:spcPts val="0"/>
                </a:spcBef>
                <a:spcAft>
                  <a:spcPts val="0"/>
                </a:spcAft>
              </a:pPr>
              <a:endParaRPr lang="zh-CN" altLang="en-US">
                <a:solidFill>
                  <a:prstClr val="black"/>
                </a:solidFill>
              </a:endParaRPr>
            </a:p>
          </p:txBody>
        </p:sp>
        <p:sp>
          <p:nvSpPr>
            <p:cNvPr id="23" name="椭圆 2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fontAlgn="auto">
                <a:spcBef>
                  <a:spcPts val="0"/>
                </a:spcBef>
                <a:spcAft>
                  <a:spcPts val="0"/>
                </a:spcAft>
              </a:pPr>
              <a:endParaRPr lang="zh-CN" altLang="en-US">
                <a:solidFill>
                  <a:prstClr val="white"/>
                </a:solidFill>
              </a:endParaRPr>
            </a:p>
          </p:txBody>
        </p:sp>
      </p:grpSp>
      <p:grpSp>
        <p:nvGrpSpPr>
          <p:cNvPr id="24" name="组合 23"/>
          <p:cNvGrpSpPr/>
          <p:nvPr/>
        </p:nvGrpSpPr>
        <p:grpSpPr>
          <a:xfrm>
            <a:off x="2421946" y="1877518"/>
            <a:ext cx="1918982" cy="1783101"/>
            <a:chOff x="304800" y="673100"/>
            <a:chExt cx="4000500" cy="4000500"/>
          </a:xfrm>
          <a:effectLst>
            <a:outerShdw blurRad="444500" dist="254000" dir="8100000" algn="tr" rotWithShape="0">
              <a:prstClr val="black">
                <a:alpha val="50000"/>
              </a:prstClr>
            </a:outerShdw>
          </a:effectLst>
        </p:grpSpPr>
        <p:sp>
          <p:nvSpPr>
            <p:cNvPr id="25" name="同心圆 2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fontAlgn="auto">
                <a:spcBef>
                  <a:spcPts val="0"/>
                </a:spcBef>
                <a:spcAft>
                  <a:spcPts val="0"/>
                </a:spcAft>
              </a:pPr>
              <a:endParaRPr lang="zh-CN" altLang="en-US">
                <a:solidFill>
                  <a:prstClr val="black"/>
                </a:solidFill>
              </a:endParaRPr>
            </a:p>
          </p:txBody>
        </p:sp>
        <p:sp>
          <p:nvSpPr>
            <p:cNvPr id="26" name="椭圆 2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fontAlgn="auto">
                <a:spcBef>
                  <a:spcPts val="0"/>
                </a:spcBef>
                <a:spcAft>
                  <a:spcPts val="0"/>
                </a:spcAft>
              </a:pPr>
              <a:endParaRPr lang="zh-CN" altLang="en-US">
                <a:solidFill>
                  <a:prstClr val="white"/>
                </a:solidFill>
              </a:endParaRPr>
            </a:p>
          </p:txBody>
        </p:sp>
      </p:grpSp>
    </p:spTree>
    <p:extLst>
      <p:ext uri="{BB962C8B-B14F-4D97-AF65-F5344CB8AC3E}">
        <p14:creationId xmlns:p14="http://schemas.microsoft.com/office/powerpoint/2010/main" val="2109626323"/>
      </p:ext>
    </p:extLst>
  </p:cSld>
  <p:clrMapOvr>
    <a:masterClrMapping/>
  </p:clrMapOvr>
  <p:transition spd="slow" advClick="0" advTm="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300"/>
                                            <p:tgtEl>
                                              <p:spTgt spid="3"/>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p:tgtEl>
                                              <p:spTgt spid="4"/>
                                            </p:tgtEl>
                                            <p:attrNameLst>
                                              <p:attrName>ppt_x</p:attrName>
                                            </p:attrNameLst>
                                          </p:cBhvr>
                                          <p:tavLst>
                                            <p:tav tm="0">
                                              <p:val>
                                                <p:strVal val="#ppt_x-#ppt_w*1.125000"/>
                                              </p:val>
                                            </p:tav>
                                            <p:tav tm="100000">
                                              <p:val>
                                                <p:strVal val="#ppt_x"/>
                                              </p:val>
                                            </p:tav>
                                          </p:tavLst>
                                        </p:anim>
                                        <p:animEffect transition="in" filter="wipe(right)">
                                          <p:cBhvr>
                                            <p:cTn id="16" dur="500"/>
                                            <p:tgtEl>
                                              <p:spTgt spid="4"/>
                                            </p:tgtEl>
                                          </p:cBhvr>
                                        </p:animEffect>
                                      </p:childTnLst>
                                    </p:cTn>
                                  </p:par>
                                </p:childTnLst>
                              </p:cTn>
                            </p:par>
                            <p:par>
                              <p:cTn id="17" fill="hold">
                                <p:stCondLst>
                                  <p:cond delay="1100"/>
                                </p:stCondLst>
                                <p:childTnLst>
                                  <p:par>
                                    <p:cTn id="18" presetID="18" presetClass="entr" presetSubtype="12"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strips(downLeft)">
                                          <p:cBhvr>
                                            <p:cTn id="20" dur="500"/>
                                            <p:tgtEl>
                                              <p:spTgt spid="20"/>
                                            </p:tgtEl>
                                          </p:cBhvr>
                                        </p:animEffect>
                                      </p:childTnLst>
                                    </p:cTn>
                                  </p:par>
                                </p:childTnLst>
                              </p:cTn>
                            </p:par>
                            <p:par>
                              <p:cTn id="21" fill="hold">
                                <p:stCondLst>
                                  <p:cond delay="1600"/>
                                </p:stCondLst>
                                <p:childTnLst>
                                  <p:par>
                                    <p:cTn id="22" presetID="2" presetClass="entr" presetSubtype="4" fill="hold" nodeType="afterEffect" p14:presetBounceEnd="40000">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14:bounceEnd="40000">
                                          <p:cBhvr additive="base">
                                            <p:cTn id="24" dur="500" fill="hold"/>
                                            <p:tgtEl>
                                              <p:spTgt spid="21"/>
                                            </p:tgtEl>
                                            <p:attrNameLst>
                                              <p:attrName>ppt_x</p:attrName>
                                            </p:attrNameLst>
                                          </p:cBhvr>
                                          <p:tavLst>
                                            <p:tav tm="0">
                                              <p:val>
                                                <p:strVal val="#ppt_x"/>
                                              </p:val>
                                            </p:tav>
                                            <p:tav tm="100000">
                                              <p:val>
                                                <p:strVal val="#ppt_x"/>
                                              </p:val>
                                            </p:tav>
                                          </p:tavLst>
                                        </p:anim>
                                        <p:anim calcmode="lin" valueType="num" p14:bounceEnd="40000">
                                          <p:cBhvr additive="base">
                                            <p:cTn id="25" dur="500" fill="hold"/>
                                            <p:tgtEl>
                                              <p:spTgt spid="21"/>
                                            </p:tgtEl>
                                            <p:attrNameLst>
                                              <p:attrName>ppt_y</p:attrName>
                                            </p:attrNameLst>
                                          </p:cBhvr>
                                          <p:tavLst>
                                            <p:tav tm="0">
                                              <p:val>
                                                <p:strVal val="1+#ppt_h/2"/>
                                              </p:val>
                                            </p:tav>
                                            <p:tav tm="100000">
                                              <p:val>
                                                <p:strVal val="#ppt_y"/>
                                              </p:val>
                                            </p:tav>
                                          </p:tavLst>
                                        </p:anim>
                                      </p:childTnLst>
                                    </p:cTn>
                                  </p:par>
                                </p:childTnLst>
                              </p:cTn>
                            </p:par>
                            <p:par>
                              <p:cTn id="26" fill="hold">
                                <p:stCondLst>
                                  <p:cond delay="2100"/>
                                </p:stCondLst>
                                <p:childTnLst>
                                  <p:par>
                                    <p:cTn id="27" presetID="2" presetClass="entr" presetSubtype="4" fill="hold" nodeType="afterEffect" p14:presetBounceEnd="40000">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14:bounceEnd="40000">
                                          <p:cBhvr additive="base">
                                            <p:cTn id="29" dur="500" fill="hold"/>
                                            <p:tgtEl>
                                              <p:spTgt spid="6"/>
                                            </p:tgtEl>
                                            <p:attrNameLst>
                                              <p:attrName>ppt_x</p:attrName>
                                            </p:attrNameLst>
                                          </p:cBhvr>
                                          <p:tavLst>
                                            <p:tav tm="0">
                                              <p:val>
                                                <p:strVal val="#ppt_x"/>
                                              </p:val>
                                            </p:tav>
                                            <p:tav tm="100000">
                                              <p:val>
                                                <p:strVal val="#ppt_x"/>
                                              </p:val>
                                            </p:tav>
                                          </p:tavLst>
                                        </p:anim>
                                        <p:anim calcmode="lin" valueType="num" p14:bounceEnd="40000">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par>
                              <p:cTn id="31" fill="hold">
                                <p:stCondLst>
                                  <p:cond delay="2600"/>
                                </p:stCondLst>
                                <p:childTnLst>
                                  <p:par>
                                    <p:cTn id="32" presetID="2" presetClass="entr" presetSubtype="4" fill="hold" nodeType="afterEffect" p14:presetBounceEnd="40000">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14:bounceEnd="40000">
                                          <p:cBhvr additive="base">
                                            <p:cTn id="34" dur="500" fill="hold"/>
                                            <p:tgtEl>
                                              <p:spTgt spid="24"/>
                                            </p:tgtEl>
                                            <p:attrNameLst>
                                              <p:attrName>ppt_x</p:attrName>
                                            </p:attrNameLst>
                                          </p:cBhvr>
                                          <p:tavLst>
                                            <p:tav tm="0">
                                              <p:val>
                                                <p:strVal val="#ppt_x"/>
                                              </p:val>
                                            </p:tav>
                                            <p:tav tm="100000">
                                              <p:val>
                                                <p:strVal val="#ppt_x"/>
                                              </p:val>
                                            </p:tav>
                                          </p:tavLst>
                                        </p:anim>
                                        <p:anim calcmode="lin" valueType="num" p14:bounceEnd="40000">
                                          <p:cBhvr additive="base">
                                            <p:cTn id="35" dur="500" fill="hold"/>
                                            <p:tgtEl>
                                              <p:spTgt spid="24"/>
                                            </p:tgtEl>
                                            <p:attrNameLst>
                                              <p:attrName>ppt_y</p:attrName>
                                            </p:attrNameLst>
                                          </p:cBhvr>
                                          <p:tavLst>
                                            <p:tav tm="0">
                                              <p:val>
                                                <p:strVal val="1+#ppt_h/2"/>
                                              </p:val>
                                            </p:tav>
                                            <p:tav tm="100000">
                                              <p:val>
                                                <p:strVal val="#ppt_y"/>
                                              </p:val>
                                            </p:tav>
                                          </p:tavLst>
                                        </p:anim>
                                      </p:childTnLst>
                                    </p:cTn>
                                  </p:par>
                                </p:childTnLst>
                              </p:cTn>
                            </p:par>
                            <p:par>
                              <p:cTn id="36" fill="hold">
                                <p:stCondLst>
                                  <p:cond delay="3100"/>
                                </p:stCondLst>
                                <p:childTnLst>
                                  <p:par>
                                    <p:cTn id="37" presetID="12" presetClass="entr" presetSubtype="8"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p:tgtEl>
                                              <p:spTgt spid="11"/>
                                            </p:tgtEl>
                                            <p:attrNameLst>
                                              <p:attrName>ppt_x</p:attrName>
                                            </p:attrNameLst>
                                          </p:cBhvr>
                                          <p:tavLst>
                                            <p:tav tm="0">
                                              <p:val>
                                                <p:strVal val="#ppt_x-#ppt_w*1.125000"/>
                                              </p:val>
                                            </p:tav>
                                            <p:tav tm="100000">
                                              <p:val>
                                                <p:strVal val="#ppt_x"/>
                                              </p:val>
                                            </p:tav>
                                          </p:tavLst>
                                        </p:anim>
                                        <p:animEffect transition="in" filter="wipe(right)">
                                          <p:cBhvr>
                                            <p:cTn id="40" dur="500"/>
                                            <p:tgtEl>
                                              <p:spTgt spid="11"/>
                                            </p:tgtEl>
                                          </p:cBhvr>
                                        </p:animEffect>
                                      </p:childTnLst>
                                    </p:cTn>
                                  </p:par>
                                  <p:par>
                                    <p:cTn id="41" presetID="12" presetClass="entr" presetSubtype="8"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p:tgtEl>
                                              <p:spTgt spid="16"/>
                                            </p:tgtEl>
                                            <p:attrNameLst>
                                              <p:attrName>ppt_x</p:attrName>
                                            </p:attrNameLst>
                                          </p:cBhvr>
                                          <p:tavLst>
                                            <p:tav tm="0">
                                              <p:val>
                                                <p:strVal val="#ppt_x-#ppt_w*1.125000"/>
                                              </p:val>
                                            </p:tav>
                                            <p:tav tm="100000">
                                              <p:val>
                                                <p:strVal val="#ppt_x"/>
                                              </p:val>
                                            </p:tav>
                                          </p:tavLst>
                                        </p:anim>
                                        <p:animEffect transition="in" filter="wipe(right)">
                                          <p:cBhvr>
                                            <p:cTn id="44" dur="500"/>
                                            <p:tgtEl>
                                              <p:spTgt spid="16"/>
                                            </p:tgtEl>
                                          </p:cBhvr>
                                        </p:animEffect>
                                      </p:childTnLst>
                                    </p:cTn>
                                  </p:par>
                                </p:childTnLst>
                              </p:cTn>
                            </p:par>
                            <p:par>
                              <p:cTn id="45" fill="hold">
                                <p:stCondLst>
                                  <p:cond delay="3600"/>
                                </p:stCondLst>
                                <p:childTnLst>
                                  <p:par>
                                    <p:cTn id="46" presetID="12" presetClass="entr" presetSubtype="8" fill="hold" grpId="0" nodeType="afterEffect">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cBhvr additive="base">
                                            <p:cTn id="48" dur="500"/>
                                            <p:tgtEl>
                                              <p:spTgt spid="10"/>
                                            </p:tgtEl>
                                            <p:attrNameLst>
                                              <p:attrName>ppt_x</p:attrName>
                                            </p:attrNameLst>
                                          </p:cBhvr>
                                          <p:tavLst>
                                            <p:tav tm="0">
                                              <p:val>
                                                <p:strVal val="#ppt_x-#ppt_w*1.125000"/>
                                              </p:val>
                                            </p:tav>
                                            <p:tav tm="100000">
                                              <p:val>
                                                <p:strVal val="#ppt_x"/>
                                              </p:val>
                                            </p:tav>
                                          </p:tavLst>
                                        </p:anim>
                                        <p:animEffect transition="in" filter="wipe(right)">
                                          <p:cBhvr>
                                            <p:cTn id="49" dur="500"/>
                                            <p:tgtEl>
                                              <p:spTgt spid="10"/>
                                            </p:tgtEl>
                                          </p:cBhvr>
                                        </p:animEffect>
                                      </p:childTnLst>
                                    </p:cTn>
                                  </p:par>
                                  <p:par>
                                    <p:cTn id="50" presetID="12" presetClass="entr" presetSubtype="2"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additive="base">
                                            <p:cTn id="52" dur="500"/>
                                            <p:tgtEl>
                                              <p:spTgt spid="13"/>
                                            </p:tgtEl>
                                            <p:attrNameLst>
                                              <p:attrName>ppt_x</p:attrName>
                                            </p:attrNameLst>
                                          </p:cBhvr>
                                          <p:tavLst>
                                            <p:tav tm="0">
                                              <p:val>
                                                <p:strVal val="#ppt_x+#ppt_w*1.125000"/>
                                              </p:val>
                                            </p:tav>
                                            <p:tav tm="100000">
                                              <p:val>
                                                <p:strVal val="#ppt_x"/>
                                              </p:val>
                                            </p:tav>
                                          </p:tavLst>
                                        </p:anim>
                                        <p:animEffect transition="in" filter="wipe(left)">
                                          <p:cBhvr>
                                            <p:cTn id="53" dur="500"/>
                                            <p:tgtEl>
                                              <p:spTgt spid="13"/>
                                            </p:tgtEl>
                                          </p:cBhvr>
                                        </p:animEffect>
                                      </p:childTnLst>
                                    </p:cTn>
                                  </p:par>
                                  <p:par>
                                    <p:cTn id="54" presetID="12" presetClass="entr" presetSubtype="2" fill="hold" nodeType="withEffect">
                                      <p:stCondLst>
                                        <p:cond delay="0"/>
                                      </p:stCondLst>
                                      <p:childTnLst>
                                        <p:set>
                                          <p:cBhvr>
                                            <p:cTn id="55" dur="1" fill="hold">
                                              <p:stCondLst>
                                                <p:cond delay="0"/>
                                              </p:stCondLst>
                                            </p:cTn>
                                            <p:tgtEl>
                                              <p:spTgt spid="17"/>
                                            </p:tgtEl>
                                            <p:attrNameLst>
                                              <p:attrName>style.visibility</p:attrName>
                                            </p:attrNameLst>
                                          </p:cBhvr>
                                          <p:to>
                                            <p:strVal val="visible"/>
                                          </p:to>
                                        </p:set>
                                        <p:anim calcmode="lin" valueType="num">
                                          <p:cBhvr additive="base">
                                            <p:cTn id="56" dur="500"/>
                                            <p:tgtEl>
                                              <p:spTgt spid="17"/>
                                            </p:tgtEl>
                                            <p:attrNameLst>
                                              <p:attrName>ppt_x</p:attrName>
                                            </p:attrNameLst>
                                          </p:cBhvr>
                                          <p:tavLst>
                                            <p:tav tm="0">
                                              <p:val>
                                                <p:strVal val="#ppt_x+#ppt_w*1.125000"/>
                                              </p:val>
                                            </p:tav>
                                            <p:tav tm="100000">
                                              <p:val>
                                                <p:strVal val="#ppt_x"/>
                                              </p:val>
                                            </p:tav>
                                          </p:tavLst>
                                        </p:anim>
                                        <p:animEffect transition="in" filter="wipe(left)">
                                          <p:cBhvr>
                                            <p:cTn id="57" dur="500"/>
                                            <p:tgtEl>
                                              <p:spTgt spid="17"/>
                                            </p:tgtEl>
                                          </p:cBhvr>
                                        </p:animEffect>
                                      </p:childTnLst>
                                    </p:cTn>
                                  </p:par>
                                </p:childTnLst>
                              </p:cTn>
                            </p:par>
                            <p:par>
                              <p:cTn id="58" fill="hold">
                                <p:stCondLst>
                                  <p:cond delay="4100"/>
                                </p:stCondLst>
                                <p:childTnLst>
                                  <p:par>
                                    <p:cTn id="59" presetID="12" presetClass="entr" presetSubtype="2" fill="hold" grpId="0" nodeType="afterEffect">
                                      <p:stCondLst>
                                        <p:cond delay="0"/>
                                      </p:stCondLst>
                                      <p:childTnLst>
                                        <p:set>
                                          <p:cBhvr>
                                            <p:cTn id="60" dur="1" fill="hold">
                                              <p:stCondLst>
                                                <p:cond delay="0"/>
                                              </p:stCondLst>
                                            </p:cTn>
                                            <p:tgtEl>
                                              <p:spTgt spid="12"/>
                                            </p:tgtEl>
                                            <p:attrNameLst>
                                              <p:attrName>style.visibility</p:attrName>
                                            </p:attrNameLst>
                                          </p:cBhvr>
                                          <p:to>
                                            <p:strVal val="visible"/>
                                          </p:to>
                                        </p:set>
                                        <p:anim calcmode="lin" valueType="num">
                                          <p:cBhvr additive="base">
                                            <p:cTn id="61" dur="500"/>
                                            <p:tgtEl>
                                              <p:spTgt spid="12"/>
                                            </p:tgtEl>
                                            <p:attrNameLst>
                                              <p:attrName>ppt_x</p:attrName>
                                            </p:attrNameLst>
                                          </p:cBhvr>
                                          <p:tavLst>
                                            <p:tav tm="0">
                                              <p:val>
                                                <p:strVal val="#ppt_x+#ppt_w*1.125000"/>
                                              </p:val>
                                            </p:tav>
                                            <p:tav tm="100000">
                                              <p:val>
                                                <p:strVal val="#ppt_x"/>
                                              </p:val>
                                            </p:tav>
                                          </p:tavLst>
                                        </p:anim>
                                        <p:animEffect transition="in" filter="wipe(left)">
                                          <p:cBhvr>
                                            <p:cTn id="62" dur="500"/>
                                            <p:tgtEl>
                                              <p:spTgt spid="12"/>
                                            </p:tgtEl>
                                          </p:cBhvr>
                                        </p:animEffect>
                                      </p:childTnLst>
                                    </p:cTn>
                                  </p:par>
                                  <p:par>
                                    <p:cTn id="63" presetID="12" presetClass="entr" presetSubtype="2" fill="hold" grpId="0" nodeType="withEffect">
                                      <p:stCondLst>
                                        <p:cond delay="0"/>
                                      </p:stCondLst>
                                      <p:childTnLst>
                                        <p:set>
                                          <p:cBhvr>
                                            <p:cTn id="64" dur="1" fill="hold">
                                              <p:stCondLst>
                                                <p:cond delay="0"/>
                                              </p:stCondLst>
                                            </p:cTn>
                                            <p:tgtEl>
                                              <p:spTgt spid="15"/>
                                            </p:tgtEl>
                                            <p:attrNameLst>
                                              <p:attrName>style.visibility</p:attrName>
                                            </p:attrNameLst>
                                          </p:cBhvr>
                                          <p:to>
                                            <p:strVal val="visible"/>
                                          </p:to>
                                        </p:set>
                                        <p:anim calcmode="lin" valueType="num">
                                          <p:cBhvr additive="base">
                                            <p:cTn id="65" dur="500"/>
                                            <p:tgtEl>
                                              <p:spTgt spid="15"/>
                                            </p:tgtEl>
                                            <p:attrNameLst>
                                              <p:attrName>ppt_x</p:attrName>
                                            </p:attrNameLst>
                                          </p:cBhvr>
                                          <p:tavLst>
                                            <p:tav tm="0">
                                              <p:val>
                                                <p:strVal val="#ppt_x+#ppt_w*1.125000"/>
                                              </p:val>
                                            </p:tav>
                                            <p:tav tm="100000">
                                              <p:val>
                                                <p:strVal val="#ppt_x"/>
                                              </p:val>
                                            </p:tav>
                                          </p:tavLst>
                                        </p:anim>
                                        <p:animEffect transition="in" filter="wipe(left)">
                                          <p:cBhvr>
                                            <p:cTn id="66" dur="500"/>
                                            <p:tgtEl>
                                              <p:spTgt spid="15"/>
                                            </p:tgtEl>
                                          </p:cBhvr>
                                        </p:animEffect>
                                      </p:childTnLst>
                                    </p:cTn>
                                  </p:par>
                                  <p:par>
                                    <p:cTn id="67" presetID="12" presetClass="entr" presetSubtype="2" fill="hold" nodeType="withEffect">
                                      <p:stCondLst>
                                        <p:cond delay="0"/>
                                      </p:stCondLst>
                                      <p:childTnLst>
                                        <p:set>
                                          <p:cBhvr>
                                            <p:cTn id="68" dur="1" fill="hold">
                                              <p:stCondLst>
                                                <p:cond delay="0"/>
                                              </p:stCondLst>
                                            </p:cTn>
                                            <p:tgtEl>
                                              <p:spTgt spid="18"/>
                                            </p:tgtEl>
                                            <p:attrNameLst>
                                              <p:attrName>style.visibility</p:attrName>
                                            </p:attrNameLst>
                                          </p:cBhvr>
                                          <p:to>
                                            <p:strVal val="visible"/>
                                          </p:to>
                                        </p:set>
                                        <p:anim calcmode="lin" valueType="num">
                                          <p:cBhvr additive="base">
                                            <p:cTn id="69" dur="500"/>
                                            <p:tgtEl>
                                              <p:spTgt spid="18"/>
                                            </p:tgtEl>
                                            <p:attrNameLst>
                                              <p:attrName>ppt_x</p:attrName>
                                            </p:attrNameLst>
                                          </p:cBhvr>
                                          <p:tavLst>
                                            <p:tav tm="0">
                                              <p:val>
                                                <p:strVal val="#ppt_x+#ppt_w*1.125000"/>
                                              </p:val>
                                            </p:tav>
                                            <p:tav tm="100000">
                                              <p:val>
                                                <p:strVal val="#ppt_x"/>
                                              </p:val>
                                            </p:tav>
                                          </p:tavLst>
                                        </p:anim>
                                        <p:animEffect transition="in" filter="wipe(left)">
                                          <p:cBhvr>
                                            <p:cTn id="70" dur="500"/>
                                            <p:tgtEl>
                                              <p:spTgt spid="18"/>
                                            </p:tgtEl>
                                          </p:cBhvr>
                                        </p:animEffect>
                                      </p:childTnLst>
                                    </p:cTn>
                                  </p:par>
                                </p:childTnLst>
                              </p:cTn>
                            </p:par>
                            <p:par>
                              <p:cTn id="71" fill="hold">
                                <p:stCondLst>
                                  <p:cond delay="4600"/>
                                </p:stCondLst>
                                <p:childTnLst>
                                  <p:par>
                                    <p:cTn id="72" presetID="12" presetClass="entr" presetSubtype="2" fill="hold" grpId="0" nodeType="afterEffect">
                                      <p:stCondLst>
                                        <p:cond delay="0"/>
                                      </p:stCondLst>
                                      <p:childTnLst>
                                        <p:set>
                                          <p:cBhvr>
                                            <p:cTn id="73" dur="1" fill="hold">
                                              <p:stCondLst>
                                                <p:cond delay="0"/>
                                              </p:stCondLst>
                                            </p:cTn>
                                            <p:tgtEl>
                                              <p:spTgt spid="14"/>
                                            </p:tgtEl>
                                            <p:attrNameLst>
                                              <p:attrName>style.visibility</p:attrName>
                                            </p:attrNameLst>
                                          </p:cBhvr>
                                          <p:to>
                                            <p:strVal val="visible"/>
                                          </p:to>
                                        </p:set>
                                        <p:anim calcmode="lin" valueType="num">
                                          <p:cBhvr additive="base">
                                            <p:cTn id="74" dur="500"/>
                                            <p:tgtEl>
                                              <p:spTgt spid="14"/>
                                            </p:tgtEl>
                                            <p:attrNameLst>
                                              <p:attrName>ppt_x</p:attrName>
                                            </p:attrNameLst>
                                          </p:cBhvr>
                                          <p:tavLst>
                                            <p:tav tm="0">
                                              <p:val>
                                                <p:strVal val="#ppt_x+#ppt_w*1.125000"/>
                                              </p:val>
                                            </p:tav>
                                            <p:tav tm="100000">
                                              <p:val>
                                                <p:strVal val="#ppt_x"/>
                                              </p:val>
                                            </p:tav>
                                          </p:tavLst>
                                        </p:anim>
                                        <p:animEffect transition="in" filter="wipe(left)">
                                          <p:cBhvr>
                                            <p:cTn id="7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10" grpId="0"/>
          <p:bldP spid="11" grpId="0"/>
          <p:bldP spid="12" grpId="0"/>
          <p:bldP spid="13" grpId="0"/>
          <p:bldP spid="14" grpId="0"/>
          <p:bldP spid="15" grpId="0"/>
          <p:bldP spid="2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300"/>
                                            <p:tgtEl>
                                              <p:spTgt spid="3"/>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p:tgtEl>
                                              <p:spTgt spid="4"/>
                                            </p:tgtEl>
                                            <p:attrNameLst>
                                              <p:attrName>ppt_x</p:attrName>
                                            </p:attrNameLst>
                                          </p:cBhvr>
                                          <p:tavLst>
                                            <p:tav tm="0">
                                              <p:val>
                                                <p:strVal val="#ppt_x-#ppt_w*1.125000"/>
                                              </p:val>
                                            </p:tav>
                                            <p:tav tm="100000">
                                              <p:val>
                                                <p:strVal val="#ppt_x"/>
                                              </p:val>
                                            </p:tav>
                                          </p:tavLst>
                                        </p:anim>
                                        <p:animEffect transition="in" filter="wipe(right)">
                                          <p:cBhvr>
                                            <p:cTn id="16" dur="500"/>
                                            <p:tgtEl>
                                              <p:spTgt spid="4"/>
                                            </p:tgtEl>
                                          </p:cBhvr>
                                        </p:animEffect>
                                      </p:childTnLst>
                                    </p:cTn>
                                  </p:par>
                                </p:childTnLst>
                              </p:cTn>
                            </p:par>
                            <p:par>
                              <p:cTn id="17" fill="hold">
                                <p:stCondLst>
                                  <p:cond delay="1100"/>
                                </p:stCondLst>
                                <p:childTnLst>
                                  <p:par>
                                    <p:cTn id="18" presetID="18" presetClass="entr" presetSubtype="12"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strips(downLeft)">
                                          <p:cBhvr>
                                            <p:cTn id="20" dur="500"/>
                                            <p:tgtEl>
                                              <p:spTgt spid="20"/>
                                            </p:tgtEl>
                                          </p:cBhvr>
                                        </p:animEffect>
                                      </p:childTnLst>
                                    </p:cTn>
                                  </p:par>
                                </p:childTnLst>
                              </p:cTn>
                            </p:par>
                            <p:par>
                              <p:cTn id="21" fill="hold">
                                <p:stCondLst>
                                  <p:cond delay="1600"/>
                                </p:stCondLst>
                                <p:childTnLst>
                                  <p:par>
                                    <p:cTn id="22" presetID="2" presetClass="entr" presetSubtype="4" fill="hold" nodeType="after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ppt_x"/>
                                              </p:val>
                                            </p:tav>
                                            <p:tav tm="100000">
                                              <p:val>
                                                <p:strVal val="#ppt_x"/>
                                              </p:val>
                                            </p:tav>
                                          </p:tavLst>
                                        </p:anim>
                                        <p:anim calcmode="lin" valueType="num">
                                          <p:cBhvr additive="base">
                                            <p:cTn id="25" dur="500" fill="hold"/>
                                            <p:tgtEl>
                                              <p:spTgt spid="21"/>
                                            </p:tgtEl>
                                            <p:attrNameLst>
                                              <p:attrName>ppt_y</p:attrName>
                                            </p:attrNameLst>
                                          </p:cBhvr>
                                          <p:tavLst>
                                            <p:tav tm="0">
                                              <p:val>
                                                <p:strVal val="1+#ppt_h/2"/>
                                              </p:val>
                                            </p:tav>
                                            <p:tav tm="100000">
                                              <p:val>
                                                <p:strVal val="#ppt_y"/>
                                              </p:val>
                                            </p:tav>
                                          </p:tavLst>
                                        </p:anim>
                                      </p:childTnLst>
                                    </p:cTn>
                                  </p:par>
                                </p:childTnLst>
                              </p:cTn>
                            </p:par>
                            <p:par>
                              <p:cTn id="26" fill="hold">
                                <p:stCondLst>
                                  <p:cond delay="2100"/>
                                </p:stCondLst>
                                <p:childTnLst>
                                  <p:par>
                                    <p:cTn id="27" presetID="2" presetClass="entr" presetSubtype="4"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par>
                              <p:cTn id="31" fill="hold">
                                <p:stCondLst>
                                  <p:cond delay="2600"/>
                                </p:stCondLst>
                                <p:childTnLst>
                                  <p:par>
                                    <p:cTn id="32" presetID="2" presetClass="entr" presetSubtype="4" fill="hold" nodeType="after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additive="base">
                                            <p:cTn id="34" dur="500" fill="hold"/>
                                            <p:tgtEl>
                                              <p:spTgt spid="24"/>
                                            </p:tgtEl>
                                            <p:attrNameLst>
                                              <p:attrName>ppt_x</p:attrName>
                                            </p:attrNameLst>
                                          </p:cBhvr>
                                          <p:tavLst>
                                            <p:tav tm="0">
                                              <p:val>
                                                <p:strVal val="#ppt_x"/>
                                              </p:val>
                                            </p:tav>
                                            <p:tav tm="100000">
                                              <p:val>
                                                <p:strVal val="#ppt_x"/>
                                              </p:val>
                                            </p:tav>
                                          </p:tavLst>
                                        </p:anim>
                                        <p:anim calcmode="lin" valueType="num">
                                          <p:cBhvr additive="base">
                                            <p:cTn id="35" dur="500" fill="hold"/>
                                            <p:tgtEl>
                                              <p:spTgt spid="24"/>
                                            </p:tgtEl>
                                            <p:attrNameLst>
                                              <p:attrName>ppt_y</p:attrName>
                                            </p:attrNameLst>
                                          </p:cBhvr>
                                          <p:tavLst>
                                            <p:tav tm="0">
                                              <p:val>
                                                <p:strVal val="1+#ppt_h/2"/>
                                              </p:val>
                                            </p:tav>
                                            <p:tav tm="100000">
                                              <p:val>
                                                <p:strVal val="#ppt_y"/>
                                              </p:val>
                                            </p:tav>
                                          </p:tavLst>
                                        </p:anim>
                                      </p:childTnLst>
                                    </p:cTn>
                                  </p:par>
                                </p:childTnLst>
                              </p:cTn>
                            </p:par>
                            <p:par>
                              <p:cTn id="36" fill="hold">
                                <p:stCondLst>
                                  <p:cond delay="3100"/>
                                </p:stCondLst>
                                <p:childTnLst>
                                  <p:par>
                                    <p:cTn id="37" presetID="12" presetClass="entr" presetSubtype="8"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p:tgtEl>
                                              <p:spTgt spid="11"/>
                                            </p:tgtEl>
                                            <p:attrNameLst>
                                              <p:attrName>ppt_x</p:attrName>
                                            </p:attrNameLst>
                                          </p:cBhvr>
                                          <p:tavLst>
                                            <p:tav tm="0">
                                              <p:val>
                                                <p:strVal val="#ppt_x-#ppt_w*1.125000"/>
                                              </p:val>
                                            </p:tav>
                                            <p:tav tm="100000">
                                              <p:val>
                                                <p:strVal val="#ppt_x"/>
                                              </p:val>
                                            </p:tav>
                                          </p:tavLst>
                                        </p:anim>
                                        <p:animEffect transition="in" filter="wipe(right)">
                                          <p:cBhvr>
                                            <p:cTn id="40" dur="500"/>
                                            <p:tgtEl>
                                              <p:spTgt spid="11"/>
                                            </p:tgtEl>
                                          </p:cBhvr>
                                        </p:animEffect>
                                      </p:childTnLst>
                                    </p:cTn>
                                  </p:par>
                                  <p:par>
                                    <p:cTn id="41" presetID="12" presetClass="entr" presetSubtype="8"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p:tgtEl>
                                              <p:spTgt spid="16"/>
                                            </p:tgtEl>
                                            <p:attrNameLst>
                                              <p:attrName>ppt_x</p:attrName>
                                            </p:attrNameLst>
                                          </p:cBhvr>
                                          <p:tavLst>
                                            <p:tav tm="0">
                                              <p:val>
                                                <p:strVal val="#ppt_x-#ppt_w*1.125000"/>
                                              </p:val>
                                            </p:tav>
                                            <p:tav tm="100000">
                                              <p:val>
                                                <p:strVal val="#ppt_x"/>
                                              </p:val>
                                            </p:tav>
                                          </p:tavLst>
                                        </p:anim>
                                        <p:animEffect transition="in" filter="wipe(right)">
                                          <p:cBhvr>
                                            <p:cTn id="44" dur="500"/>
                                            <p:tgtEl>
                                              <p:spTgt spid="16"/>
                                            </p:tgtEl>
                                          </p:cBhvr>
                                        </p:animEffect>
                                      </p:childTnLst>
                                    </p:cTn>
                                  </p:par>
                                </p:childTnLst>
                              </p:cTn>
                            </p:par>
                            <p:par>
                              <p:cTn id="45" fill="hold">
                                <p:stCondLst>
                                  <p:cond delay="3600"/>
                                </p:stCondLst>
                                <p:childTnLst>
                                  <p:par>
                                    <p:cTn id="46" presetID="12" presetClass="entr" presetSubtype="8" fill="hold" grpId="0" nodeType="afterEffect">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cBhvr additive="base">
                                            <p:cTn id="48" dur="500"/>
                                            <p:tgtEl>
                                              <p:spTgt spid="10"/>
                                            </p:tgtEl>
                                            <p:attrNameLst>
                                              <p:attrName>ppt_x</p:attrName>
                                            </p:attrNameLst>
                                          </p:cBhvr>
                                          <p:tavLst>
                                            <p:tav tm="0">
                                              <p:val>
                                                <p:strVal val="#ppt_x-#ppt_w*1.125000"/>
                                              </p:val>
                                            </p:tav>
                                            <p:tav tm="100000">
                                              <p:val>
                                                <p:strVal val="#ppt_x"/>
                                              </p:val>
                                            </p:tav>
                                          </p:tavLst>
                                        </p:anim>
                                        <p:animEffect transition="in" filter="wipe(right)">
                                          <p:cBhvr>
                                            <p:cTn id="49" dur="500"/>
                                            <p:tgtEl>
                                              <p:spTgt spid="10"/>
                                            </p:tgtEl>
                                          </p:cBhvr>
                                        </p:animEffect>
                                      </p:childTnLst>
                                    </p:cTn>
                                  </p:par>
                                  <p:par>
                                    <p:cTn id="50" presetID="12" presetClass="entr" presetSubtype="2"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additive="base">
                                            <p:cTn id="52" dur="500"/>
                                            <p:tgtEl>
                                              <p:spTgt spid="13"/>
                                            </p:tgtEl>
                                            <p:attrNameLst>
                                              <p:attrName>ppt_x</p:attrName>
                                            </p:attrNameLst>
                                          </p:cBhvr>
                                          <p:tavLst>
                                            <p:tav tm="0">
                                              <p:val>
                                                <p:strVal val="#ppt_x+#ppt_w*1.125000"/>
                                              </p:val>
                                            </p:tav>
                                            <p:tav tm="100000">
                                              <p:val>
                                                <p:strVal val="#ppt_x"/>
                                              </p:val>
                                            </p:tav>
                                          </p:tavLst>
                                        </p:anim>
                                        <p:animEffect transition="in" filter="wipe(left)">
                                          <p:cBhvr>
                                            <p:cTn id="53" dur="500"/>
                                            <p:tgtEl>
                                              <p:spTgt spid="13"/>
                                            </p:tgtEl>
                                          </p:cBhvr>
                                        </p:animEffect>
                                      </p:childTnLst>
                                    </p:cTn>
                                  </p:par>
                                  <p:par>
                                    <p:cTn id="54" presetID="12" presetClass="entr" presetSubtype="2" fill="hold" nodeType="withEffect">
                                      <p:stCondLst>
                                        <p:cond delay="0"/>
                                      </p:stCondLst>
                                      <p:childTnLst>
                                        <p:set>
                                          <p:cBhvr>
                                            <p:cTn id="55" dur="1" fill="hold">
                                              <p:stCondLst>
                                                <p:cond delay="0"/>
                                              </p:stCondLst>
                                            </p:cTn>
                                            <p:tgtEl>
                                              <p:spTgt spid="17"/>
                                            </p:tgtEl>
                                            <p:attrNameLst>
                                              <p:attrName>style.visibility</p:attrName>
                                            </p:attrNameLst>
                                          </p:cBhvr>
                                          <p:to>
                                            <p:strVal val="visible"/>
                                          </p:to>
                                        </p:set>
                                        <p:anim calcmode="lin" valueType="num">
                                          <p:cBhvr additive="base">
                                            <p:cTn id="56" dur="500"/>
                                            <p:tgtEl>
                                              <p:spTgt spid="17"/>
                                            </p:tgtEl>
                                            <p:attrNameLst>
                                              <p:attrName>ppt_x</p:attrName>
                                            </p:attrNameLst>
                                          </p:cBhvr>
                                          <p:tavLst>
                                            <p:tav tm="0">
                                              <p:val>
                                                <p:strVal val="#ppt_x+#ppt_w*1.125000"/>
                                              </p:val>
                                            </p:tav>
                                            <p:tav tm="100000">
                                              <p:val>
                                                <p:strVal val="#ppt_x"/>
                                              </p:val>
                                            </p:tav>
                                          </p:tavLst>
                                        </p:anim>
                                        <p:animEffect transition="in" filter="wipe(left)">
                                          <p:cBhvr>
                                            <p:cTn id="57" dur="500"/>
                                            <p:tgtEl>
                                              <p:spTgt spid="17"/>
                                            </p:tgtEl>
                                          </p:cBhvr>
                                        </p:animEffect>
                                      </p:childTnLst>
                                    </p:cTn>
                                  </p:par>
                                </p:childTnLst>
                              </p:cTn>
                            </p:par>
                            <p:par>
                              <p:cTn id="58" fill="hold">
                                <p:stCondLst>
                                  <p:cond delay="4100"/>
                                </p:stCondLst>
                                <p:childTnLst>
                                  <p:par>
                                    <p:cTn id="59" presetID="12" presetClass="entr" presetSubtype="2" fill="hold" grpId="0" nodeType="afterEffect">
                                      <p:stCondLst>
                                        <p:cond delay="0"/>
                                      </p:stCondLst>
                                      <p:childTnLst>
                                        <p:set>
                                          <p:cBhvr>
                                            <p:cTn id="60" dur="1" fill="hold">
                                              <p:stCondLst>
                                                <p:cond delay="0"/>
                                              </p:stCondLst>
                                            </p:cTn>
                                            <p:tgtEl>
                                              <p:spTgt spid="12"/>
                                            </p:tgtEl>
                                            <p:attrNameLst>
                                              <p:attrName>style.visibility</p:attrName>
                                            </p:attrNameLst>
                                          </p:cBhvr>
                                          <p:to>
                                            <p:strVal val="visible"/>
                                          </p:to>
                                        </p:set>
                                        <p:anim calcmode="lin" valueType="num">
                                          <p:cBhvr additive="base">
                                            <p:cTn id="61" dur="500"/>
                                            <p:tgtEl>
                                              <p:spTgt spid="12"/>
                                            </p:tgtEl>
                                            <p:attrNameLst>
                                              <p:attrName>ppt_x</p:attrName>
                                            </p:attrNameLst>
                                          </p:cBhvr>
                                          <p:tavLst>
                                            <p:tav tm="0">
                                              <p:val>
                                                <p:strVal val="#ppt_x+#ppt_w*1.125000"/>
                                              </p:val>
                                            </p:tav>
                                            <p:tav tm="100000">
                                              <p:val>
                                                <p:strVal val="#ppt_x"/>
                                              </p:val>
                                            </p:tav>
                                          </p:tavLst>
                                        </p:anim>
                                        <p:animEffect transition="in" filter="wipe(left)">
                                          <p:cBhvr>
                                            <p:cTn id="62" dur="500"/>
                                            <p:tgtEl>
                                              <p:spTgt spid="12"/>
                                            </p:tgtEl>
                                          </p:cBhvr>
                                        </p:animEffect>
                                      </p:childTnLst>
                                    </p:cTn>
                                  </p:par>
                                  <p:par>
                                    <p:cTn id="63" presetID="12" presetClass="entr" presetSubtype="2" fill="hold" grpId="0" nodeType="withEffect">
                                      <p:stCondLst>
                                        <p:cond delay="0"/>
                                      </p:stCondLst>
                                      <p:childTnLst>
                                        <p:set>
                                          <p:cBhvr>
                                            <p:cTn id="64" dur="1" fill="hold">
                                              <p:stCondLst>
                                                <p:cond delay="0"/>
                                              </p:stCondLst>
                                            </p:cTn>
                                            <p:tgtEl>
                                              <p:spTgt spid="15"/>
                                            </p:tgtEl>
                                            <p:attrNameLst>
                                              <p:attrName>style.visibility</p:attrName>
                                            </p:attrNameLst>
                                          </p:cBhvr>
                                          <p:to>
                                            <p:strVal val="visible"/>
                                          </p:to>
                                        </p:set>
                                        <p:anim calcmode="lin" valueType="num">
                                          <p:cBhvr additive="base">
                                            <p:cTn id="65" dur="500"/>
                                            <p:tgtEl>
                                              <p:spTgt spid="15"/>
                                            </p:tgtEl>
                                            <p:attrNameLst>
                                              <p:attrName>ppt_x</p:attrName>
                                            </p:attrNameLst>
                                          </p:cBhvr>
                                          <p:tavLst>
                                            <p:tav tm="0">
                                              <p:val>
                                                <p:strVal val="#ppt_x+#ppt_w*1.125000"/>
                                              </p:val>
                                            </p:tav>
                                            <p:tav tm="100000">
                                              <p:val>
                                                <p:strVal val="#ppt_x"/>
                                              </p:val>
                                            </p:tav>
                                          </p:tavLst>
                                        </p:anim>
                                        <p:animEffect transition="in" filter="wipe(left)">
                                          <p:cBhvr>
                                            <p:cTn id="66" dur="500"/>
                                            <p:tgtEl>
                                              <p:spTgt spid="15"/>
                                            </p:tgtEl>
                                          </p:cBhvr>
                                        </p:animEffect>
                                      </p:childTnLst>
                                    </p:cTn>
                                  </p:par>
                                  <p:par>
                                    <p:cTn id="67" presetID="12" presetClass="entr" presetSubtype="2" fill="hold" nodeType="withEffect">
                                      <p:stCondLst>
                                        <p:cond delay="0"/>
                                      </p:stCondLst>
                                      <p:childTnLst>
                                        <p:set>
                                          <p:cBhvr>
                                            <p:cTn id="68" dur="1" fill="hold">
                                              <p:stCondLst>
                                                <p:cond delay="0"/>
                                              </p:stCondLst>
                                            </p:cTn>
                                            <p:tgtEl>
                                              <p:spTgt spid="18"/>
                                            </p:tgtEl>
                                            <p:attrNameLst>
                                              <p:attrName>style.visibility</p:attrName>
                                            </p:attrNameLst>
                                          </p:cBhvr>
                                          <p:to>
                                            <p:strVal val="visible"/>
                                          </p:to>
                                        </p:set>
                                        <p:anim calcmode="lin" valueType="num">
                                          <p:cBhvr additive="base">
                                            <p:cTn id="69" dur="500"/>
                                            <p:tgtEl>
                                              <p:spTgt spid="18"/>
                                            </p:tgtEl>
                                            <p:attrNameLst>
                                              <p:attrName>ppt_x</p:attrName>
                                            </p:attrNameLst>
                                          </p:cBhvr>
                                          <p:tavLst>
                                            <p:tav tm="0">
                                              <p:val>
                                                <p:strVal val="#ppt_x+#ppt_w*1.125000"/>
                                              </p:val>
                                            </p:tav>
                                            <p:tav tm="100000">
                                              <p:val>
                                                <p:strVal val="#ppt_x"/>
                                              </p:val>
                                            </p:tav>
                                          </p:tavLst>
                                        </p:anim>
                                        <p:animEffect transition="in" filter="wipe(left)">
                                          <p:cBhvr>
                                            <p:cTn id="70" dur="500"/>
                                            <p:tgtEl>
                                              <p:spTgt spid="18"/>
                                            </p:tgtEl>
                                          </p:cBhvr>
                                        </p:animEffect>
                                      </p:childTnLst>
                                    </p:cTn>
                                  </p:par>
                                </p:childTnLst>
                              </p:cTn>
                            </p:par>
                            <p:par>
                              <p:cTn id="71" fill="hold">
                                <p:stCondLst>
                                  <p:cond delay="4600"/>
                                </p:stCondLst>
                                <p:childTnLst>
                                  <p:par>
                                    <p:cTn id="72" presetID="12" presetClass="entr" presetSubtype="2" fill="hold" grpId="0" nodeType="afterEffect">
                                      <p:stCondLst>
                                        <p:cond delay="0"/>
                                      </p:stCondLst>
                                      <p:childTnLst>
                                        <p:set>
                                          <p:cBhvr>
                                            <p:cTn id="73" dur="1" fill="hold">
                                              <p:stCondLst>
                                                <p:cond delay="0"/>
                                              </p:stCondLst>
                                            </p:cTn>
                                            <p:tgtEl>
                                              <p:spTgt spid="14"/>
                                            </p:tgtEl>
                                            <p:attrNameLst>
                                              <p:attrName>style.visibility</p:attrName>
                                            </p:attrNameLst>
                                          </p:cBhvr>
                                          <p:to>
                                            <p:strVal val="visible"/>
                                          </p:to>
                                        </p:set>
                                        <p:anim calcmode="lin" valueType="num">
                                          <p:cBhvr additive="base">
                                            <p:cTn id="74" dur="500"/>
                                            <p:tgtEl>
                                              <p:spTgt spid="14"/>
                                            </p:tgtEl>
                                            <p:attrNameLst>
                                              <p:attrName>ppt_x</p:attrName>
                                            </p:attrNameLst>
                                          </p:cBhvr>
                                          <p:tavLst>
                                            <p:tav tm="0">
                                              <p:val>
                                                <p:strVal val="#ppt_x+#ppt_w*1.125000"/>
                                              </p:val>
                                            </p:tav>
                                            <p:tav tm="100000">
                                              <p:val>
                                                <p:strVal val="#ppt_x"/>
                                              </p:val>
                                            </p:tav>
                                          </p:tavLst>
                                        </p:anim>
                                        <p:animEffect transition="in" filter="wipe(left)">
                                          <p:cBhvr>
                                            <p:cTn id="7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10" grpId="0"/>
          <p:bldP spid="11" grpId="0"/>
          <p:bldP spid="12" grpId="0"/>
          <p:bldP spid="13" grpId="0"/>
          <p:bldP spid="14" grpId="0"/>
          <p:bldP spid="15" grpId="0"/>
          <p:bldP spid="20" grpId="0"/>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a:off x="324628" y="435931"/>
            <a:ext cx="8113486" cy="0"/>
          </a:xfrm>
          <a:prstGeom prst="line">
            <a:avLst/>
          </a:prstGeom>
          <a:ln w="1270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612055" y="96233"/>
            <a:ext cx="274777" cy="274777"/>
          </a:xfrm>
          <a:prstGeom prst="ellipse">
            <a:avLst/>
          </a:prstGeom>
          <a:solidFill>
            <a:srgbClr val="F5F5F5"/>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solidFill>
                <a:schemeClr val="bg1"/>
              </a:solidFill>
            </a:endParaRPr>
          </a:p>
        </p:txBody>
      </p:sp>
      <p:sp>
        <p:nvSpPr>
          <p:cNvPr id="28" name="TextBox 27"/>
          <p:cNvSpPr txBox="1"/>
          <p:nvPr/>
        </p:nvSpPr>
        <p:spPr>
          <a:xfrm>
            <a:off x="1024844" y="51016"/>
            <a:ext cx="2492986" cy="400108"/>
          </a:xfrm>
          <a:prstGeom prst="rect">
            <a:avLst/>
          </a:prstGeom>
          <a:noFill/>
        </p:spPr>
        <p:txBody>
          <a:bodyPr wrap="none" lIns="91438" tIns="45719" rIns="91438" bIns="45719" rtlCol="0">
            <a:spAutoFit/>
          </a:bodyPr>
          <a:lstStyle/>
          <a:p>
            <a:r>
              <a:rPr lang="en-US" altLang="zh-CN" sz="2000" dirty="0" smtClean="0">
                <a:solidFill>
                  <a:schemeClr val="bg1"/>
                </a:solidFill>
                <a:latin typeface="方正兰亭细黑_GBK" pitchFamily="2" charset="-122"/>
                <a:ea typeface="方正兰亭细黑_GBK" pitchFamily="2" charset="-122"/>
              </a:rPr>
              <a:t>4.2.1</a:t>
            </a:r>
            <a:r>
              <a:rPr lang="zh-CN" altLang="en-US" sz="2000" dirty="0" smtClean="0">
                <a:solidFill>
                  <a:schemeClr val="bg1"/>
                </a:solidFill>
                <a:latin typeface="方正兰亭细黑_GBK" pitchFamily="2" charset="-122"/>
                <a:ea typeface="方正兰亭细黑_GBK" pitchFamily="2" charset="-122"/>
              </a:rPr>
              <a:t>爬虫的关键实现</a:t>
            </a:r>
            <a:endParaRPr lang="zh-CN" altLang="en-US" sz="2000" dirty="0">
              <a:solidFill>
                <a:schemeClr val="bg1"/>
              </a:solidFill>
              <a:latin typeface="方正兰亭细黑_GBK" pitchFamily="2" charset="-122"/>
              <a:ea typeface="方正兰亭细黑_GBK" pitchFamily="2" charset="-122"/>
            </a:endParaRPr>
          </a:p>
        </p:txBody>
      </p:sp>
      <p:grpSp>
        <p:nvGrpSpPr>
          <p:cNvPr id="90" name="Group 5"/>
          <p:cNvGrpSpPr/>
          <p:nvPr/>
        </p:nvGrpSpPr>
        <p:grpSpPr>
          <a:xfrm>
            <a:off x="3636013" y="592350"/>
            <a:ext cx="2333932" cy="4518751"/>
            <a:chOff x="4974404" y="1598932"/>
            <a:chExt cx="2334235" cy="4517706"/>
          </a:xfrm>
        </p:grpSpPr>
        <p:sp>
          <p:nvSpPr>
            <p:cNvPr id="91" name="Freeform: Shape 9"/>
            <p:cNvSpPr>
              <a:spLocks/>
            </p:cNvSpPr>
            <p:nvPr/>
          </p:nvSpPr>
          <p:spPr bwMode="auto">
            <a:xfrm>
              <a:off x="5634902" y="4172481"/>
              <a:ext cx="1468072" cy="1944157"/>
            </a:xfrm>
            <a:custGeom>
              <a:avLst/>
              <a:gdLst/>
              <a:ahLst/>
              <a:cxnLst>
                <a:cxn ang="0">
                  <a:pos x="885" y="361"/>
                </a:cxn>
                <a:cxn ang="0">
                  <a:pos x="840" y="315"/>
                </a:cxn>
                <a:cxn ang="0">
                  <a:pos x="379" y="777"/>
                </a:cxn>
                <a:cxn ang="0">
                  <a:pos x="379" y="1172"/>
                </a:cxn>
                <a:cxn ang="0">
                  <a:pos x="0" y="1172"/>
                </a:cxn>
                <a:cxn ang="0">
                  <a:pos x="0" y="620"/>
                </a:cxn>
                <a:cxn ang="0">
                  <a:pos x="572" y="49"/>
                </a:cxn>
                <a:cxn ang="0">
                  <a:pos x="523" y="0"/>
                </a:cxn>
                <a:cxn ang="0">
                  <a:pos x="885" y="0"/>
                </a:cxn>
                <a:cxn ang="0">
                  <a:pos x="885" y="361"/>
                </a:cxn>
              </a:cxnLst>
              <a:rect l="0" t="0" r="r" b="b"/>
              <a:pathLst>
                <a:path w="885" h="1172">
                  <a:moveTo>
                    <a:pt x="885" y="361"/>
                  </a:moveTo>
                  <a:lnTo>
                    <a:pt x="840" y="315"/>
                  </a:lnTo>
                  <a:lnTo>
                    <a:pt x="379" y="777"/>
                  </a:lnTo>
                  <a:lnTo>
                    <a:pt x="379" y="1172"/>
                  </a:lnTo>
                  <a:lnTo>
                    <a:pt x="0" y="1172"/>
                  </a:lnTo>
                  <a:lnTo>
                    <a:pt x="0" y="620"/>
                  </a:lnTo>
                  <a:lnTo>
                    <a:pt x="572" y="49"/>
                  </a:lnTo>
                  <a:lnTo>
                    <a:pt x="523" y="0"/>
                  </a:lnTo>
                  <a:lnTo>
                    <a:pt x="885" y="0"/>
                  </a:lnTo>
                  <a:lnTo>
                    <a:pt x="885" y="361"/>
                  </a:lnTo>
                  <a:close/>
                </a:path>
              </a:pathLst>
            </a:custGeom>
            <a:solidFill>
              <a:schemeClr val="accent1"/>
            </a:solidFill>
            <a:ln w="9525">
              <a:noFill/>
              <a:round/>
              <a:headEnd/>
              <a:tailEnd/>
            </a:ln>
            <a:effectLst/>
          </p:spPr>
          <p:txBody>
            <a:bodyPr anchor="ctr"/>
            <a:lstStyle/>
            <a:p>
              <a:pPr algn="ctr"/>
              <a:endParaRPr/>
            </a:p>
          </p:txBody>
        </p:sp>
        <p:sp>
          <p:nvSpPr>
            <p:cNvPr id="92" name="Rectangle 10"/>
            <p:cNvSpPr/>
            <p:nvPr/>
          </p:nvSpPr>
          <p:spPr>
            <a:xfrm rot="18900000">
              <a:off x="5752203" y="4691000"/>
              <a:ext cx="1361341" cy="336374"/>
            </a:xfrm>
            <a:prstGeom prst="rect">
              <a:avLst/>
            </a:prstGeom>
          </p:spPr>
          <p:txBody>
            <a:bodyPr wrap="none">
              <a:normAutofit/>
            </a:bodyPr>
            <a:lstStyle/>
            <a:p>
              <a:r>
                <a:rPr lang="zh-CN" altLang="en-US" sz="1600" b="1" dirty="0" smtClean="0">
                  <a:solidFill>
                    <a:schemeClr val="bg1"/>
                  </a:solidFill>
                </a:rPr>
                <a:t> 爬虫策略</a:t>
              </a:r>
              <a:endParaRPr lang="en-US" altLang="zh-CN" sz="1600" b="1" dirty="0">
                <a:solidFill>
                  <a:schemeClr val="bg1"/>
                </a:solidFill>
              </a:endParaRPr>
            </a:p>
          </p:txBody>
        </p:sp>
        <p:sp>
          <p:nvSpPr>
            <p:cNvPr id="93" name="Freeform: Shape 16"/>
            <p:cNvSpPr>
              <a:spLocks/>
            </p:cNvSpPr>
            <p:nvPr/>
          </p:nvSpPr>
          <p:spPr bwMode="auto">
            <a:xfrm>
              <a:off x="5298158" y="3412737"/>
              <a:ext cx="1219246" cy="1257399"/>
            </a:xfrm>
            <a:custGeom>
              <a:avLst/>
              <a:gdLst/>
              <a:ahLst/>
              <a:cxnLst>
                <a:cxn ang="0">
                  <a:pos x="316" y="49"/>
                </a:cxn>
                <a:cxn ang="0">
                  <a:pos x="711" y="442"/>
                </a:cxn>
                <a:cxn ang="0">
                  <a:pos x="686" y="465"/>
                </a:cxn>
                <a:cxn ang="0">
                  <a:pos x="735" y="514"/>
                </a:cxn>
                <a:cxn ang="0">
                  <a:pos x="493" y="758"/>
                </a:cxn>
                <a:cxn ang="0">
                  <a:pos x="49" y="316"/>
                </a:cxn>
                <a:cxn ang="0">
                  <a:pos x="0" y="363"/>
                </a:cxn>
                <a:cxn ang="0">
                  <a:pos x="0" y="0"/>
                </a:cxn>
                <a:cxn ang="0">
                  <a:pos x="364" y="0"/>
                </a:cxn>
                <a:cxn ang="0">
                  <a:pos x="316" y="49"/>
                </a:cxn>
              </a:cxnLst>
              <a:rect l="0" t="0" r="r" b="b"/>
              <a:pathLst>
                <a:path w="735" h="758">
                  <a:moveTo>
                    <a:pt x="316" y="49"/>
                  </a:moveTo>
                  <a:lnTo>
                    <a:pt x="711" y="442"/>
                  </a:lnTo>
                  <a:lnTo>
                    <a:pt x="686" y="465"/>
                  </a:lnTo>
                  <a:lnTo>
                    <a:pt x="735" y="514"/>
                  </a:lnTo>
                  <a:lnTo>
                    <a:pt x="493" y="758"/>
                  </a:lnTo>
                  <a:lnTo>
                    <a:pt x="49" y="316"/>
                  </a:lnTo>
                  <a:lnTo>
                    <a:pt x="0" y="363"/>
                  </a:lnTo>
                  <a:lnTo>
                    <a:pt x="0" y="0"/>
                  </a:lnTo>
                  <a:lnTo>
                    <a:pt x="364" y="0"/>
                  </a:lnTo>
                  <a:lnTo>
                    <a:pt x="316" y="49"/>
                  </a:lnTo>
                  <a:close/>
                </a:path>
              </a:pathLst>
            </a:custGeom>
            <a:solidFill>
              <a:schemeClr val="accent2"/>
            </a:solidFill>
            <a:ln w="9525">
              <a:noFill/>
              <a:round/>
              <a:headEnd/>
              <a:tailEnd/>
            </a:ln>
            <a:effectLst/>
          </p:spPr>
          <p:txBody>
            <a:bodyPr anchor="ctr"/>
            <a:lstStyle/>
            <a:p>
              <a:pPr algn="ctr"/>
              <a:endParaRPr/>
            </a:p>
          </p:txBody>
        </p:sp>
        <p:sp>
          <p:nvSpPr>
            <p:cNvPr id="94" name="Rectangle 17"/>
            <p:cNvSpPr/>
            <p:nvPr/>
          </p:nvSpPr>
          <p:spPr>
            <a:xfrm rot="2700000">
              <a:off x="5165623" y="3789228"/>
              <a:ext cx="1361343" cy="336374"/>
            </a:xfrm>
            <a:prstGeom prst="rect">
              <a:avLst/>
            </a:prstGeom>
          </p:spPr>
          <p:txBody>
            <a:bodyPr wrap="none">
              <a:normAutofit/>
            </a:bodyPr>
            <a:lstStyle/>
            <a:p>
              <a:r>
                <a:rPr lang="en-US" altLang="zh-CN" sz="1600" b="1" dirty="0" smtClean="0">
                  <a:solidFill>
                    <a:schemeClr val="bg1"/>
                  </a:solidFill>
                </a:rPr>
                <a:t>URL</a:t>
              </a:r>
              <a:r>
                <a:rPr lang="zh-CN" altLang="en-US" sz="1600" b="1" dirty="0" smtClean="0">
                  <a:solidFill>
                    <a:schemeClr val="bg1"/>
                  </a:solidFill>
                </a:rPr>
                <a:t>去重算法</a:t>
              </a:r>
              <a:endParaRPr lang="en-US" altLang="zh-CN" sz="1600" b="1" dirty="0">
                <a:solidFill>
                  <a:schemeClr val="bg1"/>
                </a:solidFill>
              </a:endParaRPr>
            </a:p>
          </p:txBody>
        </p:sp>
        <p:sp>
          <p:nvSpPr>
            <p:cNvPr id="95" name="Freeform: Shape 19"/>
            <p:cNvSpPr>
              <a:spLocks/>
            </p:cNvSpPr>
            <p:nvPr/>
          </p:nvSpPr>
          <p:spPr bwMode="auto">
            <a:xfrm>
              <a:off x="5895337" y="2659621"/>
              <a:ext cx="1207633" cy="1239150"/>
            </a:xfrm>
            <a:custGeom>
              <a:avLst/>
              <a:gdLst/>
              <a:ahLst/>
              <a:cxnLst>
                <a:cxn ang="0">
                  <a:pos x="728" y="350"/>
                </a:cxn>
                <a:cxn ang="0">
                  <a:pos x="684" y="306"/>
                </a:cxn>
                <a:cxn ang="0">
                  <a:pos x="241" y="747"/>
                </a:cxn>
                <a:cxn ang="0">
                  <a:pos x="0" y="507"/>
                </a:cxn>
                <a:cxn ang="0">
                  <a:pos x="42" y="460"/>
                </a:cxn>
                <a:cxn ang="0">
                  <a:pos x="21" y="439"/>
                </a:cxn>
                <a:cxn ang="0">
                  <a:pos x="419" y="42"/>
                </a:cxn>
                <a:cxn ang="0">
                  <a:pos x="377" y="0"/>
                </a:cxn>
                <a:cxn ang="0">
                  <a:pos x="728" y="0"/>
                </a:cxn>
                <a:cxn ang="0">
                  <a:pos x="728" y="350"/>
                </a:cxn>
              </a:cxnLst>
              <a:rect l="0" t="0" r="r" b="b"/>
              <a:pathLst>
                <a:path w="728" h="747">
                  <a:moveTo>
                    <a:pt x="728" y="350"/>
                  </a:moveTo>
                  <a:lnTo>
                    <a:pt x="684" y="306"/>
                  </a:lnTo>
                  <a:lnTo>
                    <a:pt x="241" y="747"/>
                  </a:lnTo>
                  <a:lnTo>
                    <a:pt x="0" y="507"/>
                  </a:lnTo>
                  <a:lnTo>
                    <a:pt x="42" y="460"/>
                  </a:lnTo>
                  <a:lnTo>
                    <a:pt x="21" y="439"/>
                  </a:lnTo>
                  <a:lnTo>
                    <a:pt x="419" y="42"/>
                  </a:lnTo>
                  <a:lnTo>
                    <a:pt x="377" y="0"/>
                  </a:lnTo>
                  <a:lnTo>
                    <a:pt x="728" y="0"/>
                  </a:lnTo>
                  <a:lnTo>
                    <a:pt x="728" y="350"/>
                  </a:lnTo>
                  <a:close/>
                </a:path>
              </a:pathLst>
            </a:custGeom>
            <a:solidFill>
              <a:schemeClr val="accent3"/>
            </a:solidFill>
            <a:ln w="9525">
              <a:noFill/>
              <a:round/>
              <a:headEnd/>
              <a:tailEnd/>
            </a:ln>
            <a:effectLst/>
          </p:spPr>
          <p:txBody>
            <a:bodyPr anchor="ctr"/>
            <a:lstStyle/>
            <a:p>
              <a:pPr algn="ctr"/>
              <a:endParaRPr/>
            </a:p>
          </p:txBody>
        </p:sp>
        <p:sp>
          <p:nvSpPr>
            <p:cNvPr id="96" name="Rectangle 20"/>
            <p:cNvSpPr/>
            <p:nvPr/>
          </p:nvSpPr>
          <p:spPr>
            <a:xfrm rot="18900000">
              <a:off x="5947299" y="3005327"/>
              <a:ext cx="1361340" cy="336374"/>
            </a:xfrm>
            <a:prstGeom prst="rect">
              <a:avLst/>
            </a:prstGeom>
          </p:spPr>
          <p:txBody>
            <a:bodyPr wrap="none">
              <a:normAutofit/>
            </a:bodyPr>
            <a:lstStyle/>
            <a:p>
              <a:r>
                <a:rPr lang="zh-CN" altLang="en-US" sz="1600" b="1" dirty="0" smtClean="0">
                  <a:solidFill>
                    <a:schemeClr val="bg1"/>
                  </a:solidFill>
                </a:rPr>
                <a:t> 调度算法</a:t>
              </a:r>
              <a:endParaRPr lang="en-US" altLang="zh-CN" sz="1600" b="1" dirty="0">
                <a:solidFill>
                  <a:schemeClr val="bg1"/>
                </a:solidFill>
              </a:endParaRPr>
            </a:p>
          </p:txBody>
        </p:sp>
        <p:sp>
          <p:nvSpPr>
            <p:cNvPr id="97" name="Freeform: Shape 22"/>
            <p:cNvSpPr>
              <a:spLocks/>
            </p:cNvSpPr>
            <p:nvPr/>
          </p:nvSpPr>
          <p:spPr bwMode="auto">
            <a:xfrm>
              <a:off x="4974404" y="1692258"/>
              <a:ext cx="1520978" cy="1561875"/>
            </a:xfrm>
            <a:custGeom>
              <a:avLst/>
              <a:gdLst/>
              <a:ahLst/>
              <a:cxnLst>
                <a:cxn ang="0">
                  <a:pos x="313" y="41"/>
                </a:cxn>
                <a:cxn ang="0">
                  <a:pos x="709" y="437"/>
                </a:cxn>
                <a:cxn ang="0">
                  <a:pos x="682" y="463"/>
                </a:cxn>
                <a:cxn ang="0">
                  <a:pos x="728" y="509"/>
                </a:cxn>
                <a:cxn ang="0">
                  <a:pos x="483" y="752"/>
                </a:cxn>
                <a:cxn ang="0">
                  <a:pos x="41" y="312"/>
                </a:cxn>
                <a:cxn ang="0">
                  <a:pos x="0" y="352"/>
                </a:cxn>
                <a:cxn ang="0">
                  <a:pos x="0" y="0"/>
                </a:cxn>
                <a:cxn ang="0">
                  <a:pos x="349" y="0"/>
                </a:cxn>
                <a:cxn ang="0">
                  <a:pos x="313" y="41"/>
                </a:cxn>
              </a:cxnLst>
              <a:rect l="0" t="0" r="r" b="b"/>
              <a:pathLst>
                <a:path w="728" h="752">
                  <a:moveTo>
                    <a:pt x="313" y="41"/>
                  </a:moveTo>
                  <a:lnTo>
                    <a:pt x="709" y="437"/>
                  </a:lnTo>
                  <a:lnTo>
                    <a:pt x="682" y="463"/>
                  </a:lnTo>
                  <a:lnTo>
                    <a:pt x="728" y="509"/>
                  </a:lnTo>
                  <a:lnTo>
                    <a:pt x="483" y="752"/>
                  </a:lnTo>
                  <a:lnTo>
                    <a:pt x="41" y="312"/>
                  </a:lnTo>
                  <a:lnTo>
                    <a:pt x="0" y="352"/>
                  </a:lnTo>
                  <a:lnTo>
                    <a:pt x="0" y="0"/>
                  </a:lnTo>
                  <a:lnTo>
                    <a:pt x="349" y="0"/>
                  </a:lnTo>
                  <a:lnTo>
                    <a:pt x="313" y="41"/>
                  </a:lnTo>
                  <a:close/>
                </a:path>
              </a:pathLst>
            </a:custGeom>
            <a:solidFill>
              <a:schemeClr val="accent4"/>
            </a:solidFill>
            <a:ln w="9525">
              <a:noFill/>
              <a:round/>
              <a:headEnd/>
              <a:tailEnd/>
            </a:ln>
            <a:effectLst/>
          </p:spPr>
          <p:txBody>
            <a:bodyPr anchor="ctr"/>
            <a:lstStyle/>
            <a:p>
              <a:pPr algn="ctr"/>
              <a:endParaRPr/>
            </a:p>
          </p:txBody>
        </p:sp>
        <p:sp>
          <p:nvSpPr>
            <p:cNvPr id="98" name="Rectangle 23"/>
            <p:cNvSpPr/>
            <p:nvPr/>
          </p:nvSpPr>
          <p:spPr>
            <a:xfrm rot="2700000">
              <a:off x="4954231" y="2111416"/>
              <a:ext cx="1361341" cy="336374"/>
            </a:xfrm>
            <a:prstGeom prst="rect">
              <a:avLst/>
            </a:prstGeom>
          </p:spPr>
          <p:txBody>
            <a:bodyPr wrap="none">
              <a:normAutofit/>
            </a:bodyPr>
            <a:lstStyle/>
            <a:p>
              <a:r>
                <a:rPr lang="zh-CN" altLang="en-US" sz="1600" b="1" dirty="0" smtClean="0">
                  <a:solidFill>
                    <a:schemeClr val="bg1"/>
                  </a:solidFill>
                </a:rPr>
                <a:t>网页自动结构化</a:t>
              </a:r>
              <a:endParaRPr lang="en-US" altLang="zh-CN" sz="1600" b="1" dirty="0">
                <a:solidFill>
                  <a:schemeClr val="bg1"/>
                </a:solidFill>
              </a:endParaRPr>
            </a:p>
          </p:txBody>
        </p:sp>
      </p:grpSp>
      <p:grpSp>
        <p:nvGrpSpPr>
          <p:cNvPr id="99" name="Group 3"/>
          <p:cNvGrpSpPr/>
          <p:nvPr/>
        </p:nvGrpSpPr>
        <p:grpSpPr>
          <a:xfrm>
            <a:off x="8396" y="630969"/>
            <a:ext cx="3456579" cy="925789"/>
            <a:chOff x="1850311" y="1843644"/>
            <a:chExt cx="2862284" cy="925573"/>
          </a:xfrm>
        </p:grpSpPr>
        <p:sp>
          <p:nvSpPr>
            <p:cNvPr id="100" name="TextBox 15"/>
            <p:cNvSpPr txBox="1"/>
            <p:nvPr/>
          </p:nvSpPr>
          <p:spPr>
            <a:xfrm>
              <a:off x="1850311" y="2261386"/>
              <a:ext cx="2862281" cy="507831"/>
            </a:xfrm>
            <a:prstGeom prst="rect">
              <a:avLst/>
            </a:prstGeom>
            <a:noFill/>
          </p:spPr>
          <p:txBody>
            <a:bodyPr wrap="square" lIns="72000" tIns="0" rIns="72000" bIns="0">
              <a:noAutofit/>
            </a:bodyPr>
            <a:lstStyle/>
            <a:p>
              <a:pPr>
                <a:lnSpc>
                  <a:spcPct val="150000"/>
                </a:lnSpc>
              </a:pPr>
              <a:r>
                <a:rPr lang="en-US" altLang="zh-CN" sz="1200" dirty="0">
                  <a:cs typeface="+mn-ea"/>
                  <a:sym typeface="+mn-lt"/>
                </a:rPr>
                <a:t>1.</a:t>
              </a:r>
              <a:r>
                <a:rPr lang="zh-CN" altLang="en-US" sz="1200" dirty="0">
                  <a:cs typeface="+mn-ea"/>
                  <a:sym typeface="+mn-lt"/>
                </a:rPr>
                <a:t>对网站的数据进行自动结构化，生成不同的表</a:t>
              </a:r>
              <a:endParaRPr lang="en-US" altLang="zh-CN" sz="1200" dirty="0">
                <a:cs typeface="+mn-ea"/>
                <a:sym typeface="+mn-lt"/>
              </a:endParaRPr>
            </a:p>
            <a:p>
              <a:pPr>
                <a:lnSpc>
                  <a:spcPct val="150000"/>
                </a:lnSpc>
              </a:pPr>
              <a:r>
                <a:rPr lang="en-US" altLang="zh-CN" sz="1200" dirty="0">
                  <a:cs typeface="+mn-ea"/>
                  <a:sym typeface="+mn-lt"/>
                </a:rPr>
                <a:t>2.</a:t>
              </a:r>
              <a:r>
                <a:rPr lang="zh-CN" altLang="zh-CN" sz="1200" dirty="0">
                  <a:cs typeface="+mn-ea"/>
                </a:rPr>
                <a:t>实现可视化图形配置和资源</a:t>
              </a:r>
              <a:r>
                <a:rPr lang="zh-CN" altLang="zh-CN" sz="1200" dirty="0" smtClean="0">
                  <a:cs typeface="+mn-ea"/>
                </a:rPr>
                <a:t>监控</a:t>
              </a:r>
              <a:endParaRPr lang="en-US" altLang="zh-CN" sz="1200" dirty="0" smtClean="0">
                <a:cs typeface="+mn-ea"/>
              </a:endParaRPr>
            </a:p>
            <a:p>
              <a:pPr>
                <a:lnSpc>
                  <a:spcPct val="150000"/>
                </a:lnSpc>
              </a:pPr>
              <a:r>
                <a:rPr lang="en-US" altLang="zh-CN" sz="1200" dirty="0" smtClean="0">
                  <a:cs typeface="+mn-ea"/>
                </a:rPr>
                <a:t>3</a:t>
              </a:r>
              <a:r>
                <a:rPr lang="en-US" altLang="zh-CN" sz="1200" dirty="0">
                  <a:cs typeface="+mn-ea"/>
                </a:rPr>
                <a:t>.</a:t>
              </a:r>
              <a:r>
                <a:rPr lang="zh-CN" altLang="zh-CN" sz="1200" dirty="0">
                  <a:cs typeface="+mn-ea"/>
                </a:rPr>
                <a:t>不同的网站类型显示出不同的选项。 </a:t>
              </a:r>
              <a:endParaRPr lang="zh-CN" altLang="en-US" sz="1200" dirty="0">
                <a:cs typeface="+mn-ea"/>
              </a:endParaRPr>
            </a:p>
            <a:p>
              <a:pPr>
                <a:lnSpc>
                  <a:spcPct val="150000"/>
                </a:lnSpc>
              </a:pPr>
              <a:endParaRPr lang="en-GB" altLang="zh-CN" sz="1200" dirty="0">
                <a:solidFill>
                  <a:schemeClr val="accent1"/>
                </a:solidFill>
                <a:cs typeface="+mn-ea"/>
                <a:sym typeface="+mn-lt"/>
              </a:endParaRPr>
            </a:p>
          </p:txBody>
        </p:sp>
        <p:sp>
          <p:nvSpPr>
            <p:cNvPr id="101" name="Rectangle 2"/>
            <p:cNvSpPr/>
            <p:nvPr/>
          </p:nvSpPr>
          <p:spPr>
            <a:xfrm>
              <a:off x="3336082" y="1843644"/>
              <a:ext cx="1376513" cy="461665"/>
            </a:xfrm>
            <a:prstGeom prst="rect">
              <a:avLst/>
            </a:prstGeom>
          </p:spPr>
          <p:txBody>
            <a:bodyPr wrap="none" lIns="72000" rIns="72000">
              <a:normAutofit/>
            </a:bodyPr>
            <a:lstStyle/>
            <a:p>
              <a:pPr algn="r" defTabSz="1219111">
                <a:defRPr/>
              </a:pPr>
              <a:r>
                <a:rPr lang="zh-CN" altLang="en-US" sz="2100" b="1" dirty="0" smtClean="0">
                  <a:solidFill>
                    <a:schemeClr val="accent4"/>
                  </a:solidFill>
                </a:rPr>
                <a:t>网页自动结构化</a:t>
              </a:r>
              <a:endParaRPr lang="en-US" altLang="zh-CN" sz="2100" b="1" dirty="0" smtClean="0">
                <a:solidFill>
                  <a:schemeClr val="accent4"/>
                </a:solidFill>
              </a:endParaRPr>
            </a:p>
            <a:p>
              <a:pPr algn="r" defTabSz="1219111">
                <a:defRPr/>
              </a:pPr>
              <a:endParaRPr lang="zh-CN" altLang="en-US" sz="2100" b="1" dirty="0">
                <a:solidFill>
                  <a:schemeClr val="accent4"/>
                </a:solidFill>
              </a:endParaRPr>
            </a:p>
          </p:txBody>
        </p:sp>
      </p:grpSp>
      <p:grpSp>
        <p:nvGrpSpPr>
          <p:cNvPr id="102" name="Group 24"/>
          <p:cNvGrpSpPr/>
          <p:nvPr/>
        </p:nvGrpSpPr>
        <p:grpSpPr>
          <a:xfrm>
            <a:off x="855499" y="2200999"/>
            <a:ext cx="3004344" cy="995283"/>
            <a:chOff x="1850311" y="1843644"/>
            <a:chExt cx="2862283" cy="925573"/>
          </a:xfrm>
        </p:grpSpPr>
        <p:sp>
          <p:nvSpPr>
            <p:cNvPr id="103" name="TextBox 25"/>
            <p:cNvSpPr txBox="1"/>
            <p:nvPr/>
          </p:nvSpPr>
          <p:spPr>
            <a:xfrm>
              <a:off x="1850311" y="2261386"/>
              <a:ext cx="2862281" cy="507831"/>
            </a:xfrm>
            <a:prstGeom prst="rect">
              <a:avLst/>
            </a:prstGeom>
            <a:noFill/>
          </p:spPr>
          <p:txBody>
            <a:bodyPr wrap="square" lIns="72000" tIns="0" rIns="72000" bIns="0">
              <a:noAutofit/>
            </a:bodyPr>
            <a:lstStyle/>
            <a:p>
              <a:pPr>
                <a:lnSpc>
                  <a:spcPct val="150000"/>
                </a:lnSpc>
              </a:pPr>
              <a:r>
                <a:rPr lang="zh-CN" altLang="en-US" sz="1200" dirty="0">
                  <a:cs typeface="+mn-ea"/>
                </a:rPr>
                <a:t>对</a:t>
              </a:r>
              <a:r>
                <a:rPr lang="en-US" altLang="zh-CN" sz="1200" dirty="0">
                  <a:cs typeface="+mn-ea"/>
                </a:rPr>
                <a:t>URL</a:t>
              </a:r>
              <a:r>
                <a:rPr lang="zh-CN" altLang="en-US" sz="1200" dirty="0">
                  <a:cs typeface="+mn-ea"/>
                </a:rPr>
                <a:t>进行去重，已经下载过的没有进行数据更新的，不再进行下载，去重算法内存越</a:t>
              </a:r>
              <a:r>
                <a:rPr lang="zh-CN" altLang="en-US" sz="1200" dirty="0" smtClean="0">
                  <a:cs typeface="+mn-ea"/>
                </a:rPr>
                <a:t>小越 ，</a:t>
              </a:r>
              <a:r>
                <a:rPr lang="en-US" altLang="zh-CN" sz="1200" dirty="0" smtClean="0">
                  <a:cs typeface="+mn-ea"/>
                </a:rPr>
                <a:t>⃣</a:t>
              </a:r>
              <a:r>
                <a:rPr lang="zh-CN" altLang="en-US" sz="1200" dirty="0">
                  <a:cs typeface="+mn-ea"/>
                </a:rPr>
                <a:t>而</a:t>
              </a:r>
              <a:r>
                <a:rPr lang="en-US" altLang="zh-CN" sz="1200" dirty="0">
                  <a:cs typeface="+mn-ea"/>
                </a:rPr>
                <a:t>Bloom filter </a:t>
              </a:r>
              <a:r>
                <a:rPr lang="zh-CN" altLang="en-US" sz="1200" dirty="0">
                  <a:cs typeface="+mn-ea"/>
                </a:rPr>
                <a:t>是牺牲了正确率以节省空间</a:t>
              </a:r>
              <a:endParaRPr lang="en-GB" altLang="zh-CN" sz="1200" dirty="0">
                <a:cs typeface="+mn-ea"/>
                <a:sym typeface="+mn-lt"/>
              </a:endParaRPr>
            </a:p>
          </p:txBody>
        </p:sp>
        <p:sp>
          <p:nvSpPr>
            <p:cNvPr id="104" name="Rectangle 26"/>
            <p:cNvSpPr/>
            <p:nvPr/>
          </p:nvSpPr>
          <p:spPr>
            <a:xfrm>
              <a:off x="3336081" y="1843644"/>
              <a:ext cx="1376513" cy="461665"/>
            </a:xfrm>
            <a:prstGeom prst="rect">
              <a:avLst/>
            </a:prstGeom>
          </p:spPr>
          <p:txBody>
            <a:bodyPr wrap="none" lIns="72000" rIns="72000">
              <a:normAutofit/>
            </a:bodyPr>
            <a:lstStyle/>
            <a:p>
              <a:pPr latinLnBrk="1"/>
              <a:r>
                <a:rPr lang="zh-CN" altLang="en-US" sz="2100" b="1" dirty="0">
                  <a:solidFill>
                    <a:schemeClr val="accent1"/>
                  </a:solidFill>
                </a:rPr>
                <a:t>布隆过滤器</a:t>
              </a:r>
            </a:p>
          </p:txBody>
        </p:sp>
      </p:grpSp>
      <p:grpSp>
        <p:nvGrpSpPr>
          <p:cNvPr id="105" name="Group 27"/>
          <p:cNvGrpSpPr/>
          <p:nvPr/>
        </p:nvGrpSpPr>
        <p:grpSpPr>
          <a:xfrm>
            <a:off x="5787445" y="1411734"/>
            <a:ext cx="2861909" cy="1155124"/>
            <a:chOff x="1850311" y="1843644"/>
            <a:chExt cx="2862281" cy="1154854"/>
          </a:xfrm>
        </p:grpSpPr>
        <p:sp>
          <p:nvSpPr>
            <p:cNvPr id="106" name="TextBox 28"/>
            <p:cNvSpPr txBox="1"/>
            <p:nvPr/>
          </p:nvSpPr>
          <p:spPr>
            <a:xfrm>
              <a:off x="1850311" y="2226166"/>
              <a:ext cx="2862281" cy="772332"/>
            </a:xfrm>
            <a:prstGeom prst="rect">
              <a:avLst/>
            </a:prstGeom>
            <a:noFill/>
          </p:spPr>
          <p:txBody>
            <a:bodyPr wrap="square" lIns="72000" tIns="0" rIns="72000" bIns="0">
              <a:normAutofit fontScale="77500" lnSpcReduction="20000"/>
            </a:bodyPr>
            <a:lstStyle/>
            <a:p>
              <a:pPr>
                <a:lnSpc>
                  <a:spcPct val="150000"/>
                </a:lnSpc>
              </a:pPr>
              <a:r>
                <a:rPr lang="en-US" altLang="zh-CN" sz="1500" dirty="0" smtClean="0">
                  <a:cs typeface="+mn-ea"/>
                  <a:sym typeface="+mn-lt"/>
                </a:rPr>
                <a:t>1.URL</a:t>
              </a:r>
              <a:r>
                <a:rPr lang="zh-CN" altLang="en-US" sz="1500" dirty="0" smtClean="0">
                  <a:cs typeface="+mn-ea"/>
                  <a:sym typeface="+mn-lt"/>
                </a:rPr>
                <a:t>的分配策略</a:t>
              </a:r>
              <a:endParaRPr lang="en-US" altLang="zh-CN" sz="1500" dirty="0" smtClean="0">
                <a:cs typeface="+mn-ea"/>
                <a:sym typeface="+mn-lt"/>
              </a:endParaRPr>
            </a:p>
            <a:p>
              <a:pPr>
                <a:lnSpc>
                  <a:spcPct val="150000"/>
                </a:lnSpc>
              </a:pPr>
              <a:r>
                <a:rPr lang="en-US" altLang="zh-CN" sz="1500" dirty="0" smtClean="0">
                  <a:cs typeface="+mn-ea"/>
                  <a:sym typeface="+mn-lt"/>
                </a:rPr>
                <a:t>2.</a:t>
              </a:r>
              <a:r>
                <a:rPr lang="zh-CN" altLang="en-US" sz="1500" dirty="0" smtClean="0">
                  <a:cs typeface="+mn-ea"/>
                  <a:sym typeface="+mn-lt"/>
                </a:rPr>
                <a:t>失败处理</a:t>
              </a:r>
              <a:endParaRPr lang="en-US" altLang="zh-CN" sz="1500" dirty="0" smtClean="0">
                <a:cs typeface="+mn-ea"/>
                <a:sym typeface="+mn-lt"/>
              </a:endParaRPr>
            </a:p>
            <a:p>
              <a:pPr>
                <a:lnSpc>
                  <a:spcPct val="150000"/>
                </a:lnSpc>
              </a:pPr>
              <a:r>
                <a:rPr lang="en-US" altLang="zh-CN" sz="1500" dirty="0" smtClean="0">
                  <a:cs typeface="+mn-ea"/>
                  <a:sym typeface="+mn-lt"/>
                </a:rPr>
                <a:t>3.</a:t>
              </a:r>
              <a:r>
                <a:rPr lang="zh-CN" altLang="en-US" sz="1500" dirty="0" smtClean="0">
                  <a:cs typeface="+mn-ea"/>
                  <a:sym typeface="+mn-lt"/>
                </a:rPr>
                <a:t>多种调度策略结合，满足不同的需求</a:t>
              </a:r>
              <a:endParaRPr lang="en-GB" altLang="zh-CN" sz="1500" dirty="0">
                <a:cs typeface="+mn-ea"/>
                <a:sym typeface="+mn-lt"/>
              </a:endParaRPr>
            </a:p>
          </p:txBody>
        </p:sp>
        <p:sp>
          <p:nvSpPr>
            <p:cNvPr id="107" name="Rectangle 29"/>
            <p:cNvSpPr/>
            <p:nvPr/>
          </p:nvSpPr>
          <p:spPr>
            <a:xfrm>
              <a:off x="1850311" y="1843644"/>
              <a:ext cx="1376513" cy="461665"/>
            </a:xfrm>
            <a:prstGeom prst="rect">
              <a:avLst/>
            </a:prstGeom>
          </p:spPr>
          <p:txBody>
            <a:bodyPr wrap="none" lIns="72000" rIns="72000">
              <a:normAutofit/>
            </a:bodyPr>
            <a:lstStyle/>
            <a:p>
              <a:pPr defTabSz="1219111">
                <a:defRPr/>
              </a:pPr>
              <a:r>
                <a:rPr lang="zh-CN" altLang="en-US" sz="2100" b="1" dirty="0" smtClean="0">
                  <a:solidFill>
                    <a:schemeClr val="accent3"/>
                  </a:solidFill>
                </a:rPr>
                <a:t>调度策略</a:t>
              </a:r>
              <a:endParaRPr lang="zh-CN" altLang="en-US" sz="2100" b="1" dirty="0">
                <a:solidFill>
                  <a:schemeClr val="accent3"/>
                </a:solidFill>
              </a:endParaRPr>
            </a:p>
          </p:txBody>
        </p:sp>
      </p:grpSp>
      <p:grpSp>
        <p:nvGrpSpPr>
          <p:cNvPr id="108" name="Group 30"/>
          <p:cNvGrpSpPr/>
          <p:nvPr/>
        </p:nvGrpSpPr>
        <p:grpSpPr>
          <a:xfrm>
            <a:off x="5694491" y="3196282"/>
            <a:ext cx="3547610" cy="1399134"/>
            <a:chOff x="1795683" y="1843644"/>
            <a:chExt cx="2862281" cy="707987"/>
          </a:xfrm>
        </p:grpSpPr>
        <p:sp>
          <p:nvSpPr>
            <p:cNvPr id="109" name="TextBox 31"/>
            <p:cNvSpPr txBox="1"/>
            <p:nvPr/>
          </p:nvSpPr>
          <p:spPr>
            <a:xfrm>
              <a:off x="1795683" y="2043800"/>
              <a:ext cx="2862281" cy="507831"/>
            </a:xfrm>
            <a:prstGeom prst="rect">
              <a:avLst/>
            </a:prstGeom>
            <a:noFill/>
          </p:spPr>
          <p:txBody>
            <a:bodyPr wrap="square" lIns="72000" tIns="0" rIns="72000" bIns="0">
              <a:noAutofit/>
            </a:bodyPr>
            <a:lstStyle/>
            <a:p>
              <a:pPr>
                <a:lnSpc>
                  <a:spcPct val="150000"/>
                </a:lnSpc>
              </a:pPr>
              <a:r>
                <a:rPr lang="en-US" altLang="zh-CN" sz="1200" dirty="0" smtClean="0">
                  <a:cs typeface="+mn-ea"/>
                  <a:sym typeface="+mn-lt"/>
                </a:rPr>
                <a:t>1.</a:t>
              </a:r>
              <a:r>
                <a:rPr lang="zh-CN" altLang="en-US" sz="1200" dirty="0" smtClean="0">
                  <a:cs typeface="+mn-ea"/>
                  <a:sym typeface="+mn-lt"/>
                </a:rPr>
                <a:t>保证爬虫的下载快速和高效；</a:t>
              </a:r>
              <a:endParaRPr lang="en-US" altLang="zh-CN" sz="1200" dirty="0" smtClean="0">
                <a:cs typeface="+mn-ea"/>
                <a:sym typeface="+mn-lt"/>
              </a:endParaRPr>
            </a:p>
            <a:p>
              <a:pPr>
                <a:lnSpc>
                  <a:spcPct val="150000"/>
                </a:lnSpc>
              </a:pPr>
              <a:r>
                <a:rPr lang="en-US" altLang="zh-CN" sz="1200" dirty="0" smtClean="0">
                  <a:cs typeface="+mn-ea"/>
                  <a:sym typeface="+mn-lt"/>
                </a:rPr>
                <a:t>2.</a:t>
              </a:r>
              <a:r>
                <a:rPr lang="zh-CN" altLang="en-US" sz="1200" dirty="0" smtClean="0">
                  <a:cs typeface="+mn-ea"/>
                  <a:sym typeface="+mn-lt"/>
                </a:rPr>
                <a:t>解决爬虫面临的反爬虫问题；</a:t>
              </a:r>
              <a:endParaRPr lang="en-US" altLang="zh-CN" sz="1200" dirty="0" smtClean="0">
                <a:cs typeface="+mn-ea"/>
                <a:sym typeface="+mn-lt"/>
              </a:endParaRPr>
            </a:p>
            <a:p>
              <a:pPr>
                <a:lnSpc>
                  <a:spcPct val="150000"/>
                </a:lnSpc>
              </a:pPr>
              <a:r>
                <a:rPr lang="en-US" altLang="zh-CN" sz="1200" dirty="0" smtClean="0">
                  <a:cs typeface="+mn-ea"/>
                  <a:sym typeface="+mn-lt"/>
                </a:rPr>
                <a:t>3.</a:t>
              </a:r>
              <a:r>
                <a:rPr lang="zh-CN" altLang="en-US" sz="1200" dirty="0" smtClean="0">
                  <a:cs typeface="+mn-ea"/>
                  <a:sym typeface="+mn-lt"/>
                </a:rPr>
                <a:t>自动分析网页的组织形态获取新的链接进行下载</a:t>
              </a:r>
              <a:endParaRPr lang="en-GB" altLang="zh-CN" sz="1200" dirty="0">
                <a:cs typeface="+mn-ea"/>
                <a:sym typeface="+mn-lt"/>
              </a:endParaRPr>
            </a:p>
          </p:txBody>
        </p:sp>
        <p:sp>
          <p:nvSpPr>
            <p:cNvPr id="110" name="Rectangle 32"/>
            <p:cNvSpPr/>
            <p:nvPr/>
          </p:nvSpPr>
          <p:spPr>
            <a:xfrm>
              <a:off x="1850311" y="1843644"/>
              <a:ext cx="1376513" cy="461665"/>
            </a:xfrm>
            <a:prstGeom prst="rect">
              <a:avLst/>
            </a:prstGeom>
          </p:spPr>
          <p:txBody>
            <a:bodyPr wrap="none" lIns="72000" rIns="72000">
              <a:normAutofit/>
            </a:bodyPr>
            <a:lstStyle/>
            <a:p>
              <a:pPr defTabSz="1219111">
                <a:defRPr/>
              </a:pPr>
              <a:r>
                <a:rPr lang="zh-CN" altLang="en-US" sz="2100" b="1" dirty="0" smtClean="0">
                  <a:solidFill>
                    <a:schemeClr val="accent1"/>
                  </a:solidFill>
                </a:rPr>
                <a:t>爬虫策略</a:t>
              </a:r>
              <a:endParaRPr lang="zh-CN" altLang="en-US" sz="2100" b="1" dirty="0">
                <a:solidFill>
                  <a:schemeClr val="accent1"/>
                </a:solidFill>
              </a:endParaRPr>
            </a:p>
          </p:txBody>
        </p:sp>
      </p:grpSp>
    </p:spTree>
    <p:extLst>
      <p:ext uri="{BB962C8B-B14F-4D97-AF65-F5344CB8AC3E}">
        <p14:creationId xmlns:p14="http://schemas.microsoft.com/office/powerpoint/2010/main" val="405798278"/>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300"/>
                                        <p:tgtEl>
                                          <p:spTgt spid="26"/>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down)">
                                      <p:cBhvr>
                                        <p:cTn id="11" dur="300"/>
                                        <p:tgtEl>
                                          <p:spTgt spid="27"/>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p:tgtEl>
                                          <p:spTgt spid="28"/>
                                        </p:tgtEl>
                                        <p:attrNameLst>
                                          <p:attrName>ppt_x</p:attrName>
                                        </p:attrNameLst>
                                      </p:cBhvr>
                                      <p:tavLst>
                                        <p:tav tm="0">
                                          <p:val>
                                            <p:strVal val="#ppt_x-#ppt_w*1.125000"/>
                                          </p:val>
                                        </p:tav>
                                        <p:tav tm="100000">
                                          <p:val>
                                            <p:strVal val="#ppt_x"/>
                                          </p:val>
                                        </p:tav>
                                      </p:tavLst>
                                    </p:anim>
                                    <p:animEffect transition="in" filter="wipe(right)">
                                      <p:cBhvr>
                                        <p:cTn id="16" dur="500"/>
                                        <p:tgtEl>
                                          <p:spTgt spid="28"/>
                                        </p:tgtEl>
                                      </p:cBhvr>
                                    </p:animEffect>
                                  </p:childTnLst>
                                </p:cTn>
                              </p:par>
                            </p:childTnLst>
                          </p:cTn>
                        </p:par>
                        <p:par>
                          <p:cTn id="17" fill="hold">
                            <p:stCondLst>
                              <p:cond delay="1100"/>
                            </p:stCondLst>
                            <p:childTnLst>
                              <p:par>
                                <p:cTn id="18" presetID="22" presetClass="entr" presetSubtype="4" fill="hold" nodeType="afterEffect">
                                  <p:stCondLst>
                                    <p:cond delay="0"/>
                                  </p:stCondLst>
                                  <p:childTnLst>
                                    <p:set>
                                      <p:cBhvr>
                                        <p:cTn id="19" dur="1" fill="hold">
                                          <p:stCondLst>
                                            <p:cond delay="0"/>
                                          </p:stCondLst>
                                        </p:cTn>
                                        <p:tgtEl>
                                          <p:spTgt spid="90"/>
                                        </p:tgtEl>
                                        <p:attrNameLst>
                                          <p:attrName>style.visibility</p:attrName>
                                        </p:attrNameLst>
                                      </p:cBhvr>
                                      <p:to>
                                        <p:strVal val="visible"/>
                                      </p:to>
                                    </p:set>
                                    <p:animEffect transition="in" filter="wipe(down)">
                                      <p:cBhvr>
                                        <p:cTn id="20" dur="500"/>
                                        <p:tgtEl>
                                          <p:spTgt spid="90"/>
                                        </p:tgtEl>
                                      </p:cBhvr>
                                    </p:animEffect>
                                  </p:childTnLst>
                                </p:cTn>
                              </p:par>
                            </p:childTnLst>
                          </p:cTn>
                        </p:par>
                        <p:par>
                          <p:cTn id="21" fill="hold">
                            <p:stCondLst>
                              <p:cond delay="1600"/>
                            </p:stCondLst>
                            <p:childTnLst>
                              <p:par>
                                <p:cTn id="22" presetID="53" presetClass="entr" presetSubtype="16" fill="hold" nodeType="afterEffect">
                                  <p:stCondLst>
                                    <p:cond delay="0"/>
                                  </p:stCondLst>
                                  <p:childTnLst>
                                    <p:set>
                                      <p:cBhvr>
                                        <p:cTn id="23" dur="1" fill="hold">
                                          <p:stCondLst>
                                            <p:cond delay="0"/>
                                          </p:stCondLst>
                                        </p:cTn>
                                        <p:tgtEl>
                                          <p:spTgt spid="102"/>
                                        </p:tgtEl>
                                        <p:attrNameLst>
                                          <p:attrName>style.visibility</p:attrName>
                                        </p:attrNameLst>
                                      </p:cBhvr>
                                      <p:to>
                                        <p:strVal val="visible"/>
                                      </p:to>
                                    </p:set>
                                    <p:anim calcmode="lin" valueType="num">
                                      <p:cBhvr>
                                        <p:cTn id="24" dur="500" fill="hold"/>
                                        <p:tgtEl>
                                          <p:spTgt spid="102"/>
                                        </p:tgtEl>
                                        <p:attrNameLst>
                                          <p:attrName>ppt_w</p:attrName>
                                        </p:attrNameLst>
                                      </p:cBhvr>
                                      <p:tavLst>
                                        <p:tav tm="0">
                                          <p:val>
                                            <p:fltVal val="0"/>
                                          </p:val>
                                        </p:tav>
                                        <p:tav tm="100000">
                                          <p:val>
                                            <p:strVal val="#ppt_w"/>
                                          </p:val>
                                        </p:tav>
                                      </p:tavLst>
                                    </p:anim>
                                    <p:anim calcmode="lin" valueType="num">
                                      <p:cBhvr>
                                        <p:cTn id="25" dur="500" fill="hold"/>
                                        <p:tgtEl>
                                          <p:spTgt spid="102"/>
                                        </p:tgtEl>
                                        <p:attrNameLst>
                                          <p:attrName>ppt_h</p:attrName>
                                        </p:attrNameLst>
                                      </p:cBhvr>
                                      <p:tavLst>
                                        <p:tav tm="0">
                                          <p:val>
                                            <p:fltVal val="0"/>
                                          </p:val>
                                        </p:tav>
                                        <p:tav tm="100000">
                                          <p:val>
                                            <p:strVal val="#ppt_h"/>
                                          </p:val>
                                        </p:tav>
                                      </p:tavLst>
                                    </p:anim>
                                    <p:animEffect transition="in" filter="fade">
                                      <p:cBhvr>
                                        <p:cTn id="26" dur="500"/>
                                        <p:tgtEl>
                                          <p:spTgt spid="102"/>
                                        </p:tgtEl>
                                      </p:cBhvr>
                                    </p:animEffect>
                                  </p:childTnLst>
                                </p:cTn>
                              </p:par>
                              <p:par>
                                <p:cTn id="27" presetID="53" presetClass="entr" presetSubtype="16" fill="hold" nodeType="withEffect">
                                  <p:stCondLst>
                                    <p:cond delay="0"/>
                                  </p:stCondLst>
                                  <p:childTnLst>
                                    <p:set>
                                      <p:cBhvr>
                                        <p:cTn id="28" dur="1" fill="hold">
                                          <p:stCondLst>
                                            <p:cond delay="0"/>
                                          </p:stCondLst>
                                        </p:cTn>
                                        <p:tgtEl>
                                          <p:spTgt spid="99"/>
                                        </p:tgtEl>
                                        <p:attrNameLst>
                                          <p:attrName>style.visibility</p:attrName>
                                        </p:attrNameLst>
                                      </p:cBhvr>
                                      <p:to>
                                        <p:strVal val="visible"/>
                                      </p:to>
                                    </p:set>
                                    <p:anim calcmode="lin" valueType="num">
                                      <p:cBhvr>
                                        <p:cTn id="29" dur="500" fill="hold"/>
                                        <p:tgtEl>
                                          <p:spTgt spid="99"/>
                                        </p:tgtEl>
                                        <p:attrNameLst>
                                          <p:attrName>ppt_w</p:attrName>
                                        </p:attrNameLst>
                                      </p:cBhvr>
                                      <p:tavLst>
                                        <p:tav tm="0">
                                          <p:val>
                                            <p:fltVal val="0"/>
                                          </p:val>
                                        </p:tav>
                                        <p:tav tm="100000">
                                          <p:val>
                                            <p:strVal val="#ppt_w"/>
                                          </p:val>
                                        </p:tav>
                                      </p:tavLst>
                                    </p:anim>
                                    <p:anim calcmode="lin" valueType="num">
                                      <p:cBhvr>
                                        <p:cTn id="30" dur="500" fill="hold"/>
                                        <p:tgtEl>
                                          <p:spTgt spid="99"/>
                                        </p:tgtEl>
                                        <p:attrNameLst>
                                          <p:attrName>ppt_h</p:attrName>
                                        </p:attrNameLst>
                                      </p:cBhvr>
                                      <p:tavLst>
                                        <p:tav tm="0">
                                          <p:val>
                                            <p:fltVal val="0"/>
                                          </p:val>
                                        </p:tav>
                                        <p:tav tm="100000">
                                          <p:val>
                                            <p:strVal val="#ppt_h"/>
                                          </p:val>
                                        </p:tav>
                                      </p:tavLst>
                                    </p:anim>
                                    <p:animEffect transition="in" filter="fade">
                                      <p:cBhvr>
                                        <p:cTn id="31" dur="500"/>
                                        <p:tgtEl>
                                          <p:spTgt spid="99"/>
                                        </p:tgtEl>
                                      </p:cBhvr>
                                    </p:animEffect>
                                  </p:childTnLst>
                                </p:cTn>
                              </p:par>
                              <p:par>
                                <p:cTn id="32" presetID="53" presetClass="entr" presetSubtype="16" fill="hold" nodeType="withEffect">
                                  <p:stCondLst>
                                    <p:cond delay="0"/>
                                  </p:stCondLst>
                                  <p:childTnLst>
                                    <p:set>
                                      <p:cBhvr>
                                        <p:cTn id="33" dur="1" fill="hold">
                                          <p:stCondLst>
                                            <p:cond delay="0"/>
                                          </p:stCondLst>
                                        </p:cTn>
                                        <p:tgtEl>
                                          <p:spTgt spid="105"/>
                                        </p:tgtEl>
                                        <p:attrNameLst>
                                          <p:attrName>style.visibility</p:attrName>
                                        </p:attrNameLst>
                                      </p:cBhvr>
                                      <p:to>
                                        <p:strVal val="visible"/>
                                      </p:to>
                                    </p:set>
                                    <p:anim calcmode="lin" valueType="num">
                                      <p:cBhvr>
                                        <p:cTn id="34" dur="500" fill="hold"/>
                                        <p:tgtEl>
                                          <p:spTgt spid="105"/>
                                        </p:tgtEl>
                                        <p:attrNameLst>
                                          <p:attrName>ppt_w</p:attrName>
                                        </p:attrNameLst>
                                      </p:cBhvr>
                                      <p:tavLst>
                                        <p:tav tm="0">
                                          <p:val>
                                            <p:fltVal val="0"/>
                                          </p:val>
                                        </p:tav>
                                        <p:tav tm="100000">
                                          <p:val>
                                            <p:strVal val="#ppt_w"/>
                                          </p:val>
                                        </p:tav>
                                      </p:tavLst>
                                    </p:anim>
                                    <p:anim calcmode="lin" valueType="num">
                                      <p:cBhvr>
                                        <p:cTn id="35" dur="500" fill="hold"/>
                                        <p:tgtEl>
                                          <p:spTgt spid="105"/>
                                        </p:tgtEl>
                                        <p:attrNameLst>
                                          <p:attrName>ppt_h</p:attrName>
                                        </p:attrNameLst>
                                      </p:cBhvr>
                                      <p:tavLst>
                                        <p:tav tm="0">
                                          <p:val>
                                            <p:fltVal val="0"/>
                                          </p:val>
                                        </p:tav>
                                        <p:tav tm="100000">
                                          <p:val>
                                            <p:strVal val="#ppt_h"/>
                                          </p:val>
                                        </p:tav>
                                      </p:tavLst>
                                    </p:anim>
                                    <p:animEffect transition="in" filter="fade">
                                      <p:cBhvr>
                                        <p:cTn id="36" dur="500"/>
                                        <p:tgtEl>
                                          <p:spTgt spid="105"/>
                                        </p:tgtEl>
                                      </p:cBhvr>
                                    </p:animEffect>
                                  </p:childTnLst>
                                </p:cTn>
                              </p:par>
                              <p:par>
                                <p:cTn id="37" presetID="53" presetClass="entr" presetSubtype="16" fill="hold" nodeType="withEffect">
                                  <p:stCondLst>
                                    <p:cond delay="0"/>
                                  </p:stCondLst>
                                  <p:childTnLst>
                                    <p:set>
                                      <p:cBhvr>
                                        <p:cTn id="38" dur="1" fill="hold">
                                          <p:stCondLst>
                                            <p:cond delay="0"/>
                                          </p:stCondLst>
                                        </p:cTn>
                                        <p:tgtEl>
                                          <p:spTgt spid="108"/>
                                        </p:tgtEl>
                                        <p:attrNameLst>
                                          <p:attrName>style.visibility</p:attrName>
                                        </p:attrNameLst>
                                      </p:cBhvr>
                                      <p:to>
                                        <p:strVal val="visible"/>
                                      </p:to>
                                    </p:set>
                                    <p:anim calcmode="lin" valueType="num">
                                      <p:cBhvr>
                                        <p:cTn id="39" dur="500" fill="hold"/>
                                        <p:tgtEl>
                                          <p:spTgt spid="108"/>
                                        </p:tgtEl>
                                        <p:attrNameLst>
                                          <p:attrName>ppt_w</p:attrName>
                                        </p:attrNameLst>
                                      </p:cBhvr>
                                      <p:tavLst>
                                        <p:tav tm="0">
                                          <p:val>
                                            <p:fltVal val="0"/>
                                          </p:val>
                                        </p:tav>
                                        <p:tav tm="100000">
                                          <p:val>
                                            <p:strVal val="#ppt_w"/>
                                          </p:val>
                                        </p:tav>
                                      </p:tavLst>
                                    </p:anim>
                                    <p:anim calcmode="lin" valueType="num">
                                      <p:cBhvr>
                                        <p:cTn id="40" dur="500" fill="hold"/>
                                        <p:tgtEl>
                                          <p:spTgt spid="108"/>
                                        </p:tgtEl>
                                        <p:attrNameLst>
                                          <p:attrName>ppt_h</p:attrName>
                                        </p:attrNameLst>
                                      </p:cBhvr>
                                      <p:tavLst>
                                        <p:tav tm="0">
                                          <p:val>
                                            <p:fltVal val="0"/>
                                          </p:val>
                                        </p:tav>
                                        <p:tav tm="100000">
                                          <p:val>
                                            <p:strVal val="#ppt_h"/>
                                          </p:val>
                                        </p:tav>
                                      </p:tavLst>
                                    </p:anim>
                                    <p:animEffect transition="in" filter="fade">
                                      <p:cBhvr>
                                        <p:cTn id="41"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a:off x="324628" y="435931"/>
            <a:ext cx="8113486" cy="0"/>
          </a:xfrm>
          <a:prstGeom prst="line">
            <a:avLst/>
          </a:prstGeom>
          <a:ln w="1270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612055" y="96233"/>
            <a:ext cx="274777" cy="274777"/>
          </a:xfrm>
          <a:prstGeom prst="ellipse">
            <a:avLst/>
          </a:prstGeom>
          <a:solidFill>
            <a:srgbClr val="F5F5F5"/>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solidFill>
                <a:schemeClr val="bg1"/>
              </a:solidFill>
            </a:endParaRPr>
          </a:p>
        </p:txBody>
      </p:sp>
      <p:sp>
        <p:nvSpPr>
          <p:cNvPr id="28" name="TextBox 27"/>
          <p:cNvSpPr txBox="1"/>
          <p:nvPr/>
        </p:nvSpPr>
        <p:spPr>
          <a:xfrm>
            <a:off x="1024844" y="51016"/>
            <a:ext cx="1723545" cy="400108"/>
          </a:xfrm>
          <a:prstGeom prst="rect">
            <a:avLst/>
          </a:prstGeom>
          <a:noFill/>
        </p:spPr>
        <p:txBody>
          <a:bodyPr wrap="none" lIns="91438" tIns="45719" rIns="91438" bIns="45719" rtlCol="0">
            <a:spAutoFit/>
          </a:bodyPr>
          <a:lstStyle/>
          <a:p>
            <a:r>
              <a:rPr lang="en-US" altLang="zh-CN" sz="2000" dirty="0" smtClean="0">
                <a:solidFill>
                  <a:schemeClr val="bg1"/>
                </a:solidFill>
                <a:latin typeface="方正兰亭细黑_GBK" pitchFamily="2" charset="-122"/>
                <a:ea typeface="方正兰亭细黑_GBK" pitchFamily="2" charset="-122"/>
              </a:rPr>
              <a:t>4.2.3</a:t>
            </a:r>
            <a:r>
              <a:rPr lang="zh-CN" altLang="en-US" sz="2000" dirty="0" smtClean="0">
                <a:solidFill>
                  <a:schemeClr val="bg1"/>
                </a:solidFill>
                <a:latin typeface="方正兰亭细黑_GBK" pitchFamily="2" charset="-122"/>
                <a:ea typeface="方正兰亭细黑_GBK" pitchFamily="2" charset="-122"/>
              </a:rPr>
              <a:t>爬虫</a:t>
            </a:r>
            <a:r>
              <a:rPr lang="zh-CN" altLang="en-US" sz="2000" dirty="0">
                <a:solidFill>
                  <a:schemeClr val="bg1"/>
                </a:solidFill>
                <a:latin typeface="方正兰亭细黑_GBK" pitchFamily="2" charset="-122"/>
                <a:ea typeface="方正兰亭细黑_GBK" pitchFamily="2" charset="-122"/>
              </a:rPr>
              <a:t>策略</a:t>
            </a:r>
          </a:p>
        </p:txBody>
      </p:sp>
      <p:grpSp>
        <p:nvGrpSpPr>
          <p:cNvPr id="29" name="组合 36"/>
          <p:cNvGrpSpPr/>
          <p:nvPr/>
        </p:nvGrpSpPr>
        <p:grpSpPr>
          <a:xfrm>
            <a:off x="13753" y="1693511"/>
            <a:ext cx="3067570" cy="3441644"/>
            <a:chOff x="2814" y="1887493"/>
            <a:chExt cx="4165172" cy="4724291"/>
          </a:xfrm>
        </p:grpSpPr>
        <p:sp>
          <p:nvSpPr>
            <p:cNvPr id="30" name="Line 29"/>
            <p:cNvSpPr>
              <a:spLocks noChangeShapeType="1"/>
            </p:cNvSpPr>
            <p:nvPr/>
          </p:nvSpPr>
          <p:spPr bwMode="gray">
            <a:xfrm flipH="1">
              <a:off x="2814" y="6365566"/>
              <a:ext cx="3036678" cy="246217"/>
            </a:xfrm>
            <a:prstGeom prst="line">
              <a:avLst/>
            </a:prstGeom>
            <a:noFill/>
            <a:ln w="9525">
              <a:solidFill>
                <a:srgbClr val="414455"/>
              </a:solidFill>
              <a:round/>
              <a:headEnd/>
              <a:tailEnd/>
            </a:ln>
            <a:effectLst/>
            <a:extLst/>
          </p:spPr>
          <p:txBody>
            <a:bodyPr/>
            <a:lstStyle/>
            <a:p>
              <a:pPr fontAlgn="auto">
                <a:spcBef>
                  <a:spcPts val="0"/>
                </a:spcBef>
                <a:spcAft>
                  <a:spcPts val="0"/>
                </a:spcAft>
                <a:defRPr/>
              </a:pPr>
              <a:endParaRPr lang="zh-CN" altLang="en-US" kern="0" dirty="0">
                <a:solidFill>
                  <a:sysClr val="windowText" lastClr="000000"/>
                </a:solidFill>
                <a:latin typeface="+mn-lt"/>
                <a:ea typeface="微软雅黑" pitchFamily="34" charset="-122"/>
              </a:endParaRPr>
            </a:p>
          </p:txBody>
        </p:sp>
        <p:sp>
          <p:nvSpPr>
            <p:cNvPr id="31" name="Line 30"/>
            <p:cNvSpPr>
              <a:spLocks noChangeShapeType="1"/>
            </p:cNvSpPr>
            <p:nvPr/>
          </p:nvSpPr>
          <p:spPr bwMode="gray">
            <a:xfrm flipH="1">
              <a:off x="2814" y="3739251"/>
              <a:ext cx="656579" cy="2872533"/>
            </a:xfrm>
            <a:prstGeom prst="line">
              <a:avLst/>
            </a:prstGeom>
            <a:noFill/>
            <a:ln w="9525">
              <a:solidFill>
                <a:srgbClr val="414455"/>
              </a:solidFill>
              <a:round/>
              <a:headEnd/>
              <a:tailEnd/>
            </a:ln>
            <a:effectLst/>
            <a:extLst/>
          </p:spPr>
          <p:txBody>
            <a:bodyPr/>
            <a:lstStyle/>
            <a:p>
              <a:pPr fontAlgn="auto">
                <a:spcBef>
                  <a:spcPts val="0"/>
                </a:spcBef>
                <a:spcAft>
                  <a:spcPts val="0"/>
                </a:spcAft>
                <a:defRPr/>
              </a:pPr>
              <a:endParaRPr lang="zh-CN" altLang="en-US" kern="0" dirty="0">
                <a:solidFill>
                  <a:sysClr val="windowText" lastClr="000000"/>
                </a:solidFill>
                <a:latin typeface="+mn-lt"/>
                <a:ea typeface="微软雅黑" pitchFamily="34" charset="-122"/>
              </a:endParaRPr>
            </a:p>
          </p:txBody>
        </p:sp>
        <p:sp>
          <p:nvSpPr>
            <p:cNvPr id="32" name="Line 34"/>
            <p:cNvSpPr>
              <a:spLocks noChangeShapeType="1"/>
            </p:cNvSpPr>
            <p:nvPr/>
          </p:nvSpPr>
          <p:spPr bwMode="gray">
            <a:xfrm flipH="1">
              <a:off x="2814" y="3511842"/>
              <a:ext cx="1793624" cy="3099940"/>
            </a:xfrm>
            <a:prstGeom prst="line">
              <a:avLst/>
            </a:prstGeom>
            <a:noFill/>
            <a:ln w="9525">
              <a:solidFill>
                <a:srgbClr val="414455"/>
              </a:solidFill>
              <a:round/>
              <a:headEnd/>
              <a:tailEnd/>
            </a:ln>
            <a:effectLst/>
            <a:extLst/>
          </p:spPr>
          <p:txBody>
            <a:bodyPr/>
            <a:lstStyle/>
            <a:p>
              <a:pPr fontAlgn="auto">
                <a:spcBef>
                  <a:spcPts val="0"/>
                </a:spcBef>
                <a:spcAft>
                  <a:spcPts val="0"/>
                </a:spcAft>
                <a:defRPr/>
              </a:pPr>
              <a:endParaRPr lang="zh-CN" altLang="en-US" kern="0" dirty="0">
                <a:solidFill>
                  <a:sysClr val="windowText" lastClr="000000"/>
                </a:solidFill>
                <a:latin typeface="+mn-lt"/>
                <a:ea typeface="微软雅黑" pitchFamily="34" charset="-122"/>
              </a:endParaRPr>
            </a:p>
          </p:txBody>
        </p:sp>
        <p:sp>
          <p:nvSpPr>
            <p:cNvPr id="33" name="Line 35"/>
            <p:cNvSpPr>
              <a:spLocks noChangeShapeType="1"/>
            </p:cNvSpPr>
            <p:nvPr/>
          </p:nvSpPr>
          <p:spPr bwMode="gray">
            <a:xfrm flipH="1">
              <a:off x="286640" y="5214977"/>
              <a:ext cx="3118749" cy="1236215"/>
            </a:xfrm>
            <a:prstGeom prst="line">
              <a:avLst/>
            </a:prstGeom>
            <a:noFill/>
            <a:ln w="9525">
              <a:solidFill>
                <a:srgbClr val="414455"/>
              </a:solidFill>
              <a:round/>
              <a:headEnd/>
              <a:tailEnd/>
            </a:ln>
            <a:effectLst/>
            <a:extLst/>
          </p:spPr>
          <p:txBody>
            <a:bodyPr/>
            <a:lstStyle/>
            <a:p>
              <a:pPr fontAlgn="auto">
                <a:spcBef>
                  <a:spcPts val="0"/>
                </a:spcBef>
                <a:spcAft>
                  <a:spcPts val="0"/>
                </a:spcAft>
                <a:defRPr/>
              </a:pPr>
              <a:endParaRPr lang="zh-CN" altLang="en-US" kern="0" dirty="0">
                <a:solidFill>
                  <a:sysClr val="windowText" lastClr="000000"/>
                </a:solidFill>
                <a:latin typeface="+mn-lt"/>
                <a:ea typeface="微软雅黑" pitchFamily="34" charset="-122"/>
              </a:endParaRPr>
            </a:p>
          </p:txBody>
        </p:sp>
        <p:sp>
          <p:nvSpPr>
            <p:cNvPr id="34" name="Line 36"/>
            <p:cNvSpPr>
              <a:spLocks noChangeShapeType="1"/>
            </p:cNvSpPr>
            <p:nvPr/>
          </p:nvSpPr>
          <p:spPr bwMode="gray">
            <a:xfrm flipH="1">
              <a:off x="2814" y="1887493"/>
              <a:ext cx="2010772" cy="4724290"/>
            </a:xfrm>
            <a:prstGeom prst="line">
              <a:avLst/>
            </a:prstGeom>
            <a:noFill/>
            <a:ln w="19050">
              <a:solidFill>
                <a:srgbClr val="414455"/>
              </a:solidFill>
              <a:round/>
              <a:headEnd/>
              <a:tailEnd/>
            </a:ln>
            <a:effectLst/>
            <a:extLst/>
          </p:spPr>
          <p:txBody>
            <a:bodyPr/>
            <a:lstStyle/>
            <a:p>
              <a:pPr fontAlgn="auto">
                <a:spcBef>
                  <a:spcPts val="0"/>
                </a:spcBef>
                <a:spcAft>
                  <a:spcPts val="0"/>
                </a:spcAft>
                <a:defRPr/>
              </a:pPr>
              <a:endParaRPr lang="zh-CN" altLang="en-US" kern="0" dirty="0">
                <a:solidFill>
                  <a:sysClr val="windowText" lastClr="000000"/>
                </a:solidFill>
                <a:latin typeface="+mn-lt"/>
                <a:ea typeface="微软雅黑" pitchFamily="34" charset="-122"/>
              </a:endParaRPr>
            </a:p>
          </p:txBody>
        </p:sp>
        <p:sp>
          <p:nvSpPr>
            <p:cNvPr id="35" name="Line 37"/>
            <p:cNvSpPr>
              <a:spLocks noChangeShapeType="1"/>
            </p:cNvSpPr>
            <p:nvPr/>
          </p:nvSpPr>
          <p:spPr bwMode="gray">
            <a:xfrm flipH="1">
              <a:off x="2814" y="3316921"/>
              <a:ext cx="2487819" cy="3294862"/>
            </a:xfrm>
            <a:prstGeom prst="line">
              <a:avLst/>
            </a:prstGeom>
            <a:noFill/>
            <a:ln w="19050">
              <a:solidFill>
                <a:srgbClr val="414455"/>
              </a:solidFill>
              <a:round/>
              <a:headEnd/>
              <a:tailEnd/>
            </a:ln>
            <a:effectLst/>
            <a:extLst/>
          </p:spPr>
          <p:txBody>
            <a:bodyPr/>
            <a:lstStyle/>
            <a:p>
              <a:pPr fontAlgn="auto">
                <a:spcBef>
                  <a:spcPts val="0"/>
                </a:spcBef>
                <a:spcAft>
                  <a:spcPts val="0"/>
                </a:spcAft>
                <a:defRPr/>
              </a:pPr>
              <a:endParaRPr lang="zh-CN" altLang="en-US" kern="0" dirty="0">
                <a:solidFill>
                  <a:sysClr val="windowText" lastClr="000000"/>
                </a:solidFill>
                <a:latin typeface="+mn-lt"/>
                <a:ea typeface="微软雅黑" pitchFamily="34" charset="-122"/>
              </a:endParaRPr>
            </a:p>
          </p:txBody>
        </p:sp>
        <p:sp>
          <p:nvSpPr>
            <p:cNvPr id="36" name="Line 38"/>
            <p:cNvSpPr>
              <a:spLocks noChangeShapeType="1"/>
            </p:cNvSpPr>
            <p:nvPr/>
          </p:nvSpPr>
          <p:spPr bwMode="gray">
            <a:xfrm flipH="1">
              <a:off x="209666" y="4596212"/>
              <a:ext cx="3065745" cy="1930410"/>
            </a:xfrm>
            <a:prstGeom prst="line">
              <a:avLst/>
            </a:prstGeom>
            <a:noFill/>
            <a:ln w="19050">
              <a:solidFill>
                <a:srgbClr val="414455"/>
              </a:solidFill>
              <a:round/>
              <a:headEnd/>
              <a:tailEnd/>
            </a:ln>
            <a:effectLst/>
            <a:extLst/>
          </p:spPr>
          <p:txBody>
            <a:bodyPr/>
            <a:lstStyle/>
            <a:p>
              <a:pPr fontAlgn="auto">
                <a:spcBef>
                  <a:spcPts val="0"/>
                </a:spcBef>
                <a:spcAft>
                  <a:spcPts val="0"/>
                </a:spcAft>
                <a:defRPr/>
              </a:pPr>
              <a:endParaRPr lang="zh-CN" altLang="en-US" kern="0" dirty="0">
                <a:solidFill>
                  <a:sysClr val="windowText" lastClr="000000"/>
                </a:solidFill>
                <a:latin typeface="+mn-lt"/>
                <a:ea typeface="微软雅黑" pitchFamily="34" charset="-122"/>
              </a:endParaRPr>
            </a:p>
          </p:txBody>
        </p:sp>
        <p:sp>
          <p:nvSpPr>
            <p:cNvPr id="37" name="Line 39"/>
            <p:cNvSpPr>
              <a:spLocks noChangeShapeType="1"/>
            </p:cNvSpPr>
            <p:nvPr/>
          </p:nvSpPr>
          <p:spPr bwMode="gray">
            <a:xfrm flipH="1">
              <a:off x="2814" y="5808158"/>
              <a:ext cx="4165172" cy="803625"/>
            </a:xfrm>
            <a:prstGeom prst="line">
              <a:avLst/>
            </a:prstGeom>
            <a:noFill/>
            <a:ln w="19050">
              <a:solidFill>
                <a:srgbClr val="414455"/>
              </a:solidFill>
              <a:round/>
              <a:headEnd/>
              <a:tailEnd/>
            </a:ln>
            <a:effectLst/>
            <a:extLst/>
          </p:spPr>
          <p:txBody>
            <a:bodyPr/>
            <a:lstStyle/>
            <a:p>
              <a:pPr fontAlgn="auto">
                <a:spcBef>
                  <a:spcPts val="0"/>
                </a:spcBef>
                <a:spcAft>
                  <a:spcPts val="0"/>
                </a:spcAft>
                <a:defRPr/>
              </a:pPr>
              <a:endParaRPr lang="zh-CN" altLang="en-US" kern="0" dirty="0">
                <a:solidFill>
                  <a:sysClr val="windowText" lastClr="000000"/>
                </a:solidFill>
                <a:latin typeface="+mn-lt"/>
                <a:ea typeface="微软雅黑" pitchFamily="34" charset="-122"/>
              </a:endParaRPr>
            </a:p>
          </p:txBody>
        </p:sp>
        <p:sp>
          <p:nvSpPr>
            <p:cNvPr id="38" name="Line 42"/>
            <p:cNvSpPr>
              <a:spLocks noChangeShapeType="1"/>
            </p:cNvSpPr>
            <p:nvPr/>
          </p:nvSpPr>
          <p:spPr bwMode="gray">
            <a:xfrm flipH="1">
              <a:off x="81255" y="4013402"/>
              <a:ext cx="2708447" cy="2544243"/>
            </a:xfrm>
            <a:prstGeom prst="line">
              <a:avLst/>
            </a:prstGeom>
            <a:noFill/>
            <a:ln w="9525">
              <a:solidFill>
                <a:srgbClr val="414455"/>
              </a:solidFill>
              <a:round/>
              <a:headEnd/>
              <a:tailEnd/>
            </a:ln>
            <a:effectLst/>
            <a:extLst/>
          </p:spPr>
          <p:txBody>
            <a:bodyPr/>
            <a:lstStyle/>
            <a:p>
              <a:pPr fontAlgn="auto">
                <a:spcBef>
                  <a:spcPts val="0"/>
                </a:spcBef>
                <a:spcAft>
                  <a:spcPts val="0"/>
                </a:spcAft>
                <a:defRPr/>
              </a:pPr>
              <a:endParaRPr lang="zh-CN" altLang="en-US" kern="0" dirty="0">
                <a:solidFill>
                  <a:sysClr val="windowText" lastClr="000000"/>
                </a:solidFill>
                <a:latin typeface="+mn-lt"/>
                <a:ea typeface="微软雅黑" pitchFamily="34" charset="-122"/>
              </a:endParaRPr>
            </a:p>
          </p:txBody>
        </p:sp>
      </p:grpSp>
      <p:cxnSp>
        <p:nvCxnSpPr>
          <p:cNvPr id="39" name="直接连接符 1"/>
          <p:cNvCxnSpPr/>
          <p:nvPr/>
        </p:nvCxnSpPr>
        <p:spPr>
          <a:xfrm>
            <a:off x="0" y="404664"/>
            <a:ext cx="12190413"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sp>
        <p:nvSpPr>
          <p:cNvPr id="40" name="TextBox 3"/>
          <p:cNvSpPr txBox="1"/>
          <p:nvPr/>
        </p:nvSpPr>
        <p:spPr>
          <a:xfrm>
            <a:off x="10170432" y="548680"/>
            <a:ext cx="1210588" cy="400110"/>
          </a:xfrm>
          <a:prstGeom prst="rect">
            <a:avLst/>
          </a:prstGeom>
          <a:noFill/>
        </p:spPr>
        <p:txBody>
          <a:bodyPr wrap="none" rtlCol="0">
            <a:spAutoFit/>
          </a:bodyPr>
          <a:lstStyle/>
          <a:p>
            <a:r>
              <a:rPr lang="zh-CN" altLang="en-US" sz="2000" b="1" smtClean="0">
                <a:solidFill>
                  <a:schemeClr val="bg1"/>
                </a:solidFill>
                <a:latin typeface="微软雅黑" pitchFamily="34" charset="-122"/>
                <a:ea typeface="微软雅黑" pitchFamily="34" charset="-122"/>
              </a:rPr>
              <a:t>实践难点</a:t>
            </a:r>
            <a:endParaRPr lang="zh-CN" altLang="en-US" sz="2000" b="1">
              <a:solidFill>
                <a:schemeClr val="bg1"/>
              </a:solidFill>
              <a:latin typeface="微软雅黑" pitchFamily="34" charset="-122"/>
              <a:ea typeface="微软雅黑" pitchFamily="34" charset="-122"/>
            </a:endParaRPr>
          </a:p>
        </p:txBody>
      </p:sp>
      <p:sp>
        <p:nvSpPr>
          <p:cNvPr id="41" name="AutoShape 31"/>
          <p:cNvSpPr>
            <a:spLocks noChangeArrowheads="1"/>
          </p:cNvSpPr>
          <p:nvPr/>
        </p:nvSpPr>
        <p:spPr bwMode="gray">
          <a:xfrm>
            <a:off x="1641601" y="2155204"/>
            <a:ext cx="252271" cy="195078"/>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414455"/>
          </a:solidFill>
          <a:ln w="9525">
            <a:noFill/>
            <a:round/>
            <a:headEnd/>
            <a:tailEnd/>
          </a:ln>
          <a:effectLst/>
          <a:extLst/>
        </p:spPr>
        <p:txBody>
          <a:bodyPr wrap="none" anchor="ctr"/>
          <a:lstStyle/>
          <a:p>
            <a:pPr fontAlgn="auto">
              <a:spcBef>
                <a:spcPts val="0"/>
              </a:spcBef>
              <a:spcAft>
                <a:spcPts val="0"/>
              </a:spcAft>
              <a:defRPr/>
            </a:pPr>
            <a:endParaRPr lang="zh-CN" altLang="en-US" kern="0" dirty="0">
              <a:solidFill>
                <a:sysClr val="windowText" lastClr="000000"/>
              </a:solidFill>
              <a:latin typeface="+mn-lt"/>
              <a:ea typeface="微软雅黑" pitchFamily="34" charset="-122"/>
            </a:endParaRPr>
          </a:p>
        </p:txBody>
      </p:sp>
      <p:sp>
        <p:nvSpPr>
          <p:cNvPr id="42" name="AutoShape 32"/>
          <p:cNvSpPr>
            <a:spLocks noChangeArrowheads="1"/>
          </p:cNvSpPr>
          <p:nvPr/>
        </p:nvSpPr>
        <p:spPr bwMode="gray">
          <a:xfrm>
            <a:off x="2389763" y="2811426"/>
            <a:ext cx="181334" cy="179369"/>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414455"/>
          </a:solidFill>
          <a:ln w="9525">
            <a:noFill/>
            <a:round/>
            <a:headEnd/>
            <a:tailEnd/>
          </a:ln>
          <a:effectLst/>
          <a:extLst/>
        </p:spPr>
        <p:txBody>
          <a:bodyPr wrap="none" anchor="ctr"/>
          <a:lstStyle/>
          <a:p>
            <a:pPr fontAlgn="auto">
              <a:spcBef>
                <a:spcPts val="0"/>
              </a:spcBef>
              <a:spcAft>
                <a:spcPts val="0"/>
              </a:spcAft>
              <a:defRPr/>
            </a:pPr>
            <a:endParaRPr lang="zh-CN" altLang="en-US" kern="0" dirty="0">
              <a:solidFill>
                <a:sysClr val="windowText" lastClr="000000"/>
              </a:solidFill>
              <a:latin typeface="+mn-lt"/>
              <a:ea typeface="微软雅黑" pitchFamily="34" charset="-122"/>
            </a:endParaRPr>
          </a:p>
        </p:txBody>
      </p:sp>
      <p:sp>
        <p:nvSpPr>
          <p:cNvPr id="43" name="AutoShape 33"/>
          <p:cNvSpPr>
            <a:spLocks noChangeArrowheads="1"/>
          </p:cNvSpPr>
          <p:nvPr/>
        </p:nvSpPr>
        <p:spPr bwMode="gray">
          <a:xfrm>
            <a:off x="3133272" y="3753397"/>
            <a:ext cx="181334" cy="179369"/>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414455"/>
          </a:solidFill>
          <a:ln w="9525">
            <a:noFill/>
            <a:round/>
            <a:headEnd/>
            <a:tailEnd/>
          </a:ln>
          <a:effectLst/>
          <a:extLst/>
        </p:spPr>
        <p:txBody>
          <a:bodyPr wrap="none" anchor="ctr"/>
          <a:lstStyle/>
          <a:p>
            <a:pPr fontAlgn="auto">
              <a:spcBef>
                <a:spcPts val="0"/>
              </a:spcBef>
              <a:spcAft>
                <a:spcPts val="0"/>
              </a:spcAft>
              <a:defRPr/>
            </a:pPr>
            <a:endParaRPr lang="zh-CN" altLang="en-US" kern="0" dirty="0">
              <a:solidFill>
                <a:sysClr val="windowText" lastClr="000000"/>
              </a:solidFill>
              <a:latin typeface="+mn-lt"/>
              <a:ea typeface="微软雅黑" pitchFamily="34" charset="-122"/>
            </a:endParaRPr>
          </a:p>
        </p:txBody>
      </p:sp>
      <p:grpSp>
        <p:nvGrpSpPr>
          <p:cNvPr id="44" name="组合 37"/>
          <p:cNvGrpSpPr/>
          <p:nvPr/>
        </p:nvGrpSpPr>
        <p:grpSpPr>
          <a:xfrm>
            <a:off x="8635" y="3455546"/>
            <a:ext cx="1744263" cy="1710974"/>
            <a:chOff x="-14581" y="4551130"/>
            <a:chExt cx="2368375" cy="2348627"/>
          </a:xfrm>
        </p:grpSpPr>
        <p:sp>
          <p:nvSpPr>
            <p:cNvPr id="45" name="Arc 43"/>
            <p:cNvSpPr>
              <a:spLocks/>
            </p:cNvSpPr>
            <p:nvPr/>
          </p:nvSpPr>
          <p:spPr bwMode="gray">
            <a:xfrm>
              <a:off x="2617" y="4551130"/>
              <a:ext cx="2351177" cy="230687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414455"/>
            </a:solidFill>
            <a:ln w="76200">
              <a:solidFill>
                <a:srgbClr val="E8E8E6"/>
              </a:solidFill>
            </a:ln>
            <a:effectLst/>
            <a:extLst/>
          </p:spPr>
          <p:txBody>
            <a:bodyPr wrap="none" anchor="ctr"/>
            <a:lstStyle/>
            <a:p>
              <a:pPr fontAlgn="auto">
                <a:spcBef>
                  <a:spcPts val="0"/>
                </a:spcBef>
                <a:spcAft>
                  <a:spcPts val="0"/>
                </a:spcAft>
                <a:defRPr/>
              </a:pPr>
              <a:endParaRPr lang="zh-CN" altLang="en-US" kern="0" dirty="0">
                <a:solidFill>
                  <a:sysClr val="windowText" lastClr="000000"/>
                </a:solidFill>
                <a:latin typeface="+mn-lt"/>
                <a:ea typeface="微软雅黑" pitchFamily="34" charset="-122"/>
              </a:endParaRPr>
            </a:p>
          </p:txBody>
        </p:sp>
        <p:sp>
          <p:nvSpPr>
            <p:cNvPr id="46" name="Text Box 45"/>
            <p:cNvSpPr txBox="1">
              <a:spLocks noChangeArrowheads="1"/>
            </p:cNvSpPr>
            <p:nvPr/>
          </p:nvSpPr>
          <p:spPr bwMode="gray">
            <a:xfrm>
              <a:off x="-14581" y="5083093"/>
              <a:ext cx="1800573" cy="1816664"/>
            </a:xfrm>
            <a:prstGeom prst="rect">
              <a:avLst/>
            </a:prstGeom>
            <a:noFill/>
            <a:ln>
              <a:noFill/>
            </a:ln>
            <a:effectLst/>
            <a:extLst/>
          </p:spPr>
          <p:txBody>
            <a:bodyPr wrap="square">
              <a:spAutoFit/>
            </a:bodyPr>
            <a:lstStyle/>
            <a:p>
              <a:pPr algn="ctr" fontAlgn="auto">
                <a:spcBef>
                  <a:spcPct val="50000"/>
                </a:spcBef>
                <a:spcAft>
                  <a:spcPts val="0"/>
                </a:spcAft>
                <a:defRPr/>
              </a:pPr>
              <a:r>
                <a:rPr lang="zh-CN" altLang="en-US" sz="2000" dirty="0">
                  <a:solidFill>
                    <a:schemeClr val="bg1"/>
                  </a:solidFill>
                </a:rPr>
                <a:t>确定待抓取</a:t>
              </a:r>
              <a:r>
                <a:rPr lang="en-US" altLang="zh-CN" sz="2000" dirty="0">
                  <a:solidFill>
                    <a:schemeClr val="bg1"/>
                  </a:solidFill>
                </a:rPr>
                <a:t>URL</a:t>
              </a:r>
              <a:r>
                <a:rPr lang="zh-CN" altLang="en-US" sz="2000" dirty="0">
                  <a:solidFill>
                    <a:schemeClr val="bg1"/>
                  </a:solidFill>
                </a:rPr>
                <a:t>队列中</a:t>
              </a:r>
              <a:r>
                <a:rPr lang="en-US" altLang="zh-CN" sz="2000" dirty="0">
                  <a:solidFill>
                    <a:schemeClr val="bg1"/>
                  </a:solidFill>
                </a:rPr>
                <a:t>URL</a:t>
              </a:r>
              <a:r>
                <a:rPr lang="zh-CN" altLang="en-US" sz="2000" dirty="0">
                  <a:solidFill>
                    <a:schemeClr val="bg1"/>
                  </a:solidFill>
                </a:rPr>
                <a:t>优先顺序</a:t>
              </a:r>
              <a:endParaRPr lang="en-US" altLang="zh-CN" sz="2000" b="1" kern="0" dirty="0">
                <a:solidFill>
                  <a:schemeClr val="bg1"/>
                </a:solidFill>
                <a:latin typeface="微软雅黑" pitchFamily="34" charset="-122"/>
                <a:ea typeface="微软雅黑" pitchFamily="34" charset="-122"/>
              </a:endParaRPr>
            </a:p>
          </p:txBody>
        </p:sp>
      </p:grpSp>
      <p:sp>
        <p:nvSpPr>
          <p:cNvPr id="47" name="AutoShape 50"/>
          <p:cNvSpPr>
            <a:spLocks noChangeArrowheads="1"/>
          </p:cNvSpPr>
          <p:nvPr/>
        </p:nvSpPr>
        <p:spPr bwMode="gray">
          <a:xfrm>
            <a:off x="3642774" y="4366967"/>
            <a:ext cx="521336" cy="475467"/>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414455"/>
          </a:solidFill>
          <a:ln w="9525">
            <a:noFill/>
            <a:round/>
            <a:headEnd/>
            <a:tailEnd/>
          </a:ln>
          <a:effectLst/>
        </p:spPr>
        <p:txBody>
          <a:bodyPr wrap="none" anchor="ctr"/>
          <a:lstStyle/>
          <a:p>
            <a:pPr fontAlgn="auto">
              <a:spcBef>
                <a:spcPts val="0"/>
              </a:spcBef>
              <a:spcAft>
                <a:spcPts val="0"/>
              </a:spcAft>
              <a:defRPr/>
            </a:pPr>
            <a:endParaRPr lang="zh-CN" altLang="en-US" kern="0" dirty="0">
              <a:solidFill>
                <a:sysClr val="windowText" lastClr="000000"/>
              </a:solidFill>
              <a:latin typeface="+mn-lt"/>
              <a:ea typeface="微软雅黑" pitchFamily="34" charset="-122"/>
            </a:endParaRPr>
          </a:p>
        </p:txBody>
      </p:sp>
      <p:sp>
        <p:nvSpPr>
          <p:cNvPr id="48" name="AutoShape 55"/>
          <p:cNvSpPr>
            <a:spLocks noChangeArrowheads="1"/>
          </p:cNvSpPr>
          <p:nvPr/>
        </p:nvSpPr>
        <p:spPr bwMode="gray">
          <a:xfrm>
            <a:off x="1231562" y="694597"/>
            <a:ext cx="521336" cy="515686"/>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414455"/>
          </a:solidFill>
          <a:ln w="9525">
            <a:noFill/>
            <a:round/>
            <a:headEnd/>
            <a:tailEnd/>
          </a:ln>
          <a:effectLst/>
        </p:spPr>
        <p:txBody>
          <a:bodyPr wrap="none" anchor="ctr"/>
          <a:lstStyle/>
          <a:p>
            <a:pPr fontAlgn="auto">
              <a:spcBef>
                <a:spcPts val="0"/>
              </a:spcBef>
              <a:spcAft>
                <a:spcPts val="0"/>
              </a:spcAft>
              <a:defRPr/>
            </a:pPr>
            <a:endParaRPr lang="zh-CN" altLang="en-US" kern="0" dirty="0">
              <a:solidFill>
                <a:sysClr val="windowText" lastClr="000000"/>
              </a:solidFill>
              <a:latin typeface="+mn-lt"/>
              <a:ea typeface="微软雅黑" pitchFamily="34" charset="-122"/>
            </a:endParaRPr>
          </a:p>
        </p:txBody>
      </p:sp>
      <p:sp>
        <p:nvSpPr>
          <p:cNvPr id="49" name="AutoShape 56"/>
          <p:cNvSpPr>
            <a:spLocks noChangeArrowheads="1"/>
          </p:cNvSpPr>
          <p:nvPr/>
        </p:nvSpPr>
        <p:spPr bwMode="gray">
          <a:xfrm>
            <a:off x="2340662" y="1677996"/>
            <a:ext cx="521336" cy="515686"/>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414455"/>
          </a:solidFill>
          <a:ln w="9525">
            <a:noFill/>
            <a:round/>
            <a:headEnd/>
            <a:tailEnd/>
          </a:ln>
          <a:effectLst/>
        </p:spPr>
        <p:txBody>
          <a:bodyPr wrap="none" anchor="ctr"/>
          <a:lstStyle/>
          <a:p>
            <a:pPr fontAlgn="auto">
              <a:spcBef>
                <a:spcPts val="0"/>
              </a:spcBef>
              <a:spcAft>
                <a:spcPts val="0"/>
              </a:spcAft>
              <a:defRPr/>
            </a:pPr>
            <a:endParaRPr lang="zh-CN" altLang="en-US" kern="0" dirty="0">
              <a:solidFill>
                <a:sysClr val="windowText" lastClr="000000"/>
              </a:solidFill>
              <a:latin typeface="+mn-lt"/>
              <a:ea typeface="微软雅黑" pitchFamily="34" charset="-122"/>
            </a:endParaRPr>
          </a:p>
        </p:txBody>
      </p:sp>
      <p:sp>
        <p:nvSpPr>
          <p:cNvPr id="50" name="AutoShape 57"/>
          <p:cNvSpPr>
            <a:spLocks noChangeArrowheads="1"/>
          </p:cNvSpPr>
          <p:nvPr/>
        </p:nvSpPr>
        <p:spPr bwMode="gray">
          <a:xfrm>
            <a:off x="3177108" y="2902986"/>
            <a:ext cx="521336" cy="515686"/>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414455"/>
          </a:solidFill>
          <a:ln w="9525">
            <a:noFill/>
            <a:round/>
            <a:headEnd/>
            <a:tailEnd/>
          </a:ln>
          <a:effectLst/>
        </p:spPr>
        <p:txBody>
          <a:bodyPr wrap="none" anchor="ctr"/>
          <a:lstStyle/>
          <a:p>
            <a:pPr fontAlgn="auto">
              <a:spcBef>
                <a:spcPts val="0"/>
              </a:spcBef>
              <a:spcAft>
                <a:spcPts val="0"/>
              </a:spcAft>
              <a:defRPr/>
            </a:pPr>
            <a:endParaRPr lang="zh-CN" altLang="en-US" kern="0" dirty="0">
              <a:solidFill>
                <a:sysClr val="windowText" lastClr="000000"/>
              </a:solidFill>
              <a:latin typeface="+mn-lt"/>
              <a:ea typeface="微软雅黑" pitchFamily="34" charset="-122"/>
            </a:endParaRPr>
          </a:p>
        </p:txBody>
      </p:sp>
      <p:sp>
        <p:nvSpPr>
          <p:cNvPr id="51" name="AutoShape 58"/>
          <p:cNvSpPr>
            <a:spLocks noChangeArrowheads="1"/>
          </p:cNvSpPr>
          <p:nvPr/>
        </p:nvSpPr>
        <p:spPr bwMode="gray">
          <a:xfrm>
            <a:off x="655049" y="2031942"/>
            <a:ext cx="181334" cy="179369"/>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414455"/>
          </a:solidFill>
          <a:ln w="9525">
            <a:noFill/>
            <a:round/>
            <a:headEnd/>
            <a:tailEnd/>
          </a:ln>
          <a:effectLst/>
          <a:extLst/>
        </p:spPr>
        <p:txBody>
          <a:bodyPr wrap="none" anchor="ctr"/>
          <a:lstStyle/>
          <a:p>
            <a:pPr fontAlgn="auto">
              <a:spcBef>
                <a:spcPts val="0"/>
              </a:spcBef>
              <a:spcAft>
                <a:spcPts val="0"/>
              </a:spcAft>
              <a:defRPr/>
            </a:pPr>
            <a:endParaRPr lang="zh-CN" altLang="en-US" kern="0" dirty="0">
              <a:solidFill>
                <a:sysClr val="windowText" lastClr="000000"/>
              </a:solidFill>
              <a:latin typeface="+mn-lt"/>
              <a:ea typeface="微软雅黑" pitchFamily="34" charset="-122"/>
            </a:endParaRPr>
          </a:p>
        </p:txBody>
      </p:sp>
      <p:sp>
        <p:nvSpPr>
          <p:cNvPr id="52" name="AutoShape 59"/>
          <p:cNvSpPr>
            <a:spLocks noChangeArrowheads="1"/>
          </p:cNvSpPr>
          <p:nvPr/>
        </p:nvSpPr>
        <p:spPr bwMode="gray">
          <a:xfrm>
            <a:off x="3086441" y="4796754"/>
            <a:ext cx="181334" cy="179369"/>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414455"/>
          </a:solidFill>
          <a:ln w="9525">
            <a:noFill/>
            <a:round/>
            <a:headEnd/>
            <a:tailEnd/>
          </a:ln>
          <a:effectLst/>
          <a:extLst/>
        </p:spPr>
        <p:txBody>
          <a:bodyPr wrap="none" anchor="ctr"/>
          <a:lstStyle/>
          <a:p>
            <a:pPr fontAlgn="auto">
              <a:spcBef>
                <a:spcPts val="0"/>
              </a:spcBef>
              <a:spcAft>
                <a:spcPts val="0"/>
              </a:spcAft>
              <a:defRPr/>
            </a:pPr>
            <a:endParaRPr lang="zh-CN" altLang="en-US" kern="0" dirty="0">
              <a:solidFill>
                <a:sysClr val="windowText" lastClr="000000"/>
              </a:solidFill>
              <a:latin typeface="+mn-lt"/>
              <a:ea typeface="微软雅黑" pitchFamily="34" charset="-122"/>
            </a:endParaRPr>
          </a:p>
        </p:txBody>
      </p:sp>
      <p:sp>
        <p:nvSpPr>
          <p:cNvPr id="53" name="TextBox 38"/>
          <p:cNvSpPr txBox="1"/>
          <p:nvPr/>
        </p:nvSpPr>
        <p:spPr>
          <a:xfrm>
            <a:off x="2601330" y="390799"/>
            <a:ext cx="5904656" cy="584775"/>
          </a:xfrm>
          <a:prstGeom prst="rect">
            <a:avLst/>
          </a:prstGeom>
          <a:noFill/>
        </p:spPr>
        <p:txBody>
          <a:bodyPr wrap="square" rtlCol="0">
            <a:spAutoFit/>
          </a:bodyPr>
          <a:lstStyle/>
          <a:p>
            <a:r>
              <a:rPr lang="en-US" altLang="zh-CN" sz="1600" b="1" dirty="0"/>
              <a:t>1</a:t>
            </a:r>
            <a:r>
              <a:rPr lang="zh-CN" altLang="en-US" sz="1600" b="1" dirty="0"/>
              <a:t>、宽度优先策略（</a:t>
            </a:r>
            <a:r>
              <a:rPr lang="en-US" altLang="zh-CN" sz="1600" b="1" dirty="0"/>
              <a:t>Breath First</a:t>
            </a:r>
            <a:r>
              <a:rPr lang="zh-CN" altLang="en-US" sz="1600" b="1" dirty="0" smtClean="0"/>
              <a:t>）</a:t>
            </a:r>
            <a:endParaRPr lang="en-US" altLang="zh-CN" sz="1600" b="1" dirty="0" smtClean="0"/>
          </a:p>
          <a:p>
            <a:r>
              <a:rPr lang="zh-CN" altLang="en-US" sz="1600" dirty="0"/>
              <a:t>将新下载网页包含的链接直接追加到待抓取</a:t>
            </a:r>
            <a:r>
              <a:rPr lang="en-US" altLang="zh-CN" sz="1600" dirty="0"/>
              <a:t>URL</a:t>
            </a:r>
            <a:r>
              <a:rPr lang="zh-CN" altLang="en-US" sz="1600" dirty="0"/>
              <a:t>队列末尾。</a:t>
            </a:r>
            <a:endParaRPr lang="zh-CN" altLang="en-US" sz="1600" b="1" dirty="0"/>
          </a:p>
        </p:txBody>
      </p:sp>
      <p:sp>
        <p:nvSpPr>
          <p:cNvPr id="54" name="TextBox 39"/>
          <p:cNvSpPr txBox="1"/>
          <p:nvPr/>
        </p:nvSpPr>
        <p:spPr>
          <a:xfrm>
            <a:off x="2861998" y="961333"/>
            <a:ext cx="5904656" cy="1323439"/>
          </a:xfrm>
          <a:prstGeom prst="rect">
            <a:avLst/>
          </a:prstGeom>
          <a:noFill/>
        </p:spPr>
        <p:txBody>
          <a:bodyPr wrap="square" rtlCol="0">
            <a:spAutoFit/>
          </a:bodyPr>
          <a:lstStyle/>
          <a:p>
            <a:r>
              <a:rPr lang="en-US" altLang="zh-CN" sz="1600" b="1" dirty="0"/>
              <a:t>2</a:t>
            </a:r>
            <a:r>
              <a:rPr lang="zh-CN" altLang="en-US" sz="1600" b="1" dirty="0"/>
              <a:t>、非完全</a:t>
            </a:r>
            <a:r>
              <a:rPr lang="en-US" altLang="zh-CN" sz="1600" b="1" dirty="0"/>
              <a:t>PageRank</a:t>
            </a:r>
            <a:r>
              <a:rPr lang="zh-CN" altLang="en-US" sz="1600" b="1" dirty="0"/>
              <a:t>策略（</a:t>
            </a:r>
            <a:r>
              <a:rPr lang="en-US" altLang="zh-CN" sz="1600" b="1" dirty="0"/>
              <a:t>Partial PageRank</a:t>
            </a:r>
            <a:r>
              <a:rPr lang="zh-CN" altLang="en-US" sz="1600" b="1" dirty="0" smtClean="0"/>
              <a:t>）</a:t>
            </a:r>
            <a:endParaRPr lang="en-US" altLang="zh-CN" sz="1600" b="1" dirty="0" smtClean="0"/>
          </a:p>
          <a:p>
            <a:r>
              <a:rPr lang="zh-CN" altLang="en-US" sz="1600" dirty="0"/>
              <a:t>对于已经下载的网页，加上待抓取</a:t>
            </a:r>
            <a:r>
              <a:rPr lang="en-US" altLang="zh-CN" sz="1600" dirty="0"/>
              <a:t>URL</a:t>
            </a:r>
            <a:r>
              <a:rPr lang="zh-CN" altLang="en-US" sz="1600" dirty="0"/>
              <a:t>队列中的</a:t>
            </a:r>
            <a:r>
              <a:rPr lang="en-US" altLang="zh-CN" sz="1600" dirty="0"/>
              <a:t>URL</a:t>
            </a:r>
            <a:r>
              <a:rPr lang="zh-CN" altLang="en-US" sz="1600" dirty="0"/>
              <a:t>一起，形成网页集合，在此集合内进行</a:t>
            </a:r>
            <a:r>
              <a:rPr lang="en-US" altLang="zh-CN" sz="1600" dirty="0"/>
              <a:t>PageRank</a:t>
            </a:r>
            <a:r>
              <a:rPr lang="zh-CN" altLang="en-US" sz="1600" dirty="0"/>
              <a:t>计算，计算完成后，将待抓取</a:t>
            </a:r>
            <a:r>
              <a:rPr lang="en-US" altLang="zh-CN" sz="1600" dirty="0"/>
              <a:t>URL</a:t>
            </a:r>
            <a:r>
              <a:rPr lang="zh-CN" altLang="en-US" sz="1600" dirty="0"/>
              <a:t>队列里的网页按照</a:t>
            </a:r>
            <a:r>
              <a:rPr lang="en-US" altLang="zh-CN" sz="1600" dirty="0"/>
              <a:t>PageRank</a:t>
            </a:r>
            <a:r>
              <a:rPr lang="zh-CN" altLang="en-US" sz="1600" dirty="0"/>
              <a:t>得分由高到低排序，形成的序列就是爬虫接下来应该依次抓取的</a:t>
            </a:r>
            <a:r>
              <a:rPr lang="en-US" altLang="zh-CN" sz="1600" dirty="0"/>
              <a:t>URL</a:t>
            </a:r>
            <a:r>
              <a:rPr lang="zh-CN" altLang="en-US" sz="1600" dirty="0"/>
              <a:t>列表</a:t>
            </a:r>
            <a:endParaRPr lang="zh-CN" altLang="en-US" sz="1600" b="1" dirty="0"/>
          </a:p>
        </p:txBody>
      </p:sp>
      <p:sp>
        <p:nvSpPr>
          <p:cNvPr id="55" name="TextBox 40"/>
          <p:cNvSpPr txBox="1"/>
          <p:nvPr/>
        </p:nvSpPr>
        <p:spPr>
          <a:xfrm>
            <a:off x="3615844" y="2236629"/>
            <a:ext cx="5407859" cy="2135969"/>
          </a:xfrm>
          <a:prstGeom prst="rect">
            <a:avLst/>
          </a:prstGeom>
          <a:noFill/>
        </p:spPr>
        <p:txBody>
          <a:bodyPr wrap="square" rtlCol="0">
            <a:spAutoFit/>
          </a:bodyPr>
          <a:lstStyle/>
          <a:p>
            <a:pPr>
              <a:lnSpc>
                <a:spcPct val="130000"/>
              </a:lnSpc>
            </a:pPr>
            <a:r>
              <a:rPr lang="en-US" altLang="zh-CN" sz="1600" b="1" dirty="0" smtClean="0"/>
              <a:t> </a:t>
            </a:r>
            <a:r>
              <a:rPr lang="en-US" altLang="zh-CN" sz="1600" b="1" dirty="0"/>
              <a:t>3</a:t>
            </a:r>
            <a:r>
              <a:rPr lang="zh-CN" altLang="en-US" sz="1600" b="1" dirty="0"/>
              <a:t>、</a:t>
            </a:r>
            <a:r>
              <a:rPr lang="en-US" altLang="zh-CN" sz="1600" b="1" dirty="0"/>
              <a:t>OCIP</a:t>
            </a:r>
            <a:r>
              <a:rPr lang="zh-CN" altLang="en-US" sz="1600" b="1" dirty="0"/>
              <a:t>策略（</a:t>
            </a:r>
            <a:r>
              <a:rPr lang="en-US" altLang="zh-CN" sz="1600" b="1" dirty="0"/>
              <a:t>Online Page Importance Computation</a:t>
            </a:r>
            <a:r>
              <a:rPr lang="zh-CN" altLang="en-US" sz="1600" b="1" dirty="0" smtClean="0"/>
              <a:t>）</a:t>
            </a:r>
            <a:endParaRPr lang="en-US" altLang="zh-CN" sz="1600" b="1" dirty="0" smtClean="0"/>
          </a:p>
          <a:p>
            <a:r>
              <a:rPr lang="zh-CN" altLang="en-US" sz="1600" dirty="0"/>
              <a:t>在算法开始之前，每个互联网页面都给予相同的“现金”，每当下载了某个页面</a:t>
            </a:r>
            <a:r>
              <a:rPr lang="en-US" altLang="zh-CN" sz="1600" dirty="0"/>
              <a:t>P</a:t>
            </a:r>
            <a:r>
              <a:rPr lang="zh-CN" altLang="en-US" sz="1600" dirty="0"/>
              <a:t>后，</a:t>
            </a:r>
            <a:r>
              <a:rPr lang="en-US" altLang="zh-CN" sz="1600" dirty="0"/>
              <a:t>P</a:t>
            </a:r>
            <a:r>
              <a:rPr lang="zh-CN" altLang="en-US" sz="1600" dirty="0"/>
              <a:t>就将自己拥有的现金平均分配给页面中包含的链接页面，把自己的“现金”清空。而对于待爬取</a:t>
            </a:r>
            <a:r>
              <a:rPr lang="en-US" altLang="zh-CN" sz="1600" dirty="0"/>
              <a:t>URL</a:t>
            </a:r>
            <a:r>
              <a:rPr lang="zh-CN" altLang="en-US" sz="1600" dirty="0"/>
              <a:t>队列中的网页，则根据其手头拥有的“现金”金额多少排序，优先下载“现金”最多的</a:t>
            </a:r>
            <a:r>
              <a:rPr lang="zh-CN" altLang="en-US" sz="1600" dirty="0" smtClean="0"/>
              <a:t>网页</a:t>
            </a:r>
            <a:r>
              <a:rPr lang="zh-CN" altLang="en-US" sz="1600" dirty="0"/>
              <a:t>。</a:t>
            </a:r>
          </a:p>
          <a:p>
            <a:r>
              <a:rPr lang="zh-CN" altLang="en-US" sz="1600" dirty="0"/>
              <a:t/>
            </a:r>
            <a:br>
              <a:rPr lang="zh-CN" altLang="en-US" sz="1600" dirty="0"/>
            </a:br>
            <a:endParaRPr lang="zh-CN" altLang="en-US" sz="1600" b="1" dirty="0"/>
          </a:p>
        </p:txBody>
      </p:sp>
      <p:sp>
        <p:nvSpPr>
          <p:cNvPr id="56" name="TextBox 41"/>
          <p:cNvSpPr txBox="1"/>
          <p:nvPr/>
        </p:nvSpPr>
        <p:spPr>
          <a:xfrm>
            <a:off x="4126070" y="3721487"/>
            <a:ext cx="5125865" cy="1372683"/>
          </a:xfrm>
          <a:prstGeom prst="rect">
            <a:avLst/>
          </a:prstGeom>
          <a:noFill/>
        </p:spPr>
        <p:txBody>
          <a:bodyPr wrap="square" rtlCol="0">
            <a:spAutoFit/>
          </a:bodyPr>
          <a:lstStyle/>
          <a:p>
            <a:pPr>
              <a:lnSpc>
                <a:spcPct val="130000"/>
              </a:lnSpc>
            </a:pPr>
            <a:r>
              <a:rPr lang="en-US" altLang="zh-CN" sz="1600" b="1" dirty="0"/>
              <a:t>4</a:t>
            </a:r>
            <a:r>
              <a:rPr lang="zh-CN" altLang="en-US" sz="1600" b="1" dirty="0"/>
              <a:t>、大站优先策略（</a:t>
            </a:r>
            <a:r>
              <a:rPr lang="en-US" altLang="zh-CN" sz="1600" b="1" dirty="0"/>
              <a:t>Larger Sites First</a:t>
            </a:r>
            <a:r>
              <a:rPr lang="zh-CN" altLang="en-US" sz="1600" b="1" dirty="0"/>
              <a:t>）</a:t>
            </a:r>
          </a:p>
          <a:p>
            <a:pPr>
              <a:lnSpc>
                <a:spcPct val="130000"/>
              </a:lnSpc>
            </a:pPr>
            <a:r>
              <a:rPr lang="zh-CN" altLang="en-US" sz="1600" dirty="0" smtClean="0"/>
              <a:t>对于</a:t>
            </a:r>
            <a:r>
              <a:rPr lang="zh-CN" altLang="en-US" sz="1600" dirty="0"/>
              <a:t>待爬取</a:t>
            </a:r>
            <a:r>
              <a:rPr lang="en-US" altLang="zh-CN" sz="1600" dirty="0"/>
              <a:t>URL</a:t>
            </a:r>
            <a:r>
              <a:rPr lang="zh-CN" altLang="en-US" sz="1600" dirty="0"/>
              <a:t>队列中的网页，根据所属网站归类，如果哪个网站等待下载的页面最多，则优先下载这些链接，其本质思想倾向于优先下载大型网站。</a:t>
            </a:r>
            <a:endParaRPr lang="zh-CN" altLang="en-US" sz="1600" dirty="0">
              <a:solidFill>
                <a:sysClr val="windowText" lastClr="000000"/>
              </a:solidFill>
              <a:latin typeface="微软雅黑" pitchFamily="34" charset="-122"/>
              <a:ea typeface="微软雅黑" pitchFamily="34" charset="-122"/>
            </a:endParaRPr>
          </a:p>
        </p:txBody>
      </p:sp>
    </p:spTree>
    <p:extLst>
      <p:ext uri="{BB962C8B-B14F-4D97-AF65-F5344CB8AC3E}">
        <p14:creationId xmlns:p14="http://schemas.microsoft.com/office/powerpoint/2010/main" val="2124677176"/>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300"/>
                                        <p:tgtEl>
                                          <p:spTgt spid="26"/>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down)">
                                      <p:cBhvr>
                                        <p:cTn id="11" dur="300"/>
                                        <p:tgtEl>
                                          <p:spTgt spid="27"/>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p:tgtEl>
                                          <p:spTgt spid="28"/>
                                        </p:tgtEl>
                                        <p:attrNameLst>
                                          <p:attrName>ppt_x</p:attrName>
                                        </p:attrNameLst>
                                      </p:cBhvr>
                                      <p:tavLst>
                                        <p:tav tm="0">
                                          <p:val>
                                            <p:strVal val="#ppt_x-#ppt_w*1.125000"/>
                                          </p:val>
                                        </p:tav>
                                        <p:tav tm="100000">
                                          <p:val>
                                            <p:strVal val="#ppt_x"/>
                                          </p:val>
                                        </p:tav>
                                      </p:tavLst>
                                    </p:anim>
                                    <p:animEffect transition="in" filter="wipe(right)">
                                      <p:cBhvr>
                                        <p:cTn id="16" dur="500"/>
                                        <p:tgtEl>
                                          <p:spTgt spid="28"/>
                                        </p:tgtEl>
                                      </p:cBhvr>
                                    </p:animEffect>
                                  </p:childTnLst>
                                </p:cTn>
                              </p:par>
                            </p:childTnLst>
                          </p:cTn>
                        </p:par>
                        <p:par>
                          <p:cTn id="17" fill="hold">
                            <p:stCondLst>
                              <p:cond delay="1100"/>
                            </p:stCondLst>
                            <p:childTnLst>
                              <p:par>
                                <p:cTn id="18" presetID="17" presetClass="entr" presetSubtype="1" fill="hold" grpId="0" nodeType="afterEffect">
                                  <p:stCondLst>
                                    <p:cond delay="0"/>
                                  </p:stCondLst>
                                  <p:iterate type="lt">
                                    <p:tmPct val="40000"/>
                                  </p:iterate>
                                  <p:childTnLst>
                                    <p:set>
                                      <p:cBhvr>
                                        <p:cTn id="19" dur="1" fill="hold">
                                          <p:stCondLst>
                                            <p:cond delay="0"/>
                                          </p:stCondLst>
                                        </p:cTn>
                                        <p:tgtEl>
                                          <p:spTgt spid="40"/>
                                        </p:tgtEl>
                                        <p:attrNameLst>
                                          <p:attrName>style.visibility</p:attrName>
                                        </p:attrNameLst>
                                      </p:cBhvr>
                                      <p:to>
                                        <p:strVal val="visible"/>
                                      </p:to>
                                    </p:set>
                                    <p:anim calcmode="lin" valueType="num">
                                      <p:cBhvr>
                                        <p:cTn id="20" dur="250" fill="hold"/>
                                        <p:tgtEl>
                                          <p:spTgt spid="40"/>
                                        </p:tgtEl>
                                        <p:attrNameLst>
                                          <p:attrName>ppt_x</p:attrName>
                                        </p:attrNameLst>
                                      </p:cBhvr>
                                      <p:tavLst>
                                        <p:tav tm="0">
                                          <p:val>
                                            <p:strVal val="#ppt_x"/>
                                          </p:val>
                                        </p:tav>
                                        <p:tav tm="100000">
                                          <p:val>
                                            <p:strVal val="#ppt_x"/>
                                          </p:val>
                                        </p:tav>
                                      </p:tavLst>
                                    </p:anim>
                                    <p:anim calcmode="lin" valueType="num">
                                      <p:cBhvr>
                                        <p:cTn id="21" dur="250" fill="hold"/>
                                        <p:tgtEl>
                                          <p:spTgt spid="40"/>
                                        </p:tgtEl>
                                        <p:attrNameLst>
                                          <p:attrName>ppt_y</p:attrName>
                                        </p:attrNameLst>
                                      </p:cBhvr>
                                      <p:tavLst>
                                        <p:tav tm="0">
                                          <p:val>
                                            <p:strVal val="#ppt_y-#ppt_h/2"/>
                                          </p:val>
                                        </p:tav>
                                        <p:tav tm="100000">
                                          <p:val>
                                            <p:strVal val="#ppt_y"/>
                                          </p:val>
                                        </p:tav>
                                      </p:tavLst>
                                    </p:anim>
                                    <p:anim calcmode="lin" valueType="num">
                                      <p:cBhvr>
                                        <p:cTn id="22" dur="250" fill="hold"/>
                                        <p:tgtEl>
                                          <p:spTgt spid="40"/>
                                        </p:tgtEl>
                                        <p:attrNameLst>
                                          <p:attrName>ppt_w</p:attrName>
                                        </p:attrNameLst>
                                      </p:cBhvr>
                                      <p:tavLst>
                                        <p:tav tm="0">
                                          <p:val>
                                            <p:strVal val="#ppt_w"/>
                                          </p:val>
                                        </p:tav>
                                        <p:tav tm="100000">
                                          <p:val>
                                            <p:strVal val="#ppt_w"/>
                                          </p:val>
                                        </p:tav>
                                      </p:tavLst>
                                    </p:anim>
                                    <p:anim calcmode="lin" valueType="num">
                                      <p:cBhvr>
                                        <p:cTn id="23" dur="250" fill="hold"/>
                                        <p:tgtEl>
                                          <p:spTgt spid="40"/>
                                        </p:tgtEl>
                                        <p:attrNameLst>
                                          <p:attrName>ppt_h</p:attrName>
                                        </p:attrNameLst>
                                      </p:cBhvr>
                                      <p:tavLst>
                                        <p:tav tm="0">
                                          <p:val>
                                            <p:fltVal val="0"/>
                                          </p:val>
                                        </p:tav>
                                        <p:tav tm="100000">
                                          <p:val>
                                            <p:strVal val="#ppt_h"/>
                                          </p:val>
                                        </p:tav>
                                      </p:tavLst>
                                    </p:anim>
                                  </p:childTnLst>
                                </p:cTn>
                              </p:par>
                            </p:childTnLst>
                          </p:cTn>
                        </p:par>
                        <p:par>
                          <p:cTn id="24" fill="hold">
                            <p:stCondLst>
                              <p:cond delay="1650"/>
                            </p:stCondLst>
                            <p:childTnLst>
                              <p:par>
                                <p:cTn id="25" presetID="10" presetClass="entr" presetSubtype="0" fill="hold" nodeType="after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childTnLst>
                          </p:cTn>
                        </p:par>
                        <p:par>
                          <p:cTn id="28" fill="hold">
                            <p:stCondLst>
                              <p:cond delay="2150"/>
                            </p:stCondLst>
                            <p:childTnLst>
                              <p:par>
                                <p:cTn id="29" presetID="8" presetClass="entr" presetSubtype="32" fill="hold"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diamond(out)">
                                      <p:cBhvr>
                                        <p:cTn id="31" dur="2000"/>
                                        <p:tgtEl>
                                          <p:spTgt spid="29"/>
                                        </p:tgtEl>
                                      </p:cBhvr>
                                    </p:animEffect>
                                  </p:childTnLst>
                                </p:cTn>
                              </p:par>
                            </p:childTnLst>
                          </p:cTn>
                        </p:par>
                        <p:par>
                          <p:cTn id="32" fill="hold">
                            <p:stCondLst>
                              <p:cond delay="4150"/>
                            </p:stCondLst>
                            <p:childTnLst>
                              <p:par>
                                <p:cTn id="33" presetID="6" presetClass="entr" presetSubtype="16" fill="hold" grpId="0" nodeType="after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circle(in)">
                                      <p:cBhvr>
                                        <p:cTn id="35" dur="2000"/>
                                        <p:tgtEl>
                                          <p:spTgt spid="51"/>
                                        </p:tgtEl>
                                      </p:cBhvr>
                                    </p:animEffect>
                                  </p:childTnLst>
                                </p:cTn>
                              </p:par>
                              <p:par>
                                <p:cTn id="36" presetID="6" presetClass="entr" presetSubtype="16" fill="hold" grpId="0" nodeType="withEffect">
                                  <p:stCondLst>
                                    <p:cond delay="400"/>
                                  </p:stCondLst>
                                  <p:childTnLst>
                                    <p:set>
                                      <p:cBhvr>
                                        <p:cTn id="37" dur="1" fill="hold">
                                          <p:stCondLst>
                                            <p:cond delay="0"/>
                                          </p:stCondLst>
                                        </p:cTn>
                                        <p:tgtEl>
                                          <p:spTgt spid="41"/>
                                        </p:tgtEl>
                                        <p:attrNameLst>
                                          <p:attrName>style.visibility</p:attrName>
                                        </p:attrNameLst>
                                      </p:cBhvr>
                                      <p:to>
                                        <p:strVal val="visible"/>
                                      </p:to>
                                    </p:set>
                                    <p:animEffect transition="in" filter="circle(in)">
                                      <p:cBhvr>
                                        <p:cTn id="38" dur="2000"/>
                                        <p:tgtEl>
                                          <p:spTgt spid="41"/>
                                        </p:tgtEl>
                                      </p:cBhvr>
                                    </p:animEffect>
                                  </p:childTnLst>
                                </p:cTn>
                              </p:par>
                              <p:par>
                                <p:cTn id="39" presetID="6" presetClass="entr" presetSubtype="16" fill="hold" grpId="0" nodeType="withEffect">
                                  <p:stCondLst>
                                    <p:cond delay="200"/>
                                  </p:stCondLst>
                                  <p:childTnLst>
                                    <p:set>
                                      <p:cBhvr>
                                        <p:cTn id="40" dur="1" fill="hold">
                                          <p:stCondLst>
                                            <p:cond delay="0"/>
                                          </p:stCondLst>
                                        </p:cTn>
                                        <p:tgtEl>
                                          <p:spTgt spid="42"/>
                                        </p:tgtEl>
                                        <p:attrNameLst>
                                          <p:attrName>style.visibility</p:attrName>
                                        </p:attrNameLst>
                                      </p:cBhvr>
                                      <p:to>
                                        <p:strVal val="visible"/>
                                      </p:to>
                                    </p:set>
                                    <p:animEffect transition="in" filter="circle(in)">
                                      <p:cBhvr>
                                        <p:cTn id="41" dur="2000"/>
                                        <p:tgtEl>
                                          <p:spTgt spid="42"/>
                                        </p:tgtEl>
                                      </p:cBhvr>
                                    </p:animEffect>
                                  </p:childTnLst>
                                </p:cTn>
                              </p:par>
                              <p:par>
                                <p:cTn id="42" presetID="6" presetClass="entr" presetSubtype="16" fill="hold" grpId="0" nodeType="withEffect">
                                  <p:stCondLst>
                                    <p:cond delay="800"/>
                                  </p:stCondLst>
                                  <p:childTnLst>
                                    <p:set>
                                      <p:cBhvr>
                                        <p:cTn id="43" dur="1" fill="hold">
                                          <p:stCondLst>
                                            <p:cond delay="0"/>
                                          </p:stCondLst>
                                        </p:cTn>
                                        <p:tgtEl>
                                          <p:spTgt spid="43"/>
                                        </p:tgtEl>
                                        <p:attrNameLst>
                                          <p:attrName>style.visibility</p:attrName>
                                        </p:attrNameLst>
                                      </p:cBhvr>
                                      <p:to>
                                        <p:strVal val="visible"/>
                                      </p:to>
                                    </p:set>
                                    <p:animEffect transition="in" filter="circle(in)">
                                      <p:cBhvr>
                                        <p:cTn id="44" dur="2000"/>
                                        <p:tgtEl>
                                          <p:spTgt spid="43"/>
                                        </p:tgtEl>
                                      </p:cBhvr>
                                    </p:animEffect>
                                  </p:childTnLst>
                                </p:cTn>
                              </p:par>
                              <p:par>
                                <p:cTn id="45" presetID="6" presetClass="entr" presetSubtype="16" fill="hold" grpId="0" nodeType="withEffect">
                                  <p:stCondLst>
                                    <p:cond delay="100"/>
                                  </p:stCondLst>
                                  <p:childTnLst>
                                    <p:set>
                                      <p:cBhvr>
                                        <p:cTn id="46" dur="1" fill="hold">
                                          <p:stCondLst>
                                            <p:cond delay="0"/>
                                          </p:stCondLst>
                                        </p:cTn>
                                        <p:tgtEl>
                                          <p:spTgt spid="52"/>
                                        </p:tgtEl>
                                        <p:attrNameLst>
                                          <p:attrName>style.visibility</p:attrName>
                                        </p:attrNameLst>
                                      </p:cBhvr>
                                      <p:to>
                                        <p:strVal val="visible"/>
                                      </p:to>
                                    </p:set>
                                    <p:animEffect transition="in" filter="circle(in)">
                                      <p:cBhvr>
                                        <p:cTn id="47" dur="2000"/>
                                        <p:tgtEl>
                                          <p:spTgt spid="52"/>
                                        </p:tgtEl>
                                      </p:cBhvr>
                                    </p:animEffect>
                                  </p:childTnLst>
                                </p:cTn>
                              </p:par>
                              <p:par>
                                <p:cTn id="48" presetID="6" presetClass="entr" presetSubtype="16" fill="hold" grpId="0" nodeType="withEffect">
                                  <p:stCondLst>
                                    <p:cond delay="700"/>
                                  </p:stCondLst>
                                  <p:childTnLst>
                                    <p:set>
                                      <p:cBhvr>
                                        <p:cTn id="49" dur="1" fill="hold">
                                          <p:stCondLst>
                                            <p:cond delay="0"/>
                                          </p:stCondLst>
                                        </p:cTn>
                                        <p:tgtEl>
                                          <p:spTgt spid="47"/>
                                        </p:tgtEl>
                                        <p:attrNameLst>
                                          <p:attrName>style.visibility</p:attrName>
                                        </p:attrNameLst>
                                      </p:cBhvr>
                                      <p:to>
                                        <p:strVal val="visible"/>
                                      </p:to>
                                    </p:set>
                                    <p:animEffect transition="in" filter="circle(in)">
                                      <p:cBhvr>
                                        <p:cTn id="50" dur="2000"/>
                                        <p:tgtEl>
                                          <p:spTgt spid="47"/>
                                        </p:tgtEl>
                                      </p:cBhvr>
                                    </p:animEffect>
                                  </p:childTnLst>
                                </p:cTn>
                              </p:par>
                              <p:par>
                                <p:cTn id="51" presetID="6" presetClass="entr" presetSubtype="16" fill="hold" grpId="0" nodeType="withEffect">
                                  <p:stCondLst>
                                    <p:cond delay="500"/>
                                  </p:stCondLst>
                                  <p:childTnLst>
                                    <p:set>
                                      <p:cBhvr>
                                        <p:cTn id="52" dur="1" fill="hold">
                                          <p:stCondLst>
                                            <p:cond delay="0"/>
                                          </p:stCondLst>
                                        </p:cTn>
                                        <p:tgtEl>
                                          <p:spTgt spid="50"/>
                                        </p:tgtEl>
                                        <p:attrNameLst>
                                          <p:attrName>style.visibility</p:attrName>
                                        </p:attrNameLst>
                                      </p:cBhvr>
                                      <p:to>
                                        <p:strVal val="visible"/>
                                      </p:to>
                                    </p:set>
                                    <p:animEffect transition="in" filter="circle(in)">
                                      <p:cBhvr>
                                        <p:cTn id="53" dur="2000"/>
                                        <p:tgtEl>
                                          <p:spTgt spid="50"/>
                                        </p:tgtEl>
                                      </p:cBhvr>
                                    </p:animEffect>
                                  </p:childTnLst>
                                </p:cTn>
                              </p:par>
                              <p:par>
                                <p:cTn id="54" presetID="6" presetClass="entr" presetSubtype="16" fill="hold" grpId="0" nodeType="withEffect">
                                  <p:stCondLst>
                                    <p:cond delay="300"/>
                                  </p:stCondLst>
                                  <p:childTnLst>
                                    <p:set>
                                      <p:cBhvr>
                                        <p:cTn id="55" dur="1" fill="hold">
                                          <p:stCondLst>
                                            <p:cond delay="0"/>
                                          </p:stCondLst>
                                        </p:cTn>
                                        <p:tgtEl>
                                          <p:spTgt spid="49"/>
                                        </p:tgtEl>
                                        <p:attrNameLst>
                                          <p:attrName>style.visibility</p:attrName>
                                        </p:attrNameLst>
                                      </p:cBhvr>
                                      <p:to>
                                        <p:strVal val="visible"/>
                                      </p:to>
                                    </p:set>
                                    <p:animEffect transition="in" filter="circle(in)">
                                      <p:cBhvr>
                                        <p:cTn id="56" dur="2000"/>
                                        <p:tgtEl>
                                          <p:spTgt spid="49"/>
                                        </p:tgtEl>
                                      </p:cBhvr>
                                    </p:animEffect>
                                  </p:childTnLst>
                                </p:cTn>
                              </p:par>
                              <p:par>
                                <p:cTn id="57" presetID="6" presetClass="entr" presetSubtype="16" fill="hold" grpId="0" nodeType="withEffect">
                                  <p:stCondLst>
                                    <p:cond delay="600"/>
                                  </p:stCondLst>
                                  <p:childTnLst>
                                    <p:set>
                                      <p:cBhvr>
                                        <p:cTn id="58" dur="1" fill="hold">
                                          <p:stCondLst>
                                            <p:cond delay="0"/>
                                          </p:stCondLst>
                                        </p:cTn>
                                        <p:tgtEl>
                                          <p:spTgt spid="48"/>
                                        </p:tgtEl>
                                        <p:attrNameLst>
                                          <p:attrName>style.visibility</p:attrName>
                                        </p:attrNameLst>
                                      </p:cBhvr>
                                      <p:to>
                                        <p:strVal val="visible"/>
                                      </p:to>
                                    </p:set>
                                    <p:animEffect transition="in" filter="circle(in)">
                                      <p:cBhvr>
                                        <p:cTn id="59" dur="2000"/>
                                        <p:tgtEl>
                                          <p:spTgt spid="48"/>
                                        </p:tgtEl>
                                      </p:cBhvr>
                                    </p:animEffect>
                                  </p:childTnLst>
                                </p:cTn>
                              </p:par>
                            </p:childTnLst>
                          </p:cTn>
                        </p:par>
                        <p:par>
                          <p:cTn id="60" fill="hold">
                            <p:stCondLst>
                              <p:cond delay="6950"/>
                            </p:stCondLst>
                            <p:childTnLst>
                              <p:par>
                                <p:cTn id="61" presetID="22" presetClass="entr" presetSubtype="8" fill="hold" grpId="0" nodeType="afterEffect">
                                  <p:stCondLst>
                                    <p:cond delay="0"/>
                                  </p:stCondLst>
                                  <p:iterate type="lt">
                                    <p:tmPct val="30000"/>
                                  </p:iterate>
                                  <p:childTnLst>
                                    <p:set>
                                      <p:cBhvr>
                                        <p:cTn id="62" dur="1" fill="hold">
                                          <p:stCondLst>
                                            <p:cond delay="0"/>
                                          </p:stCondLst>
                                        </p:cTn>
                                        <p:tgtEl>
                                          <p:spTgt spid="53"/>
                                        </p:tgtEl>
                                        <p:attrNameLst>
                                          <p:attrName>style.visibility</p:attrName>
                                        </p:attrNameLst>
                                      </p:cBhvr>
                                      <p:to>
                                        <p:strVal val="visible"/>
                                      </p:to>
                                    </p:set>
                                    <p:animEffect transition="in" filter="wipe(left)">
                                      <p:cBhvr>
                                        <p:cTn id="63" dur="100"/>
                                        <p:tgtEl>
                                          <p:spTgt spid="53"/>
                                        </p:tgtEl>
                                      </p:cBhvr>
                                    </p:animEffect>
                                  </p:childTnLst>
                                </p:cTn>
                              </p:par>
                              <p:par>
                                <p:cTn id="64" presetID="36" presetClass="emph" presetSubtype="0" fill="hold" grpId="1" nodeType="withEffect">
                                  <p:stCondLst>
                                    <p:cond delay="0"/>
                                  </p:stCondLst>
                                  <p:iterate type="lt">
                                    <p:tmPct val="30000"/>
                                  </p:iterate>
                                  <p:childTnLst>
                                    <p:animScale>
                                      <p:cBhvr>
                                        <p:cTn id="65" dur="50" autoRev="1" fill="hold">
                                          <p:stCondLst>
                                            <p:cond delay="0"/>
                                          </p:stCondLst>
                                        </p:cTn>
                                        <p:tgtEl>
                                          <p:spTgt spid="53"/>
                                        </p:tgtEl>
                                      </p:cBhvr>
                                      <p:to x="80000" y="100000"/>
                                    </p:animScale>
                                    <p:anim by="(#ppt_w*0.10)" calcmode="lin" valueType="num">
                                      <p:cBhvr>
                                        <p:cTn id="66" dur="50" autoRev="1" fill="hold">
                                          <p:stCondLst>
                                            <p:cond delay="0"/>
                                          </p:stCondLst>
                                        </p:cTn>
                                        <p:tgtEl>
                                          <p:spTgt spid="53"/>
                                        </p:tgtEl>
                                        <p:attrNameLst>
                                          <p:attrName>ppt_x</p:attrName>
                                        </p:attrNameLst>
                                      </p:cBhvr>
                                    </p:anim>
                                    <p:anim by="(-#ppt_w*0.10)" calcmode="lin" valueType="num">
                                      <p:cBhvr>
                                        <p:cTn id="67" dur="50" autoRev="1" fill="hold">
                                          <p:stCondLst>
                                            <p:cond delay="0"/>
                                          </p:stCondLst>
                                        </p:cTn>
                                        <p:tgtEl>
                                          <p:spTgt spid="53"/>
                                        </p:tgtEl>
                                        <p:attrNameLst>
                                          <p:attrName>ppt_y</p:attrName>
                                        </p:attrNameLst>
                                      </p:cBhvr>
                                    </p:anim>
                                    <p:animRot by="-480000">
                                      <p:cBhvr>
                                        <p:cTn id="68" dur="50" autoRev="1" fill="hold">
                                          <p:stCondLst>
                                            <p:cond delay="0"/>
                                          </p:stCondLst>
                                        </p:cTn>
                                        <p:tgtEl>
                                          <p:spTgt spid="53"/>
                                        </p:tgtEl>
                                        <p:attrNameLst>
                                          <p:attrName>r</p:attrName>
                                        </p:attrNameLst>
                                      </p:cBhvr>
                                    </p:animRot>
                                  </p:childTnLst>
                                </p:cTn>
                              </p:par>
                            </p:childTnLst>
                          </p:cTn>
                        </p:par>
                        <p:par>
                          <p:cTn id="69" fill="hold">
                            <p:stCondLst>
                              <p:cond delay="8460"/>
                            </p:stCondLst>
                            <p:childTnLst>
                              <p:par>
                                <p:cTn id="70" presetID="22" presetClass="entr" presetSubtype="8" fill="hold" grpId="0" nodeType="afterEffect">
                                  <p:stCondLst>
                                    <p:cond delay="0"/>
                                  </p:stCondLst>
                                  <p:iterate type="lt">
                                    <p:tmPct val="30000"/>
                                  </p:iterate>
                                  <p:childTnLst>
                                    <p:set>
                                      <p:cBhvr>
                                        <p:cTn id="71" dur="1" fill="hold">
                                          <p:stCondLst>
                                            <p:cond delay="0"/>
                                          </p:stCondLst>
                                        </p:cTn>
                                        <p:tgtEl>
                                          <p:spTgt spid="54"/>
                                        </p:tgtEl>
                                        <p:attrNameLst>
                                          <p:attrName>style.visibility</p:attrName>
                                        </p:attrNameLst>
                                      </p:cBhvr>
                                      <p:to>
                                        <p:strVal val="visible"/>
                                      </p:to>
                                    </p:set>
                                    <p:animEffect transition="in" filter="wipe(left)">
                                      <p:cBhvr>
                                        <p:cTn id="72" dur="100"/>
                                        <p:tgtEl>
                                          <p:spTgt spid="54"/>
                                        </p:tgtEl>
                                      </p:cBhvr>
                                    </p:animEffect>
                                  </p:childTnLst>
                                </p:cTn>
                              </p:par>
                              <p:par>
                                <p:cTn id="73" presetID="36" presetClass="emph" presetSubtype="0" fill="hold" grpId="1" nodeType="withEffect">
                                  <p:stCondLst>
                                    <p:cond delay="0"/>
                                  </p:stCondLst>
                                  <p:iterate type="lt">
                                    <p:tmPct val="30000"/>
                                  </p:iterate>
                                  <p:childTnLst>
                                    <p:animScale>
                                      <p:cBhvr>
                                        <p:cTn id="74" dur="50" autoRev="1" fill="hold">
                                          <p:stCondLst>
                                            <p:cond delay="0"/>
                                          </p:stCondLst>
                                        </p:cTn>
                                        <p:tgtEl>
                                          <p:spTgt spid="54"/>
                                        </p:tgtEl>
                                      </p:cBhvr>
                                      <p:to x="80000" y="100000"/>
                                    </p:animScale>
                                    <p:anim by="(#ppt_w*0.10)" calcmode="lin" valueType="num">
                                      <p:cBhvr>
                                        <p:cTn id="75" dur="50" autoRev="1" fill="hold">
                                          <p:stCondLst>
                                            <p:cond delay="0"/>
                                          </p:stCondLst>
                                        </p:cTn>
                                        <p:tgtEl>
                                          <p:spTgt spid="54"/>
                                        </p:tgtEl>
                                        <p:attrNameLst>
                                          <p:attrName>ppt_x</p:attrName>
                                        </p:attrNameLst>
                                      </p:cBhvr>
                                    </p:anim>
                                    <p:anim by="(-#ppt_w*0.10)" calcmode="lin" valueType="num">
                                      <p:cBhvr>
                                        <p:cTn id="76" dur="50" autoRev="1" fill="hold">
                                          <p:stCondLst>
                                            <p:cond delay="0"/>
                                          </p:stCondLst>
                                        </p:cTn>
                                        <p:tgtEl>
                                          <p:spTgt spid="54"/>
                                        </p:tgtEl>
                                        <p:attrNameLst>
                                          <p:attrName>ppt_y</p:attrName>
                                        </p:attrNameLst>
                                      </p:cBhvr>
                                    </p:anim>
                                    <p:animRot by="-480000">
                                      <p:cBhvr>
                                        <p:cTn id="77" dur="50" autoRev="1" fill="hold">
                                          <p:stCondLst>
                                            <p:cond delay="0"/>
                                          </p:stCondLst>
                                        </p:cTn>
                                        <p:tgtEl>
                                          <p:spTgt spid="54"/>
                                        </p:tgtEl>
                                        <p:attrNameLst>
                                          <p:attrName>r</p:attrName>
                                        </p:attrNameLst>
                                      </p:cBhvr>
                                    </p:animRot>
                                  </p:childTnLst>
                                </p:cTn>
                              </p:par>
                            </p:childTnLst>
                          </p:cTn>
                        </p:par>
                        <p:par>
                          <p:cTn id="78" fill="hold">
                            <p:stCondLst>
                              <p:cond delay="12940"/>
                            </p:stCondLst>
                            <p:childTnLst>
                              <p:par>
                                <p:cTn id="79" presetID="22" presetClass="entr" presetSubtype="8" fill="hold" grpId="0" nodeType="afterEffect">
                                  <p:stCondLst>
                                    <p:cond delay="0"/>
                                  </p:stCondLst>
                                  <p:iterate type="lt">
                                    <p:tmPct val="30000"/>
                                  </p:iterate>
                                  <p:childTnLst>
                                    <p:set>
                                      <p:cBhvr>
                                        <p:cTn id="80" dur="1" fill="hold">
                                          <p:stCondLst>
                                            <p:cond delay="0"/>
                                          </p:stCondLst>
                                        </p:cTn>
                                        <p:tgtEl>
                                          <p:spTgt spid="55"/>
                                        </p:tgtEl>
                                        <p:attrNameLst>
                                          <p:attrName>style.visibility</p:attrName>
                                        </p:attrNameLst>
                                      </p:cBhvr>
                                      <p:to>
                                        <p:strVal val="visible"/>
                                      </p:to>
                                    </p:set>
                                    <p:animEffect transition="in" filter="wipe(left)">
                                      <p:cBhvr>
                                        <p:cTn id="81" dur="100"/>
                                        <p:tgtEl>
                                          <p:spTgt spid="55"/>
                                        </p:tgtEl>
                                      </p:cBhvr>
                                    </p:animEffect>
                                  </p:childTnLst>
                                </p:cTn>
                              </p:par>
                              <p:par>
                                <p:cTn id="82" presetID="36" presetClass="emph" presetSubtype="0" fill="hold" grpId="1" nodeType="withEffect">
                                  <p:stCondLst>
                                    <p:cond delay="0"/>
                                  </p:stCondLst>
                                  <p:iterate type="lt">
                                    <p:tmPct val="30000"/>
                                  </p:iterate>
                                  <p:childTnLst>
                                    <p:animScale>
                                      <p:cBhvr>
                                        <p:cTn id="83" dur="50" autoRev="1" fill="hold">
                                          <p:stCondLst>
                                            <p:cond delay="0"/>
                                          </p:stCondLst>
                                        </p:cTn>
                                        <p:tgtEl>
                                          <p:spTgt spid="55"/>
                                        </p:tgtEl>
                                      </p:cBhvr>
                                      <p:to x="80000" y="100000"/>
                                    </p:animScale>
                                    <p:anim by="(#ppt_w*0.10)" calcmode="lin" valueType="num">
                                      <p:cBhvr>
                                        <p:cTn id="84" dur="50" autoRev="1" fill="hold">
                                          <p:stCondLst>
                                            <p:cond delay="0"/>
                                          </p:stCondLst>
                                        </p:cTn>
                                        <p:tgtEl>
                                          <p:spTgt spid="55"/>
                                        </p:tgtEl>
                                        <p:attrNameLst>
                                          <p:attrName>ppt_x</p:attrName>
                                        </p:attrNameLst>
                                      </p:cBhvr>
                                    </p:anim>
                                    <p:anim by="(-#ppt_w*0.10)" calcmode="lin" valueType="num">
                                      <p:cBhvr>
                                        <p:cTn id="85" dur="50" autoRev="1" fill="hold">
                                          <p:stCondLst>
                                            <p:cond delay="0"/>
                                          </p:stCondLst>
                                        </p:cTn>
                                        <p:tgtEl>
                                          <p:spTgt spid="55"/>
                                        </p:tgtEl>
                                        <p:attrNameLst>
                                          <p:attrName>ppt_y</p:attrName>
                                        </p:attrNameLst>
                                      </p:cBhvr>
                                    </p:anim>
                                    <p:animRot by="-480000">
                                      <p:cBhvr>
                                        <p:cTn id="86" dur="50" autoRev="1" fill="hold">
                                          <p:stCondLst>
                                            <p:cond delay="0"/>
                                          </p:stCondLst>
                                        </p:cTn>
                                        <p:tgtEl>
                                          <p:spTgt spid="55"/>
                                        </p:tgtEl>
                                        <p:attrNameLst>
                                          <p:attrName>r</p:attrName>
                                        </p:attrNameLst>
                                      </p:cBhvr>
                                    </p:animRot>
                                  </p:childTnLst>
                                </p:cTn>
                              </p:par>
                            </p:childTnLst>
                          </p:cTn>
                        </p:par>
                        <p:par>
                          <p:cTn id="87" fill="hold">
                            <p:stCondLst>
                              <p:cond delay="17990"/>
                            </p:stCondLst>
                            <p:childTnLst>
                              <p:par>
                                <p:cTn id="88" presetID="22" presetClass="entr" presetSubtype="8" fill="hold" grpId="0" nodeType="afterEffect">
                                  <p:stCondLst>
                                    <p:cond delay="0"/>
                                  </p:stCondLst>
                                  <p:iterate type="lt">
                                    <p:tmPct val="30000"/>
                                  </p:iterate>
                                  <p:childTnLst>
                                    <p:set>
                                      <p:cBhvr>
                                        <p:cTn id="89" dur="1" fill="hold">
                                          <p:stCondLst>
                                            <p:cond delay="0"/>
                                          </p:stCondLst>
                                        </p:cTn>
                                        <p:tgtEl>
                                          <p:spTgt spid="56"/>
                                        </p:tgtEl>
                                        <p:attrNameLst>
                                          <p:attrName>style.visibility</p:attrName>
                                        </p:attrNameLst>
                                      </p:cBhvr>
                                      <p:to>
                                        <p:strVal val="visible"/>
                                      </p:to>
                                    </p:set>
                                    <p:animEffect transition="in" filter="wipe(left)">
                                      <p:cBhvr>
                                        <p:cTn id="90" dur="100"/>
                                        <p:tgtEl>
                                          <p:spTgt spid="56"/>
                                        </p:tgtEl>
                                      </p:cBhvr>
                                    </p:animEffect>
                                  </p:childTnLst>
                                </p:cTn>
                              </p:par>
                              <p:par>
                                <p:cTn id="91" presetID="36" presetClass="emph" presetSubtype="0" fill="hold" grpId="1" nodeType="withEffect">
                                  <p:stCondLst>
                                    <p:cond delay="0"/>
                                  </p:stCondLst>
                                  <p:iterate type="lt">
                                    <p:tmPct val="30000"/>
                                  </p:iterate>
                                  <p:childTnLst>
                                    <p:animScale>
                                      <p:cBhvr>
                                        <p:cTn id="92" dur="50" autoRev="1" fill="hold">
                                          <p:stCondLst>
                                            <p:cond delay="0"/>
                                          </p:stCondLst>
                                        </p:cTn>
                                        <p:tgtEl>
                                          <p:spTgt spid="56"/>
                                        </p:tgtEl>
                                      </p:cBhvr>
                                      <p:to x="80000" y="100000"/>
                                    </p:animScale>
                                    <p:anim by="(#ppt_w*0.10)" calcmode="lin" valueType="num">
                                      <p:cBhvr>
                                        <p:cTn id="93" dur="50" autoRev="1" fill="hold">
                                          <p:stCondLst>
                                            <p:cond delay="0"/>
                                          </p:stCondLst>
                                        </p:cTn>
                                        <p:tgtEl>
                                          <p:spTgt spid="56"/>
                                        </p:tgtEl>
                                        <p:attrNameLst>
                                          <p:attrName>ppt_x</p:attrName>
                                        </p:attrNameLst>
                                      </p:cBhvr>
                                    </p:anim>
                                    <p:anim by="(-#ppt_w*0.10)" calcmode="lin" valueType="num">
                                      <p:cBhvr>
                                        <p:cTn id="94" dur="50" autoRev="1" fill="hold">
                                          <p:stCondLst>
                                            <p:cond delay="0"/>
                                          </p:stCondLst>
                                        </p:cTn>
                                        <p:tgtEl>
                                          <p:spTgt spid="56"/>
                                        </p:tgtEl>
                                        <p:attrNameLst>
                                          <p:attrName>ppt_y</p:attrName>
                                        </p:attrNameLst>
                                      </p:cBhvr>
                                    </p:anim>
                                    <p:animRot by="-480000">
                                      <p:cBhvr>
                                        <p:cTn id="95" dur="50" autoRev="1" fill="hold">
                                          <p:stCondLst>
                                            <p:cond delay="0"/>
                                          </p:stCondLst>
                                        </p:cTn>
                                        <p:tgtEl>
                                          <p:spTgt spid="5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40" grpId="0"/>
      <p:bldP spid="41" grpId="0" animBg="1"/>
      <p:bldP spid="42" grpId="0" animBg="1"/>
      <p:bldP spid="43" grpId="0" animBg="1"/>
      <p:bldP spid="47" grpId="0" animBg="1"/>
      <p:bldP spid="48" grpId="0" animBg="1"/>
      <p:bldP spid="49" grpId="0" animBg="1"/>
      <p:bldP spid="50" grpId="0" animBg="1"/>
      <p:bldP spid="51" grpId="0" animBg="1"/>
      <p:bldP spid="52" grpId="0" animBg="1"/>
      <p:bldP spid="53" grpId="0"/>
      <p:bldP spid="53" grpId="1"/>
      <p:bldP spid="54" grpId="0"/>
      <p:bldP spid="54" grpId="1"/>
      <p:bldP spid="55" grpId="0"/>
      <p:bldP spid="55" grpId="1"/>
      <p:bldP spid="56" grpId="0"/>
      <p:bldP spid="56"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a:off x="324628" y="435931"/>
            <a:ext cx="8113486" cy="0"/>
          </a:xfrm>
          <a:prstGeom prst="line">
            <a:avLst/>
          </a:prstGeom>
          <a:ln w="1270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612055" y="96233"/>
            <a:ext cx="274777" cy="274777"/>
          </a:xfrm>
          <a:prstGeom prst="ellipse">
            <a:avLst/>
          </a:prstGeom>
          <a:solidFill>
            <a:srgbClr val="F5F5F5"/>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solidFill>
                <a:schemeClr val="bg1"/>
              </a:solidFill>
            </a:endParaRPr>
          </a:p>
        </p:txBody>
      </p:sp>
      <p:sp>
        <p:nvSpPr>
          <p:cNvPr id="28" name="TextBox 27"/>
          <p:cNvSpPr txBox="1"/>
          <p:nvPr/>
        </p:nvSpPr>
        <p:spPr>
          <a:xfrm>
            <a:off x="1024844" y="51016"/>
            <a:ext cx="2749467" cy="400108"/>
          </a:xfrm>
          <a:prstGeom prst="rect">
            <a:avLst/>
          </a:prstGeom>
          <a:noFill/>
        </p:spPr>
        <p:txBody>
          <a:bodyPr wrap="none" lIns="91438" tIns="45719" rIns="91438" bIns="45719" rtlCol="0">
            <a:spAutoFit/>
          </a:bodyPr>
          <a:lstStyle/>
          <a:p>
            <a:r>
              <a:rPr lang="en-US" altLang="zh-CN" sz="2000" dirty="0" smtClean="0">
                <a:solidFill>
                  <a:schemeClr val="bg1"/>
                </a:solidFill>
                <a:latin typeface="方正兰亭细黑_GBK" pitchFamily="2" charset="-122"/>
                <a:ea typeface="方正兰亭细黑_GBK" pitchFamily="2" charset="-122"/>
              </a:rPr>
              <a:t>4.2.3——</a:t>
            </a:r>
            <a:r>
              <a:rPr lang="zh-CN" altLang="en-US" sz="2000" b="1" dirty="0" smtClean="0">
                <a:solidFill>
                  <a:schemeClr val="bg1"/>
                </a:solidFill>
              </a:rPr>
              <a:t>宽度</a:t>
            </a:r>
            <a:r>
              <a:rPr lang="zh-CN" altLang="en-US" sz="2000" b="1" dirty="0">
                <a:solidFill>
                  <a:schemeClr val="bg1"/>
                </a:solidFill>
              </a:rPr>
              <a:t>优先策略</a:t>
            </a:r>
            <a:endParaRPr lang="zh-CN" altLang="en-US" sz="2000" dirty="0">
              <a:solidFill>
                <a:schemeClr val="bg1"/>
              </a:solidFill>
              <a:latin typeface="方正兰亭细黑_GBK" pitchFamily="2" charset="-122"/>
              <a:ea typeface="方正兰亭细黑_GBK" pitchFamily="2" charset="-122"/>
            </a:endParaRPr>
          </a:p>
        </p:txBody>
      </p:sp>
      <p:sp>
        <p:nvSpPr>
          <p:cNvPr id="42" name="Freeform 6"/>
          <p:cNvSpPr/>
          <p:nvPr/>
        </p:nvSpPr>
        <p:spPr bwMode="auto">
          <a:xfrm>
            <a:off x="4028975" y="1289207"/>
            <a:ext cx="620587" cy="3854293"/>
          </a:xfrm>
          <a:custGeom>
            <a:avLst/>
            <a:gdLst>
              <a:gd name="T0" fmla="*/ 182 w 260"/>
              <a:gd name="T1" fmla="*/ 130 h 1902"/>
              <a:gd name="T2" fmla="*/ 182 w 260"/>
              <a:gd name="T3" fmla="*/ 1902 h 1902"/>
              <a:gd name="T4" fmla="*/ 75 w 260"/>
              <a:gd name="T5" fmla="*/ 1902 h 1902"/>
              <a:gd name="T6" fmla="*/ 75 w 260"/>
              <a:gd name="T7" fmla="*/ 130 h 1902"/>
              <a:gd name="T8" fmla="*/ 0 w 260"/>
              <a:gd name="T9" fmla="*/ 130 h 1902"/>
              <a:gd name="T10" fmla="*/ 130 w 260"/>
              <a:gd name="T11" fmla="*/ 0 h 1902"/>
              <a:gd name="T12" fmla="*/ 260 w 260"/>
              <a:gd name="T13" fmla="*/ 130 h 1902"/>
              <a:gd name="T14" fmla="*/ 182 w 260"/>
              <a:gd name="T15" fmla="*/ 130 h 19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1902">
                <a:moveTo>
                  <a:pt x="182" y="130"/>
                </a:moveTo>
                <a:lnTo>
                  <a:pt x="182" y="1902"/>
                </a:lnTo>
                <a:lnTo>
                  <a:pt x="75" y="1902"/>
                </a:lnTo>
                <a:lnTo>
                  <a:pt x="75" y="130"/>
                </a:lnTo>
                <a:lnTo>
                  <a:pt x="0" y="130"/>
                </a:lnTo>
                <a:lnTo>
                  <a:pt x="130" y="0"/>
                </a:lnTo>
                <a:lnTo>
                  <a:pt x="260" y="130"/>
                </a:lnTo>
                <a:lnTo>
                  <a:pt x="182" y="130"/>
                </a:lnTo>
                <a:close/>
              </a:path>
            </a:pathLst>
          </a:custGeom>
          <a:solidFill>
            <a:schemeClr val="accent4">
              <a:lumMod val="60000"/>
              <a:lumOff val="40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7" tIns="45709" rIns="91417" bIns="45709" numCol="1" spcCol="0" rtlCol="0" fromWordArt="0" anchor="ctr" anchorCtr="0" forceAA="0" compatLnSpc="1">
            <a:noAutofit/>
          </a:bodyPr>
          <a:lstStyle/>
          <a:p>
            <a:pPr algn="ctr"/>
            <a:endParaRPr lang="zh-CN" altLang="en-US" sz="2400" dirty="0"/>
          </a:p>
        </p:txBody>
      </p:sp>
      <p:sp>
        <p:nvSpPr>
          <p:cNvPr id="43" name="Freeform 8"/>
          <p:cNvSpPr/>
          <p:nvPr/>
        </p:nvSpPr>
        <p:spPr bwMode="auto">
          <a:xfrm>
            <a:off x="2562326" y="2882113"/>
            <a:ext cx="2558725" cy="2248860"/>
          </a:xfrm>
          <a:custGeom>
            <a:avLst/>
            <a:gdLst>
              <a:gd name="T0" fmla="*/ 225 w 454"/>
              <a:gd name="T1" fmla="*/ 35 h 481"/>
              <a:gd name="T2" fmla="*/ 55 w 454"/>
              <a:gd name="T3" fmla="*/ 35 h 481"/>
              <a:gd name="T4" fmla="*/ 55 w 454"/>
              <a:gd name="T5" fmla="*/ 0 h 481"/>
              <a:gd name="T6" fmla="*/ 0 w 454"/>
              <a:gd name="T7" fmla="*/ 55 h 481"/>
              <a:gd name="T8" fmla="*/ 55 w 454"/>
              <a:gd name="T9" fmla="*/ 110 h 481"/>
              <a:gd name="T10" fmla="*/ 55 w 454"/>
              <a:gd name="T11" fmla="*/ 80 h 481"/>
              <a:gd name="T12" fmla="*/ 224 w 454"/>
              <a:gd name="T13" fmla="*/ 80 h 481"/>
              <a:gd name="T14" fmla="*/ 409 w 454"/>
              <a:gd name="T15" fmla="*/ 277 h 481"/>
              <a:gd name="T16" fmla="*/ 409 w 454"/>
              <a:gd name="T17" fmla="*/ 481 h 481"/>
              <a:gd name="T18" fmla="*/ 454 w 454"/>
              <a:gd name="T19" fmla="*/ 481 h 481"/>
              <a:gd name="T20" fmla="*/ 454 w 454"/>
              <a:gd name="T21" fmla="*/ 277 h 481"/>
              <a:gd name="T22" fmla="*/ 225 w 454"/>
              <a:gd name="T23" fmla="*/ 3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4" h="481">
                <a:moveTo>
                  <a:pt x="225" y="35"/>
                </a:moveTo>
                <a:cubicBezTo>
                  <a:pt x="55" y="35"/>
                  <a:pt x="55" y="35"/>
                  <a:pt x="55" y="35"/>
                </a:cubicBezTo>
                <a:cubicBezTo>
                  <a:pt x="55" y="0"/>
                  <a:pt x="55" y="0"/>
                  <a:pt x="55" y="0"/>
                </a:cubicBezTo>
                <a:cubicBezTo>
                  <a:pt x="0" y="55"/>
                  <a:pt x="0" y="55"/>
                  <a:pt x="0" y="55"/>
                </a:cubicBezTo>
                <a:cubicBezTo>
                  <a:pt x="55" y="110"/>
                  <a:pt x="55" y="110"/>
                  <a:pt x="55" y="110"/>
                </a:cubicBezTo>
                <a:cubicBezTo>
                  <a:pt x="55" y="80"/>
                  <a:pt x="55" y="80"/>
                  <a:pt x="55" y="80"/>
                </a:cubicBezTo>
                <a:cubicBezTo>
                  <a:pt x="224" y="80"/>
                  <a:pt x="224" y="80"/>
                  <a:pt x="224" y="80"/>
                </a:cubicBezTo>
                <a:cubicBezTo>
                  <a:pt x="340" y="80"/>
                  <a:pt x="409" y="168"/>
                  <a:pt x="409" y="277"/>
                </a:cubicBezTo>
                <a:cubicBezTo>
                  <a:pt x="409" y="481"/>
                  <a:pt x="409" y="481"/>
                  <a:pt x="409" y="481"/>
                </a:cubicBezTo>
                <a:cubicBezTo>
                  <a:pt x="454" y="481"/>
                  <a:pt x="454" y="481"/>
                  <a:pt x="454" y="481"/>
                </a:cubicBezTo>
                <a:cubicBezTo>
                  <a:pt x="454" y="277"/>
                  <a:pt x="454" y="277"/>
                  <a:pt x="454" y="277"/>
                </a:cubicBezTo>
                <a:cubicBezTo>
                  <a:pt x="454" y="145"/>
                  <a:pt x="363" y="35"/>
                  <a:pt x="225" y="35"/>
                </a:cubicBezTo>
                <a:close/>
              </a:path>
            </a:pathLst>
          </a:custGeom>
          <a:solidFill>
            <a:schemeClr val="accent1"/>
          </a:soli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7" tIns="45709" rIns="91417" bIns="45709" numCol="1" spcCol="0" rtlCol="0" fromWordArt="0" anchor="ctr" anchorCtr="0" forceAA="0" compatLnSpc="1">
            <a:noAutofit/>
          </a:bodyPr>
          <a:lstStyle/>
          <a:p>
            <a:pPr algn="ctr"/>
            <a:endParaRPr lang="zh-CN" altLang="en-US" sz="4400" dirty="0">
              <a:latin typeface="Avant GardeBook" pitchFamily="50" charset="0"/>
              <a:ea typeface="微软雅黑" panose="020B0503020204020204" pitchFamily="34" charset="-122"/>
            </a:endParaRPr>
          </a:p>
        </p:txBody>
      </p:sp>
      <p:sp>
        <p:nvSpPr>
          <p:cNvPr id="44" name="Oval 9"/>
          <p:cNvSpPr>
            <a:spLocks noChangeArrowheads="1"/>
          </p:cNvSpPr>
          <p:nvPr/>
        </p:nvSpPr>
        <p:spPr bwMode="auto">
          <a:xfrm>
            <a:off x="3032368" y="1587420"/>
            <a:ext cx="930880" cy="985090"/>
          </a:xfrm>
          <a:prstGeom prst="ellipse">
            <a:avLst/>
          </a:prstGeom>
          <a:solidFill>
            <a:schemeClr val="accent1"/>
          </a:soli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9" rIns="0" bIns="45709" numCol="1" spcCol="0" rtlCol="0" fromWordArt="0" anchor="ctr" anchorCtr="0" forceAA="0" compatLnSpc="1">
            <a:noAutofit/>
          </a:bodyPr>
          <a:lstStyle/>
          <a:p>
            <a:pPr algn="ctr">
              <a:lnSpc>
                <a:spcPct val="150000"/>
              </a:lnSpc>
            </a:pPr>
            <a:r>
              <a:rPr lang="zh-CN" altLang="en-US" sz="2000" b="1" dirty="0" smtClean="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算法思想</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45" name="Oval 10"/>
          <p:cNvSpPr>
            <a:spLocks noChangeArrowheads="1"/>
          </p:cNvSpPr>
          <p:nvPr/>
        </p:nvSpPr>
        <p:spPr bwMode="auto">
          <a:xfrm>
            <a:off x="4980863" y="1676481"/>
            <a:ext cx="935653" cy="985090"/>
          </a:xfrm>
          <a:prstGeom prst="ellipse">
            <a:avLst/>
          </a:prstGeom>
          <a:solidFill>
            <a:schemeClr val="accent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9" rIns="0" bIns="45709" numCol="1" spcCol="0" rtlCol="0" fromWordArt="0" anchor="ctr" anchorCtr="0" forceAA="0" compatLnSpc="1">
            <a:noAutofit/>
          </a:bodyPr>
          <a:lstStyle/>
          <a:p>
            <a:pPr algn="ctr"/>
            <a:r>
              <a:rPr lang="zh-CN" altLang="en-US" sz="2000" dirty="0" smtClean="0">
                <a:solidFill>
                  <a:schemeClr val="bg1"/>
                </a:solidFill>
                <a:latin typeface="Avant GardeBook" pitchFamily="50" charset="0"/>
                <a:ea typeface="微软雅黑" panose="020B0503020204020204" pitchFamily="34" charset="-122"/>
              </a:rPr>
              <a:t>策略优点</a:t>
            </a:r>
            <a:endParaRPr lang="zh-CN" altLang="en-US" sz="2000" dirty="0">
              <a:solidFill>
                <a:schemeClr val="bg1"/>
              </a:solidFill>
              <a:latin typeface="Avant GardeBook" pitchFamily="50" charset="0"/>
              <a:ea typeface="微软雅黑" panose="020B0503020204020204" pitchFamily="34" charset="-122"/>
            </a:endParaRPr>
          </a:p>
        </p:txBody>
      </p:sp>
      <p:sp>
        <p:nvSpPr>
          <p:cNvPr id="48" name="TextBox 57"/>
          <p:cNvSpPr txBox="1"/>
          <p:nvPr/>
        </p:nvSpPr>
        <p:spPr>
          <a:xfrm>
            <a:off x="71408" y="532157"/>
            <a:ext cx="3146518" cy="2308302"/>
          </a:xfrm>
          <a:prstGeom prst="rect">
            <a:avLst/>
          </a:prstGeom>
          <a:noFill/>
        </p:spPr>
        <p:txBody>
          <a:bodyPr wrap="square" lIns="91417" tIns="45709" rIns="91417" bIns="45709"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smtClean="0"/>
              <a:t>1.</a:t>
            </a:r>
            <a:r>
              <a:rPr lang="zh-CN" altLang="en-US" sz="1600" dirty="0" smtClean="0"/>
              <a:t>把</a:t>
            </a:r>
            <a:r>
              <a:rPr lang="zh-CN" altLang="en-US" sz="1600" dirty="0"/>
              <a:t>解析出的链接和</a:t>
            </a:r>
            <a:r>
              <a:rPr lang="en-US" altLang="zh-CN" sz="1600" dirty="0"/>
              <a:t>Visited</a:t>
            </a:r>
            <a:r>
              <a:rPr lang="zh-CN" altLang="en-US" sz="1600" dirty="0"/>
              <a:t>表中的链接进行比较，若</a:t>
            </a:r>
            <a:r>
              <a:rPr lang="en-US" altLang="zh-CN" sz="1600" dirty="0"/>
              <a:t>Visited</a:t>
            </a:r>
            <a:r>
              <a:rPr lang="zh-CN" altLang="en-US" sz="1600" dirty="0"/>
              <a:t>表中不存在此链接，表示其未被访问过。</a:t>
            </a:r>
          </a:p>
          <a:p>
            <a:r>
              <a:rPr lang="en-US" altLang="zh-CN" sz="1600" dirty="0" smtClean="0"/>
              <a:t>2.</a:t>
            </a:r>
            <a:r>
              <a:rPr lang="zh-CN" altLang="en-US" sz="1600" dirty="0" smtClean="0"/>
              <a:t>把</a:t>
            </a:r>
            <a:r>
              <a:rPr lang="zh-CN" altLang="en-US" sz="1600" dirty="0"/>
              <a:t>链接放入</a:t>
            </a:r>
            <a:r>
              <a:rPr lang="en-US" altLang="zh-CN" sz="1600" dirty="0"/>
              <a:t>TODO</a:t>
            </a:r>
            <a:r>
              <a:rPr lang="zh-CN" altLang="en-US" sz="1600" dirty="0"/>
              <a:t>表中。</a:t>
            </a:r>
          </a:p>
          <a:p>
            <a:r>
              <a:rPr lang="en-US" altLang="zh-CN" sz="1600" dirty="0" smtClean="0"/>
              <a:t>3.</a:t>
            </a:r>
            <a:r>
              <a:rPr lang="zh-CN" altLang="en-US" sz="1600" dirty="0" smtClean="0"/>
              <a:t>处理</a:t>
            </a:r>
            <a:r>
              <a:rPr lang="zh-CN" altLang="en-US" sz="1600" dirty="0"/>
              <a:t>完毕后，再次从</a:t>
            </a:r>
            <a:r>
              <a:rPr lang="en-US" altLang="zh-CN" sz="1600" dirty="0"/>
              <a:t>TODO</a:t>
            </a:r>
            <a:r>
              <a:rPr lang="zh-CN" altLang="en-US" sz="1600" dirty="0"/>
              <a:t>表中取得一条链接，直接放入</a:t>
            </a:r>
            <a:r>
              <a:rPr lang="en-US" altLang="zh-CN" sz="1600" dirty="0"/>
              <a:t>Visited</a:t>
            </a:r>
            <a:r>
              <a:rPr lang="zh-CN" altLang="en-US" sz="1600" dirty="0"/>
              <a:t>表中。</a:t>
            </a:r>
          </a:p>
          <a:p>
            <a:r>
              <a:rPr lang="en-US" altLang="zh-CN" sz="1600" dirty="0" smtClean="0"/>
              <a:t>4.</a:t>
            </a:r>
            <a:r>
              <a:rPr lang="zh-CN" altLang="en-US" sz="1600" dirty="0" smtClean="0"/>
              <a:t>针对</a:t>
            </a:r>
            <a:r>
              <a:rPr lang="zh-CN" altLang="en-US" sz="1600" dirty="0"/>
              <a:t>这个链接所表示的网页，继续上述过程。如此循环往复</a:t>
            </a:r>
            <a:r>
              <a:rPr lang="zh-CN" altLang="en-US" sz="1200" dirty="0"/>
              <a:t>。</a:t>
            </a:r>
          </a:p>
        </p:txBody>
      </p:sp>
      <p:graphicFrame>
        <p:nvGraphicFramePr>
          <p:cNvPr id="50" name="图表 49"/>
          <p:cNvGraphicFramePr/>
          <p:nvPr>
            <p:extLst>
              <p:ext uri="{D42A27DB-BD31-4B8C-83A1-F6EECF244321}">
                <p14:modId xmlns:p14="http://schemas.microsoft.com/office/powerpoint/2010/main" val="687940279"/>
              </p:ext>
            </p:extLst>
          </p:nvPr>
        </p:nvGraphicFramePr>
        <p:xfrm>
          <a:off x="8263" y="2947964"/>
          <a:ext cx="2525559" cy="2177975"/>
        </p:xfrm>
        <a:graphic>
          <a:graphicData uri="http://schemas.openxmlformats.org/drawingml/2006/chart">
            <c:chart xmlns:c="http://schemas.openxmlformats.org/drawingml/2006/chart" xmlns:r="http://schemas.openxmlformats.org/officeDocument/2006/relationships" r:id="rId2"/>
          </a:graphicData>
        </a:graphic>
      </p:graphicFrame>
      <p:sp>
        <p:nvSpPr>
          <p:cNvPr id="53" name="TextBox 64"/>
          <p:cNvSpPr txBox="1"/>
          <p:nvPr/>
        </p:nvSpPr>
        <p:spPr>
          <a:xfrm>
            <a:off x="5983733" y="368945"/>
            <a:ext cx="3007738" cy="2677634"/>
          </a:xfrm>
          <a:prstGeom prst="rect">
            <a:avLst/>
          </a:prstGeom>
          <a:noFill/>
        </p:spPr>
        <p:txBody>
          <a:bodyPr wrap="square" lIns="91417" tIns="45709" rIns="91417" bIns="45709"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smtClean="0"/>
              <a:t>1.</a:t>
            </a:r>
            <a:r>
              <a:rPr lang="zh-CN" altLang="en-US" sz="1400" dirty="0" smtClean="0"/>
              <a:t>重要</a:t>
            </a:r>
            <a:r>
              <a:rPr lang="zh-CN" altLang="en-US" sz="1400" dirty="0"/>
              <a:t>的网页往往离种子比较近，例如我们打开新闻网站的时候往往是最热门的新闻，随着不断的深入冲浪，所看到的网页的重要性越来越低。</a:t>
            </a:r>
          </a:p>
          <a:p>
            <a:r>
              <a:rPr lang="en-US" altLang="zh-CN" sz="1400" dirty="0" smtClean="0"/>
              <a:t>2.</a:t>
            </a:r>
            <a:r>
              <a:rPr lang="zh-CN" altLang="en-US" sz="1400" dirty="0" smtClean="0"/>
              <a:t>万维网</a:t>
            </a:r>
            <a:r>
              <a:rPr lang="zh-CN" altLang="en-US" sz="1400" dirty="0"/>
              <a:t>的实际深度最多能达到</a:t>
            </a:r>
            <a:r>
              <a:rPr lang="en-US" altLang="zh-CN" sz="1400" dirty="0"/>
              <a:t>17</a:t>
            </a:r>
            <a:r>
              <a:rPr lang="zh-CN" altLang="en-US" sz="1400" dirty="0"/>
              <a:t>层，但到达某个网页总存在一条很短的路径。而广度优先遍历会以最快的速度到达这个网页。</a:t>
            </a:r>
          </a:p>
          <a:p>
            <a:r>
              <a:rPr lang="en-US" altLang="zh-CN" sz="1400" dirty="0" smtClean="0"/>
              <a:t>3.</a:t>
            </a:r>
            <a:r>
              <a:rPr lang="zh-CN" altLang="en-US" sz="1400" dirty="0" smtClean="0"/>
              <a:t>广度</a:t>
            </a:r>
            <a:r>
              <a:rPr lang="zh-CN" altLang="en-US" sz="1400" dirty="0"/>
              <a:t>优先有利于多爬虫的合作抓取，多爬虫合作通常先抓取站内链接，抓取的封闭性很强</a:t>
            </a:r>
          </a:p>
        </p:txBody>
      </p:sp>
      <p:graphicFrame>
        <p:nvGraphicFramePr>
          <p:cNvPr id="55" name="图表 54"/>
          <p:cNvGraphicFramePr/>
          <p:nvPr>
            <p:extLst>
              <p:ext uri="{D42A27DB-BD31-4B8C-83A1-F6EECF244321}">
                <p14:modId xmlns:p14="http://schemas.microsoft.com/office/powerpoint/2010/main" val="446211708"/>
              </p:ext>
            </p:extLst>
          </p:nvPr>
        </p:nvGraphicFramePr>
        <p:xfrm>
          <a:off x="6409735" y="2947964"/>
          <a:ext cx="2734265" cy="2195536"/>
        </p:xfrm>
        <a:graphic>
          <a:graphicData uri="http://schemas.openxmlformats.org/drawingml/2006/chart">
            <c:chart xmlns:c="http://schemas.openxmlformats.org/drawingml/2006/chart" xmlns:r="http://schemas.openxmlformats.org/officeDocument/2006/relationships" r:id="rId3"/>
          </a:graphicData>
        </a:graphic>
      </p:graphicFrame>
      <p:sp>
        <p:nvSpPr>
          <p:cNvPr id="56" name="Freeform 7"/>
          <p:cNvSpPr/>
          <p:nvPr/>
        </p:nvSpPr>
        <p:spPr bwMode="auto">
          <a:xfrm>
            <a:off x="3749093" y="2877080"/>
            <a:ext cx="2558725" cy="2248860"/>
          </a:xfrm>
          <a:custGeom>
            <a:avLst/>
            <a:gdLst>
              <a:gd name="T0" fmla="*/ 229 w 454"/>
              <a:gd name="T1" fmla="*/ 35 h 481"/>
              <a:gd name="T2" fmla="*/ 399 w 454"/>
              <a:gd name="T3" fmla="*/ 35 h 481"/>
              <a:gd name="T4" fmla="*/ 399 w 454"/>
              <a:gd name="T5" fmla="*/ 0 h 481"/>
              <a:gd name="T6" fmla="*/ 454 w 454"/>
              <a:gd name="T7" fmla="*/ 55 h 481"/>
              <a:gd name="T8" fmla="*/ 399 w 454"/>
              <a:gd name="T9" fmla="*/ 110 h 481"/>
              <a:gd name="T10" fmla="*/ 399 w 454"/>
              <a:gd name="T11" fmla="*/ 80 h 481"/>
              <a:gd name="T12" fmla="*/ 230 w 454"/>
              <a:gd name="T13" fmla="*/ 80 h 481"/>
              <a:gd name="T14" fmla="*/ 45 w 454"/>
              <a:gd name="T15" fmla="*/ 277 h 481"/>
              <a:gd name="T16" fmla="*/ 45 w 454"/>
              <a:gd name="T17" fmla="*/ 481 h 481"/>
              <a:gd name="T18" fmla="*/ 0 w 454"/>
              <a:gd name="T19" fmla="*/ 481 h 481"/>
              <a:gd name="T20" fmla="*/ 0 w 454"/>
              <a:gd name="T21" fmla="*/ 277 h 481"/>
              <a:gd name="T22" fmla="*/ 229 w 454"/>
              <a:gd name="T23" fmla="*/ 3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4" h="481">
                <a:moveTo>
                  <a:pt x="229" y="35"/>
                </a:moveTo>
                <a:cubicBezTo>
                  <a:pt x="399" y="35"/>
                  <a:pt x="399" y="35"/>
                  <a:pt x="399" y="35"/>
                </a:cubicBezTo>
                <a:cubicBezTo>
                  <a:pt x="399" y="0"/>
                  <a:pt x="399" y="0"/>
                  <a:pt x="399" y="0"/>
                </a:cubicBezTo>
                <a:cubicBezTo>
                  <a:pt x="454" y="55"/>
                  <a:pt x="454" y="55"/>
                  <a:pt x="454" y="55"/>
                </a:cubicBezTo>
                <a:cubicBezTo>
                  <a:pt x="399" y="110"/>
                  <a:pt x="399" y="110"/>
                  <a:pt x="399" y="110"/>
                </a:cubicBezTo>
                <a:cubicBezTo>
                  <a:pt x="399" y="80"/>
                  <a:pt x="399" y="80"/>
                  <a:pt x="399" y="80"/>
                </a:cubicBezTo>
                <a:cubicBezTo>
                  <a:pt x="230" y="80"/>
                  <a:pt x="230" y="80"/>
                  <a:pt x="230" y="80"/>
                </a:cubicBezTo>
                <a:cubicBezTo>
                  <a:pt x="114" y="80"/>
                  <a:pt x="45" y="168"/>
                  <a:pt x="45" y="277"/>
                </a:cubicBezTo>
                <a:cubicBezTo>
                  <a:pt x="45" y="481"/>
                  <a:pt x="45" y="481"/>
                  <a:pt x="45" y="481"/>
                </a:cubicBezTo>
                <a:cubicBezTo>
                  <a:pt x="0" y="481"/>
                  <a:pt x="0" y="481"/>
                  <a:pt x="0" y="481"/>
                </a:cubicBezTo>
                <a:cubicBezTo>
                  <a:pt x="0" y="277"/>
                  <a:pt x="0" y="277"/>
                  <a:pt x="0" y="277"/>
                </a:cubicBezTo>
                <a:cubicBezTo>
                  <a:pt x="0" y="145"/>
                  <a:pt x="90" y="35"/>
                  <a:pt x="229" y="35"/>
                </a:cubicBezTo>
                <a:close/>
              </a:path>
            </a:pathLst>
          </a:custGeom>
          <a:solidFill>
            <a:schemeClr val="accent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7" tIns="45709" rIns="91417" bIns="45709" numCol="1" spcCol="0" rtlCol="0" fromWordArt="0" anchor="ctr" anchorCtr="0" forceAA="0" compatLnSpc="1">
            <a:noAutofit/>
          </a:bodyPr>
          <a:lstStyle/>
          <a:p>
            <a:pPr algn="ctr"/>
            <a:endParaRPr lang="zh-CN" altLang="en-US" sz="4400" dirty="0">
              <a:solidFill>
                <a:schemeClr val="bg1"/>
              </a:solidFill>
              <a:latin typeface="Avant GardeBook" pitchFamily="50" charset="0"/>
              <a:ea typeface="微软雅黑" panose="020B0503020204020204" pitchFamily="34" charset="-122"/>
            </a:endParaRPr>
          </a:p>
        </p:txBody>
      </p:sp>
    </p:spTree>
    <p:extLst>
      <p:ext uri="{BB962C8B-B14F-4D97-AF65-F5344CB8AC3E}">
        <p14:creationId xmlns:p14="http://schemas.microsoft.com/office/powerpoint/2010/main" val="167263177"/>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300"/>
                                        <p:tgtEl>
                                          <p:spTgt spid="26"/>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down)">
                                      <p:cBhvr>
                                        <p:cTn id="11" dur="300"/>
                                        <p:tgtEl>
                                          <p:spTgt spid="27"/>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p:tgtEl>
                                          <p:spTgt spid="28"/>
                                        </p:tgtEl>
                                        <p:attrNameLst>
                                          <p:attrName>ppt_x</p:attrName>
                                        </p:attrNameLst>
                                      </p:cBhvr>
                                      <p:tavLst>
                                        <p:tav tm="0">
                                          <p:val>
                                            <p:strVal val="#ppt_x-#ppt_w*1.125000"/>
                                          </p:val>
                                        </p:tav>
                                        <p:tav tm="100000">
                                          <p:val>
                                            <p:strVal val="#ppt_x"/>
                                          </p:val>
                                        </p:tav>
                                      </p:tavLst>
                                    </p:anim>
                                    <p:animEffect transition="in" filter="wipe(right)">
                                      <p:cBhvr>
                                        <p:cTn id="16" dur="500"/>
                                        <p:tgtEl>
                                          <p:spTgt spid="28"/>
                                        </p:tgtEl>
                                      </p:cBhvr>
                                    </p:animEffect>
                                  </p:childTnLst>
                                </p:cTn>
                              </p:par>
                            </p:childTnLst>
                          </p:cTn>
                        </p:par>
                        <p:par>
                          <p:cTn id="17" fill="hold">
                            <p:stCondLst>
                              <p:cond delay="1100"/>
                            </p:stCondLst>
                            <p:childTnLst>
                              <p:par>
                                <p:cTn id="18" presetID="2" presetClass="entr" presetSubtype="4" decel="100000" fill="hold" grpId="0" nodeType="afterEffect">
                                  <p:stCondLst>
                                    <p:cond delay="0"/>
                                  </p:stCondLst>
                                  <p:childTnLst>
                                    <p:set>
                                      <p:cBhvr>
                                        <p:cTn id="19" dur="1" fill="hold">
                                          <p:stCondLst>
                                            <p:cond delay="0"/>
                                          </p:stCondLst>
                                        </p:cTn>
                                        <p:tgtEl>
                                          <p:spTgt spid="42"/>
                                        </p:tgtEl>
                                        <p:attrNameLst>
                                          <p:attrName>style.visibility</p:attrName>
                                        </p:attrNameLst>
                                      </p:cBhvr>
                                      <p:to>
                                        <p:strVal val="visible"/>
                                      </p:to>
                                    </p:set>
                                    <p:anim calcmode="lin" valueType="num">
                                      <p:cBhvr additive="base">
                                        <p:cTn id="20" dur="500" fill="hold"/>
                                        <p:tgtEl>
                                          <p:spTgt spid="42"/>
                                        </p:tgtEl>
                                        <p:attrNameLst>
                                          <p:attrName>ppt_x</p:attrName>
                                        </p:attrNameLst>
                                      </p:cBhvr>
                                      <p:tavLst>
                                        <p:tav tm="0">
                                          <p:val>
                                            <p:strVal val="#ppt_x"/>
                                          </p:val>
                                        </p:tav>
                                        <p:tav tm="100000">
                                          <p:val>
                                            <p:strVal val="#ppt_x"/>
                                          </p:val>
                                        </p:tav>
                                      </p:tavLst>
                                    </p:anim>
                                    <p:anim calcmode="lin" valueType="num">
                                      <p:cBhvr additive="base">
                                        <p:cTn id="21" dur="500" fill="hold"/>
                                        <p:tgtEl>
                                          <p:spTgt spid="42"/>
                                        </p:tgtEl>
                                        <p:attrNameLst>
                                          <p:attrName>ppt_y</p:attrName>
                                        </p:attrNameLst>
                                      </p:cBhvr>
                                      <p:tavLst>
                                        <p:tav tm="0">
                                          <p:val>
                                            <p:strVal val="1+#ppt_h/2"/>
                                          </p:val>
                                        </p:tav>
                                        <p:tav tm="100000">
                                          <p:val>
                                            <p:strVal val="#ppt_y"/>
                                          </p:val>
                                        </p:tav>
                                      </p:tavLst>
                                    </p:anim>
                                  </p:childTnLst>
                                </p:cTn>
                              </p:par>
                            </p:childTnLst>
                          </p:cTn>
                        </p:par>
                        <p:par>
                          <p:cTn id="22" fill="hold">
                            <p:stCondLst>
                              <p:cond delay="1600"/>
                            </p:stCondLst>
                            <p:childTnLst>
                              <p:par>
                                <p:cTn id="23" presetID="22" presetClass="entr" presetSubtype="2" fill="hold" grpId="0" nodeType="after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wipe(right)">
                                      <p:cBhvr>
                                        <p:cTn id="25" dur="500"/>
                                        <p:tgtEl>
                                          <p:spTgt spid="43"/>
                                        </p:tgtEl>
                                      </p:cBhvr>
                                    </p:animEffect>
                                  </p:childTnLst>
                                </p:cTn>
                              </p:par>
                              <p:par>
                                <p:cTn id="26" presetID="45" presetClass="entr" presetSubtype="0" fill="hold" grpId="0" nodeType="withEffect">
                                  <p:stCondLst>
                                    <p:cond delay="30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anim calcmode="lin" valueType="num">
                                      <p:cBhvr>
                                        <p:cTn id="29" dur="500" fill="hold"/>
                                        <p:tgtEl>
                                          <p:spTgt spid="44"/>
                                        </p:tgtEl>
                                        <p:attrNameLst>
                                          <p:attrName>ppt_w</p:attrName>
                                        </p:attrNameLst>
                                      </p:cBhvr>
                                      <p:tavLst>
                                        <p:tav tm="0" fmla="#ppt_w*sin(2.5*pi*$)">
                                          <p:val>
                                            <p:fltVal val="0"/>
                                          </p:val>
                                        </p:tav>
                                        <p:tav tm="100000">
                                          <p:val>
                                            <p:fltVal val="1"/>
                                          </p:val>
                                        </p:tav>
                                      </p:tavLst>
                                    </p:anim>
                                    <p:anim calcmode="lin" valueType="num">
                                      <p:cBhvr>
                                        <p:cTn id="30" dur="500" fill="hold"/>
                                        <p:tgtEl>
                                          <p:spTgt spid="44"/>
                                        </p:tgtEl>
                                        <p:attrNameLst>
                                          <p:attrName>ppt_h</p:attrName>
                                        </p:attrNameLst>
                                      </p:cBhvr>
                                      <p:tavLst>
                                        <p:tav tm="0">
                                          <p:val>
                                            <p:strVal val="#ppt_h"/>
                                          </p:val>
                                        </p:tav>
                                        <p:tav tm="100000">
                                          <p:val>
                                            <p:strVal val="#ppt_h"/>
                                          </p:val>
                                        </p:tav>
                                      </p:tavLst>
                                    </p:anim>
                                  </p:childTnLst>
                                </p:cTn>
                              </p:par>
                            </p:childTnLst>
                          </p:cTn>
                        </p:par>
                        <p:par>
                          <p:cTn id="31" fill="hold">
                            <p:stCondLst>
                              <p:cond delay="2400"/>
                            </p:stCondLst>
                            <p:childTnLst>
                              <p:par>
                                <p:cTn id="32" presetID="55" presetClass="entr" presetSubtype="0" fill="hold" grpId="0" nodeType="afterEffect">
                                  <p:stCondLst>
                                    <p:cond delay="0"/>
                                  </p:stCondLst>
                                  <p:childTnLst>
                                    <p:set>
                                      <p:cBhvr>
                                        <p:cTn id="33" dur="1" fill="hold">
                                          <p:stCondLst>
                                            <p:cond delay="0"/>
                                          </p:stCondLst>
                                        </p:cTn>
                                        <p:tgtEl>
                                          <p:spTgt spid="50"/>
                                        </p:tgtEl>
                                        <p:attrNameLst>
                                          <p:attrName>style.visibility</p:attrName>
                                        </p:attrNameLst>
                                      </p:cBhvr>
                                      <p:to>
                                        <p:strVal val="visible"/>
                                      </p:to>
                                    </p:set>
                                    <p:anim calcmode="lin" valueType="num">
                                      <p:cBhvr>
                                        <p:cTn id="34" dur="500" fill="hold"/>
                                        <p:tgtEl>
                                          <p:spTgt spid="50"/>
                                        </p:tgtEl>
                                        <p:attrNameLst>
                                          <p:attrName>ppt_w</p:attrName>
                                        </p:attrNameLst>
                                      </p:cBhvr>
                                      <p:tavLst>
                                        <p:tav tm="0">
                                          <p:val>
                                            <p:strVal val="#ppt_w*0.70"/>
                                          </p:val>
                                        </p:tav>
                                        <p:tav tm="100000">
                                          <p:val>
                                            <p:strVal val="#ppt_w"/>
                                          </p:val>
                                        </p:tav>
                                      </p:tavLst>
                                    </p:anim>
                                    <p:anim calcmode="lin" valueType="num">
                                      <p:cBhvr>
                                        <p:cTn id="35" dur="500" fill="hold"/>
                                        <p:tgtEl>
                                          <p:spTgt spid="50"/>
                                        </p:tgtEl>
                                        <p:attrNameLst>
                                          <p:attrName>ppt_h</p:attrName>
                                        </p:attrNameLst>
                                      </p:cBhvr>
                                      <p:tavLst>
                                        <p:tav tm="0">
                                          <p:val>
                                            <p:strVal val="#ppt_h"/>
                                          </p:val>
                                        </p:tav>
                                        <p:tav tm="100000">
                                          <p:val>
                                            <p:strVal val="#ppt_h"/>
                                          </p:val>
                                        </p:tav>
                                      </p:tavLst>
                                    </p:anim>
                                    <p:animEffect transition="in" filter="fade">
                                      <p:cBhvr>
                                        <p:cTn id="36" dur="500"/>
                                        <p:tgtEl>
                                          <p:spTgt spid="50"/>
                                        </p:tgtEl>
                                      </p:cBhvr>
                                    </p:animEffect>
                                  </p:childTnLst>
                                </p:cTn>
                              </p:par>
                              <p:par>
                                <p:cTn id="37" presetID="12" presetClass="entr" presetSubtype="2"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anim calcmode="lin" valueType="num">
                                      <p:cBhvr additive="base">
                                        <p:cTn id="39" dur="500"/>
                                        <p:tgtEl>
                                          <p:spTgt spid="48"/>
                                        </p:tgtEl>
                                        <p:attrNameLst>
                                          <p:attrName>ppt_x</p:attrName>
                                        </p:attrNameLst>
                                      </p:cBhvr>
                                      <p:tavLst>
                                        <p:tav tm="0">
                                          <p:val>
                                            <p:strVal val="#ppt_x+#ppt_w*1.125000"/>
                                          </p:val>
                                        </p:tav>
                                        <p:tav tm="100000">
                                          <p:val>
                                            <p:strVal val="#ppt_x"/>
                                          </p:val>
                                        </p:tav>
                                      </p:tavLst>
                                    </p:anim>
                                    <p:animEffect transition="in" filter="wipe(left)">
                                      <p:cBhvr>
                                        <p:cTn id="40" dur="500"/>
                                        <p:tgtEl>
                                          <p:spTgt spid="48"/>
                                        </p:tgtEl>
                                      </p:cBhvr>
                                    </p:animEffect>
                                  </p:childTnLst>
                                </p:cTn>
                              </p:par>
                            </p:childTnLst>
                          </p:cTn>
                        </p:par>
                        <p:par>
                          <p:cTn id="41" fill="hold">
                            <p:stCondLst>
                              <p:cond delay="2900"/>
                            </p:stCondLst>
                            <p:childTnLst>
                              <p:par>
                                <p:cTn id="42" presetID="22" presetClass="entr" presetSubtype="8" fill="hold" grpId="0" nodeType="after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wipe(left)">
                                      <p:cBhvr>
                                        <p:cTn id="44" dur="500"/>
                                        <p:tgtEl>
                                          <p:spTgt spid="56"/>
                                        </p:tgtEl>
                                      </p:cBhvr>
                                    </p:animEffect>
                                  </p:childTnLst>
                                </p:cTn>
                              </p:par>
                              <p:par>
                                <p:cTn id="45" presetID="45" presetClass="entr" presetSubtype="0" fill="hold" grpId="0" nodeType="withEffect">
                                  <p:stCondLst>
                                    <p:cond delay="300"/>
                                  </p:stCondLst>
                                  <p:childTnLst>
                                    <p:set>
                                      <p:cBhvr>
                                        <p:cTn id="46" dur="1" fill="hold">
                                          <p:stCondLst>
                                            <p:cond delay="0"/>
                                          </p:stCondLst>
                                        </p:cTn>
                                        <p:tgtEl>
                                          <p:spTgt spid="45"/>
                                        </p:tgtEl>
                                        <p:attrNameLst>
                                          <p:attrName>style.visibility</p:attrName>
                                        </p:attrNameLst>
                                      </p:cBhvr>
                                      <p:to>
                                        <p:strVal val="visible"/>
                                      </p:to>
                                    </p:set>
                                    <p:animEffect transition="in" filter="fade">
                                      <p:cBhvr>
                                        <p:cTn id="47" dur="500"/>
                                        <p:tgtEl>
                                          <p:spTgt spid="45"/>
                                        </p:tgtEl>
                                      </p:cBhvr>
                                    </p:animEffect>
                                    <p:anim calcmode="lin" valueType="num">
                                      <p:cBhvr>
                                        <p:cTn id="48" dur="500" fill="hold"/>
                                        <p:tgtEl>
                                          <p:spTgt spid="45"/>
                                        </p:tgtEl>
                                        <p:attrNameLst>
                                          <p:attrName>ppt_w</p:attrName>
                                        </p:attrNameLst>
                                      </p:cBhvr>
                                      <p:tavLst>
                                        <p:tav tm="0" fmla="#ppt_w*sin(2.5*pi*$)">
                                          <p:val>
                                            <p:fltVal val="0"/>
                                          </p:val>
                                        </p:tav>
                                        <p:tav tm="100000">
                                          <p:val>
                                            <p:fltVal val="1"/>
                                          </p:val>
                                        </p:tav>
                                      </p:tavLst>
                                    </p:anim>
                                    <p:anim calcmode="lin" valueType="num">
                                      <p:cBhvr>
                                        <p:cTn id="49" dur="500" fill="hold"/>
                                        <p:tgtEl>
                                          <p:spTgt spid="45"/>
                                        </p:tgtEl>
                                        <p:attrNameLst>
                                          <p:attrName>ppt_h</p:attrName>
                                        </p:attrNameLst>
                                      </p:cBhvr>
                                      <p:tavLst>
                                        <p:tav tm="0">
                                          <p:val>
                                            <p:strVal val="#ppt_h"/>
                                          </p:val>
                                        </p:tav>
                                        <p:tav tm="100000">
                                          <p:val>
                                            <p:strVal val="#ppt_h"/>
                                          </p:val>
                                        </p:tav>
                                      </p:tavLst>
                                    </p:anim>
                                  </p:childTnLst>
                                </p:cTn>
                              </p:par>
                            </p:childTnLst>
                          </p:cTn>
                        </p:par>
                        <p:par>
                          <p:cTn id="50" fill="hold">
                            <p:stCondLst>
                              <p:cond delay="3700"/>
                            </p:stCondLst>
                            <p:childTnLst>
                              <p:par>
                                <p:cTn id="51" presetID="55" presetClass="entr" presetSubtype="0" fill="hold" grpId="0" nodeType="afterEffect">
                                  <p:stCondLst>
                                    <p:cond delay="0"/>
                                  </p:stCondLst>
                                  <p:childTnLst>
                                    <p:set>
                                      <p:cBhvr>
                                        <p:cTn id="52" dur="1" fill="hold">
                                          <p:stCondLst>
                                            <p:cond delay="0"/>
                                          </p:stCondLst>
                                        </p:cTn>
                                        <p:tgtEl>
                                          <p:spTgt spid="55"/>
                                        </p:tgtEl>
                                        <p:attrNameLst>
                                          <p:attrName>style.visibility</p:attrName>
                                        </p:attrNameLst>
                                      </p:cBhvr>
                                      <p:to>
                                        <p:strVal val="visible"/>
                                      </p:to>
                                    </p:set>
                                    <p:anim calcmode="lin" valueType="num">
                                      <p:cBhvr>
                                        <p:cTn id="53" dur="500" fill="hold"/>
                                        <p:tgtEl>
                                          <p:spTgt spid="55"/>
                                        </p:tgtEl>
                                        <p:attrNameLst>
                                          <p:attrName>ppt_w</p:attrName>
                                        </p:attrNameLst>
                                      </p:cBhvr>
                                      <p:tavLst>
                                        <p:tav tm="0">
                                          <p:val>
                                            <p:strVal val="#ppt_w*0.70"/>
                                          </p:val>
                                        </p:tav>
                                        <p:tav tm="100000">
                                          <p:val>
                                            <p:strVal val="#ppt_w"/>
                                          </p:val>
                                        </p:tav>
                                      </p:tavLst>
                                    </p:anim>
                                    <p:anim calcmode="lin" valueType="num">
                                      <p:cBhvr>
                                        <p:cTn id="54" dur="500" fill="hold"/>
                                        <p:tgtEl>
                                          <p:spTgt spid="55"/>
                                        </p:tgtEl>
                                        <p:attrNameLst>
                                          <p:attrName>ppt_h</p:attrName>
                                        </p:attrNameLst>
                                      </p:cBhvr>
                                      <p:tavLst>
                                        <p:tav tm="0">
                                          <p:val>
                                            <p:strVal val="#ppt_h"/>
                                          </p:val>
                                        </p:tav>
                                        <p:tav tm="100000">
                                          <p:val>
                                            <p:strVal val="#ppt_h"/>
                                          </p:val>
                                        </p:tav>
                                      </p:tavLst>
                                    </p:anim>
                                    <p:animEffect transition="in" filter="fade">
                                      <p:cBhvr>
                                        <p:cTn id="55" dur="500"/>
                                        <p:tgtEl>
                                          <p:spTgt spid="55"/>
                                        </p:tgtEl>
                                      </p:cBhvr>
                                    </p:animEffect>
                                  </p:childTnLst>
                                </p:cTn>
                              </p:par>
                              <p:par>
                                <p:cTn id="56" presetID="12" presetClass="entr" presetSubtype="8" fill="hold" grpId="0" nodeType="withEffect">
                                  <p:stCondLst>
                                    <p:cond delay="0"/>
                                  </p:stCondLst>
                                  <p:childTnLst>
                                    <p:set>
                                      <p:cBhvr>
                                        <p:cTn id="57" dur="1" fill="hold">
                                          <p:stCondLst>
                                            <p:cond delay="0"/>
                                          </p:stCondLst>
                                        </p:cTn>
                                        <p:tgtEl>
                                          <p:spTgt spid="53"/>
                                        </p:tgtEl>
                                        <p:attrNameLst>
                                          <p:attrName>style.visibility</p:attrName>
                                        </p:attrNameLst>
                                      </p:cBhvr>
                                      <p:to>
                                        <p:strVal val="visible"/>
                                      </p:to>
                                    </p:set>
                                    <p:anim calcmode="lin" valueType="num">
                                      <p:cBhvr additive="base">
                                        <p:cTn id="58" dur="500"/>
                                        <p:tgtEl>
                                          <p:spTgt spid="53"/>
                                        </p:tgtEl>
                                        <p:attrNameLst>
                                          <p:attrName>ppt_x</p:attrName>
                                        </p:attrNameLst>
                                      </p:cBhvr>
                                      <p:tavLst>
                                        <p:tav tm="0">
                                          <p:val>
                                            <p:strVal val="#ppt_x-#ppt_w*1.125000"/>
                                          </p:val>
                                        </p:tav>
                                        <p:tav tm="100000">
                                          <p:val>
                                            <p:strVal val="#ppt_x"/>
                                          </p:val>
                                        </p:tav>
                                      </p:tavLst>
                                    </p:anim>
                                    <p:animEffect transition="in" filter="wipe(right)">
                                      <p:cBhvr>
                                        <p:cTn id="59"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42" grpId="0" animBg="1"/>
      <p:bldP spid="43" grpId="0" animBg="1"/>
      <p:bldP spid="44" grpId="0" animBg="1"/>
      <p:bldP spid="45" grpId="0" animBg="1"/>
      <p:bldP spid="48" grpId="0"/>
      <p:bldGraphic spid="50" grpId="0">
        <p:bldAsOne/>
      </p:bldGraphic>
      <p:bldP spid="53" grpId="0"/>
      <p:bldGraphic spid="55" grpId="0">
        <p:bldAsOne/>
      </p:bldGraphic>
      <p:bldP spid="5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a:off x="324628" y="435931"/>
            <a:ext cx="8113486" cy="0"/>
          </a:xfrm>
          <a:prstGeom prst="line">
            <a:avLst/>
          </a:prstGeom>
          <a:ln w="1270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612055" y="96233"/>
            <a:ext cx="274777" cy="274777"/>
          </a:xfrm>
          <a:prstGeom prst="ellipse">
            <a:avLst/>
          </a:prstGeom>
          <a:solidFill>
            <a:srgbClr val="F5F5F5"/>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solidFill>
                <a:schemeClr val="bg1"/>
              </a:solidFill>
            </a:endParaRPr>
          </a:p>
        </p:txBody>
      </p:sp>
      <p:sp>
        <p:nvSpPr>
          <p:cNvPr id="28" name="TextBox 27"/>
          <p:cNvSpPr txBox="1"/>
          <p:nvPr/>
        </p:nvSpPr>
        <p:spPr>
          <a:xfrm>
            <a:off x="1024844" y="51016"/>
            <a:ext cx="1723545" cy="400108"/>
          </a:xfrm>
          <a:prstGeom prst="rect">
            <a:avLst/>
          </a:prstGeom>
          <a:noFill/>
        </p:spPr>
        <p:txBody>
          <a:bodyPr wrap="none" lIns="91438" tIns="45719" rIns="91438" bIns="45719" rtlCol="0">
            <a:spAutoFit/>
          </a:bodyPr>
          <a:lstStyle/>
          <a:p>
            <a:pPr latinLnBrk="1"/>
            <a:r>
              <a:rPr lang="en-US" altLang="zh-CN" sz="2000" dirty="0" smtClean="0">
                <a:solidFill>
                  <a:schemeClr val="bg1"/>
                </a:solidFill>
                <a:latin typeface="方正兰亭细黑_GBK" pitchFamily="2" charset="-122"/>
                <a:ea typeface="方正兰亭细黑_GBK" pitchFamily="2" charset="-122"/>
              </a:rPr>
              <a:t>4.2.4</a:t>
            </a:r>
            <a:r>
              <a:rPr lang="zh-CN" altLang="en-US" sz="2000" b="1" dirty="0" smtClean="0">
                <a:solidFill>
                  <a:schemeClr val="bg1"/>
                </a:solidFill>
              </a:rPr>
              <a:t>反反爬虫</a:t>
            </a:r>
            <a:endParaRPr lang="zh-CN" altLang="en-US" sz="2000" b="1" dirty="0">
              <a:solidFill>
                <a:schemeClr val="bg1"/>
              </a:solidFill>
            </a:endParaRPr>
          </a:p>
        </p:txBody>
      </p:sp>
      <p:sp>
        <p:nvSpPr>
          <p:cNvPr id="53" name="Freeform: Shape 3"/>
          <p:cNvSpPr>
            <a:spLocks/>
          </p:cNvSpPr>
          <p:nvPr/>
        </p:nvSpPr>
        <p:spPr bwMode="auto">
          <a:xfrm>
            <a:off x="6803969" y="2775691"/>
            <a:ext cx="2015972" cy="2367809"/>
          </a:xfrm>
          <a:custGeom>
            <a:avLst/>
            <a:gdLst>
              <a:gd name="T0" fmla="*/ 166 w 1528"/>
              <a:gd name="T1" fmla="*/ 474 h 1898"/>
              <a:gd name="T2" fmla="*/ 33 w 1528"/>
              <a:gd name="T3" fmla="*/ 318 h 1898"/>
              <a:gd name="T4" fmla="*/ 201 w 1528"/>
              <a:gd name="T5" fmla="*/ 279 h 1898"/>
              <a:gd name="T6" fmla="*/ 1139 w 1528"/>
              <a:gd name="T7" fmla="*/ 246 h 1898"/>
              <a:gd name="T8" fmla="*/ 1269 w 1528"/>
              <a:gd name="T9" fmla="*/ 1129 h 1898"/>
              <a:gd name="T10" fmla="*/ 1123 w 1528"/>
              <a:gd name="T11" fmla="*/ 1583 h 1898"/>
              <a:gd name="T12" fmla="*/ 1223 w 1528"/>
              <a:gd name="T13" fmla="*/ 1898 h 1898"/>
              <a:gd name="T14" fmla="*/ 510 w 1528"/>
              <a:gd name="T15" fmla="*/ 1898 h 1898"/>
              <a:gd name="T16" fmla="*/ 370 w 1528"/>
              <a:gd name="T17" fmla="*/ 1554 h 1898"/>
              <a:gd name="T18" fmla="*/ 147 w 1528"/>
              <a:gd name="T19" fmla="*/ 1420 h 1898"/>
              <a:gd name="T20" fmla="*/ 111 w 1528"/>
              <a:gd name="T21" fmla="*/ 1400 h 1898"/>
              <a:gd name="T22" fmla="*/ 116 w 1528"/>
              <a:gd name="T23" fmla="*/ 1326 h 1898"/>
              <a:gd name="T24" fmla="*/ 72 w 1528"/>
              <a:gd name="T25" fmla="*/ 1293 h 1898"/>
              <a:gd name="T26" fmla="*/ 105 w 1528"/>
              <a:gd name="T27" fmla="*/ 1203 h 1898"/>
              <a:gd name="T28" fmla="*/ 12 w 1528"/>
              <a:gd name="T29" fmla="*/ 1114 h 1898"/>
              <a:gd name="T30" fmla="*/ 139 w 1528"/>
              <a:gd name="T31" fmla="*/ 931 h 1898"/>
              <a:gd name="T32" fmla="*/ 166 w 1528"/>
              <a:gd name="T33" fmla="*/ 474 h 1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28" h="1898">
                <a:moveTo>
                  <a:pt x="166" y="474"/>
                </a:moveTo>
                <a:cubicBezTo>
                  <a:pt x="166" y="474"/>
                  <a:pt x="0" y="470"/>
                  <a:pt x="33" y="318"/>
                </a:cubicBezTo>
                <a:cubicBezTo>
                  <a:pt x="33" y="318"/>
                  <a:pt x="78" y="376"/>
                  <a:pt x="201" y="279"/>
                </a:cubicBezTo>
                <a:cubicBezTo>
                  <a:pt x="325" y="182"/>
                  <a:pt x="750" y="0"/>
                  <a:pt x="1139" y="246"/>
                </a:cubicBezTo>
                <a:cubicBezTo>
                  <a:pt x="1528" y="493"/>
                  <a:pt x="1437" y="928"/>
                  <a:pt x="1269" y="1129"/>
                </a:cubicBezTo>
                <a:cubicBezTo>
                  <a:pt x="1100" y="1330"/>
                  <a:pt x="1048" y="1327"/>
                  <a:pt x="1123" y="1583"/>
                </a:cubicBezTo>
                <a:cubicBezTo>
                  <a:pt x="1197" y="1839"/>
                  <a:pt x="1223" y="1898"/>
                  <a:pt x="1223" y="1898"/>
                </a:cubicBezTo>
                <a:cubicBezTo>
                  <a:pt x="510" y="1898"/>
                  <a:pt x="510" y="1898"/>
                  <a:pt x="510" y="1898"/>
                </a:cubicBezTo>
                <a:cubicBezTo>
                  <a:pt x="510" y="1898"/>
                  <a:pt x="519" y="1551"/>
                  <a:pt x="370" y="1554"/>
                </a:cubicBezTo>
                <a:cubicBezTo>
                  <a:pt x="221" y="1557"/>
                  <a:pt x="103" y="1597"/>
                  <a:pt x="147" y="1420"/>
                </a:cubicBezTo>
                <a:cubicBezTo>
                  <a:pt x="147" y="1420"/>
                  <a:pt x="144" y="1396"/>
                  <a:pt x="111" y="1400"/>
                </a:cubicBezTo>
                <a:cubicBezTo>
                  <a:pt x="90" y="1402"/>
                  <a:pt x="65" y="1334"/>
                  <a:pt x="116" y="1326"/>
                </a:cubicBezTo>
                <a:cubicBezTo>
                  <a:pt x="116" y="1326"/>
                  <a:pt x="60" y="1327"/>
                  <a:pt x="72" y="1293"/>
                </a:cubicBezTo>
                <a:cubicBezTo>
                  <a:pt x="83" y="1259"/>
                  <a:pt x="126" y="1233"/>
                  <a:pt x="105" y="1203"/>
                </a:cubicBezTo>
                <a:cubicBezTo>
                  <a:pt x="84" y="1173"/>
                  <a:pt x="5" y="1167"/>
                  <a:pt x="12" y="1114"/>
                </a:cubicBezTo>
                <a:cubicBezTo>
                  <a:pt x="20" y="1061"/>
                  <a:pt x="141" y="1004"/>
                  <a:pt x="139" y="931"/>
                </a:cubicBezTo>
                <a:cubicBezTo>
                  <a:pt x="137" y="857"/>
                  <a:pt x="30" y="583"/>
                  <a:pt x="166" y="474"/>
                </a:cubicBezTo>
                <a:close/>
              </a:path>
            </a:pathLst>
          </a:custGeom>
          <a:solidFill>
            <a:schemeClr val="tx2">
              <a:lumMod val="40000"/>
              <a:lumOff val="60000"/>
            </a:schemeClr>
          </a:solidFill>
          <a:ln>
            <a:noFill/>
          </a:ln>
          <a:extLst/>
        </p:spPr>
        <p:txBody>
          <a:bodyPr lIns="121917" tIns="60958" rIns="121917" bIns="60958" anchor="ctr"/>
          <a:lstStyle/>
          <a:p>
            <a:pPr algn="ctr"/>
            <a:endParaRPr/>
          </a:p>
        </p:txBody>
      </p:sp>
      <p:grpSp>
        <p:nvGrpSpPr>
          <p:cNvPr id="34" name="Group 4"/>
          <p:cNvGrpSpPr/>
          <p:nvPr/>
        </p:nvGrpSpPr>
        <p:grpSpPr>
          <a:xfrm>
            <a:off x="6443974" y="521627"/>
            <a:ext cx="2485796" cy="2848731"/>
            <a:chOff x="7177005" y="1946276"/>
            <a:chExt cx="3186113" cy="3586163"/>
          </a:xfrm>
        </p:grpSpPr>
        <p:sp>
          <p:nvSpPr>
            <p:cNvPr id="35" name="Oval 5"/>
            <p:cNvSpPr>
              <a:spLocks/>
            </p:cNvSpPr>
            <p:nvPr/>
          </p:nvSpPr>
          <p:spPr bwMode="auto">
            <a:xfrm>
              <a:off x="8720055" y="4540251"/>
              <a:ext cx="992188" cy="992188"/>
            </a:xfrm>
            <a:prstGeom prst="ellipse">
              <a:avLst/>
            </a:prstGeom>
            <a:solidFill>
              <a:schemeClr val="accent4"/>
            </a:solidFill>
            <a:ln>
              <a:noFill/>
            </a:ln>
          </p:spPr>
          <p:txBody>
            <a:bodyPr anchor="ctr"/>
            <a:lstStyle/>
            <a:p>
              <a:pPr algn="ctr"/>
              <a:endParaRPr/>
            </a:p>
          </p:txBody>
        </p:sp>
        <p:sp>
          <p:nvSpPr>
            <p:cNvPr id="36" name="Oval 6"/>
            <p:cNvSpPr>
              <a:spLocks/>
            </p:cNvSpPr>
            <p:nvPr/>
          </p:nvSpPr>
          <p:spPr bwMode="auto">
            <a:xfrm>
              <a:off x="8091405" y="1946276"/>
              <a:ext cx="1441450" cy="1441450"/>
            </a:xfrm>
            <a:prstGeom prst="ellipse">
              <a:avLst/>
            </a:prstGeom>
            <a:solidFill>
              <a:schemeClr val="accent6"/>
            </a:solidFill>
            <a:ln>
              <a:noFill/>
            </a:ln>
          </p:spPr>
          <p:txBody>
            <a:bodyPr anchor="ctr"/>
            <a:lstStyle/>
            <a:p>
              <a:pPr algn="ctr"/>
              <a:endParaRPr/>
            </a:p>
          </p:txBody>
        </p:sp>
        <p:sp>
          <p:nvSpPr>
            <p:cNvPr id="37" name="Oval 7"/>
            <p:cNvSpPr>
              <a:spLocks/>
            </p:cNvSpPr>
            <p:nvPr/>
          </p:nvSpPr>
          <p:spPr bwMode="auto">
            <a:xfrm>
              <a:off x="9593180" y="2943226"/>
              <a:ext cx="769938" cy="771525"/>
            </a:xfrm>
            <a:prstGeom prst="ellipse">
              <a:avLst/>
            </a:prstGeom>
            <a:solidFill>
              <a:schemeClr val="accent1"/>
            </a:solidFill>
            <a:ln>
              <a:noFill/>
            </a:ln>
          </p:spPr>
          <p:txBody>
            <a:bodyPr anchor="ctr"/>
            <a:lstStyle/>
            <a:p>
              <a:pPr algn="ctr"/>
              <a:endParaRPr/>
            </a:p>
          </p:txBody>
        </p:sp>
        <p:sp>
          <p:nvSpPr>
            <p:cNvPr id="38" name="Oval 8"/>
            <p:cNvSpPr>
              <a:spLocks/>
            </p:cNvSpPr>
            <p:nvPr/>
          </p:nvSpPr>
          <p:spPr bwMode="auto">
            <a:xfrm>
              <a:off x="8670843" y="3214689"/>
              <a:ext cx="1071563" cy="1071563"/>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Oval 9"/>
            <p:cNvSpPr>
              <a:spLocks/>
            </p:cNvSpPr>
            <p:nvPr/>
          </p:nvSpPr>
          <p:spPr bwMode="auto">
            <a:xfrm>
              <a:off x="9299493" y="4100514"/>
              <a:ext cx="638175" cy="638175"/>
            </a:xfrm>
            <a:prstGeom prst="ellipse">
              <a:avLst/>
            </a:prstGeom>
            <a:solidFill>
              <a:schemeClr val="accent2"/>
            </a:solidFill>
            <a:ln>
              <a:noFill/>
            </a:ln>
          </p:spPr>
          <p:txBody>
            <a:bodyPr anchor="ctr"/>
            <a:lstStyle/>
            <a:p>
              <a:pPr algn="ctr"/>
              <a:endParaRPr/>
            </a:p>
          </p:txBody>
        </p:sp>
        <p:sp>
          <p:nvSpPr>
            <p:cNvPr id="40" name="Oval 10"/>
            <p:cNvSpPr>
              <a:spLocks/>
            </p:cNvSpPr>
            <p:nvPr/>
          </p:nvSpPr>
          <p:spPr bwMode="auto">
            <a:xfrm>
              <a:off x="8105693" y="3581401"/>
              <a:ext cx="638175" cy="638175"/>
            </a:xfrm>
            <a:prstGeom prst="ellipse">
              <a:avLst/>
            </a:prstGeom>
            <a:solidFill>
              <a:schemeClr val="accent4"/>
            </a:solidFill>
            <a:ln>
              <a:noFill/>
            </a:ln>
          </p:spPr>
          <p:txBody>
            <a:bodyPr anchor="ctr"/>
            <a:lstStyle/>
            <a:p>
              <a:pPr algn="ctr"/>
              <a:endParaRPr/>
            </a:p>
          </p:txBody>
        </p:sp>
        <p:sp>
          <p:nvSpPr>
            <p:cNvPr id="41" name="Oval 11"/>
            <p:cNvSpPr>
              <a:spLocks/>
            </p:cNvSpPr>
            <p:nvPr/>
          </p:nvSpPr>
          <p:spPr bwMode="auto">
            <a:xfrm>
              <a:off x="7177005" y="2908301"/>
              <a:ext cx="1117600" cy="1117600"/>
            </a:xfrm>
            <a:prstGeom prst="ellipse">
              <a:avLst/>
            </a:prstGeom>
            <a:solidFill>
              <a:schemeClr val="accent5"/>
            </a:solidFill>
            <a:ln>
              <a:noFill/>
            </a:ln>
          </p:spPr>
          <p:txBody>
            <a:bodyPr anchor="ctr"/>
            <a:lstStyle/>
            <a:p>
              <a:pPr algn="ctr"/>
              <a:endParaRPr/>
            </a:p>
          </p:txBody>
        </p:sp>
        <p:sp>
          <p:nvSpPr>
            <p:cNvPr id="42" name="Freeform: Shape 12"/>
            <p:cNvSpPr>
              <a:spLocks noChangeAspect="1"/>
            </p:cNvSpPr>
            <p:nvPr/>
          </p:nvSpPr>
          <p:spPr bwMode="auto">
            <a:xfrm>
              <a:off x="9780811" y="3081351"/>
              <a:ext cx="449297" cy="495273"/>
            </a:xfrm>
            <a:custGeom>
              <a:avLst/>
              <a:gdLst>
                <a:gd name="T0" fmla="*/ 310 w 863"/>
                <a:gd name="T1" fmla="*/ 41 h 954"/>
                <a:gd name="T2" fmla="*/ 201 w 863"/>
                <a:gd name="T3" fmla="*/ 735 h 954"/>
                <a:gd name="T4" fmla="*/ 519 w 863"/>
                <a:gd name="T5" fmla="*/ 953 h 954"/>
                <a:gd name="T6" fmla="*/ 636 w 863"/>
                <a:gd name="T7" fmla="*/ 886 h 954"/>
                <a:gd name="T8" fmla="*/ 770 w 863"/>
                <a:gd name="T9" fmla="*/ 744 h 954"/>
                <a:gd name="T10" fmla="*/ 786 w 863"/>
                <a:gd name="T11" fmla="*/ 693 h 954"/>
                <a:gd name="T12" fmla="*/ 836 w 863"/>
                <a:gd name="T13" fmla="*/ 593 h 954"/>
                <a:gd name="T14" fmla="*/ 293 w 863"/>
                <a:gd name="T15" fmla="*/ 468 h 954"/>
                <a:gd name="T16" fmla="*/ 268 w 863"/>
                <a:gd name="T17" fmla="*/ 434 h 954"/>
                <a:gd name="T18" fmla="*/ 234 w 863"/>
                <a:gd name="T19" fmla="*/ 459 h 954"/>
                <a:gd name="T20" fmla="*/ 159 w 863"/>
                <a:gd name="T21" fmla="*/ 392 h 954"/>
                <a:gd name="T22" fmla="*/ 184 w 863"/>
                <a:gd name="T23" fmla="*/ 342 h 954"/>
                <a:gd name="T24" fmla="*/ 142 w 863"/>
                <a:gd name="T25" fmla="*/ 301 h 954"/>
                <a:gd name="T26" fmla="*/ 168 w 863"/>
                <a:gd name="T27" fmla="*/ 200 h 954"/>
                <a:gd name="T28" fmla="*/ 234 w 863"/>
                <a:gd name="T29" fmla="*/ 200 h 954"/>
                <a:gd name="T30" fmla="*/ 251 w 863"/>
                <a:gd name="T31" fmla="*/ 150 h 954"/>
                <a:gd name="T32" fmla="*/ 351 w 863"/>
                <a:gd name="T33" fmla="*/ 117 h 954"/>
                <a:gd name="T34" fmla="*/ 376 w 863"/>
                <a:gd name="T35" fmla="*/ 175 h 954"/>
                <a:gd name="T36" fmla="*/ 427 w 863"/>
                <a:gd name="T37" fmla="*/ 167 h 954"/>
                <a:gd name="T38" fmla="*/ 510 w 863"/>
                <a:gd name="T39" fmla="*/ 217 h 954"/>
                <a:gd name="T40" fmla="*/ 477 w 863"/>
                <a:gd name="T41" fmla="*/ 284 h 954"/>
                <a:gd name="T42" fmla="*/ 519 w 863"/>
                <a:gd name="T43" fmla="*/ 326 h 954"/>
                <a:gd name="T44" fmla="*/ 494 w 863"/>
                <a:gd name="T45" fmla="*/ 418 h 954"/>
                <a:gd name="T46" fmla="*/ 427 w 863"/>
                <a:gd name="T47" fmla="*/ 409 h 954"/>
                <a:gd name="T48" fmla="*/ 418 w 863"/>
                <a:gd name="T49" fmla="*/ 459 h 954"/>
                <a:gd name="T50" fmla="*/ 318 w 863"/>
                <a:gd name="T51" fmla="*/ 493 h 954"/>
                <a:gd name="T52" fmla="*/ 594 w 863"/>
                <a:gd name="T53" fmla="*/ 660 h 954"/>
                <a:gd name="T54" fmla="*/ 561 w 863"/>
                <a:gd name="T55" fmla="*/ 652 h 954"/>
                <a:gd name="T56" fmla="*/ 552 w 863"/>
                <a:gd name="T57" fmla="*/ 685 h 954"/>
                <a:gd name="T58" fmla="*/ 485 w 863"/>
                <a:gd name="T59" fmla="*/ 710 h 954"/>
                <a:gd name="T60" fmla="*/ 469 w 863"/>
                <a:gd name="T61" fmla="*/ 677 h 954"/>
                <a:gd name="T62" fmla="*/ 435 w 863"/>
                <a:gd name="T63" fmla="*/ 685 h 954"/>
                <a:gd name="T64" fmla="*/ 385 w 863"/>
                <a:gd name="T65" fmla="*/ 643 h 954"/>
                <a:gd name="T66" fmla="*/ 402 w 863"/>
                <a:gd name="T67" fmla="*/ 610 h 954"/>
                <a:gd name="T68" fmla="*/ 376 w 863"/>
                <a:gd name="T69" fmla="*/ 585 h 954"/>
                <a:gd name="T70" fmla="*/ 393 w 863"/>
                <a:gd name="T71" fmla="*/ 518 h 954"/>
                <a:gd name="T72" fmla="*/ 427 w 863"/>
                <a:gd name="T73" fmla="*/ 518 h 954"/>
                <a:gd name="T74" fmla="*/ 443 w 863"/>
                <a:gd name="T75" fmla="*/ 484 h 954"/>
                <a:gd name="T76" fmla="*/ 502 w 863"/>
                <a:gd name="T77" fmla="*/ 468 h 954"/>
                <a:gd name="T78" fmla="*/ 519 w 863"/>
                <a:gd name="T79" fmla="*/ 501 h 954"/>
                <a:gd name="T80" fmla="*/ 552 w 863"/>
                <a:gd name="T81" fmla="*/ 493 h 954"/>
                <a:gd name="T82" fmla="*/ 611 w 863"/>
                <a:gd name="T83" fmla="*/ 535 h 954"/>
                <a:gd name="T84" fmla="*/ 594 w 863"/>
                <a:gd name="T85" fmla="*/ 568 h 954"/>
                <a:gd name="T86" fmla="*/ 619 w 863"/>
                <a:gd name="T87" fmla="*/ 602 h 954"/>
                <a:gd name="T88" fmla="*/ 594 w 863"/>
                <a:gd name="T89" fmla="*/ 660 h 954"/>
                <a:gd name="T90" fmla="*/ 594 w 863"/>
                <a:gd name="T91" fmla="*/ 66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3" h="954">
                  <a:moveTo>
                    <a:pt x="761" y="426"/>
                  </a:moveTo>
                  <a:cubicBezTo>
                    <a:pt x="820" y="133"/>
                    <a:pt x="577" y="0"/>
                    <a:pt x="310" y="41"/>
                  </a:cubicBezTo>
                  <a:cubicBezTo>
                    <a:pt x="42" y="83"/>
                    <a:pt x="50" y="242"/>
                    <a:pt x="34" y="317"/>
                  </a:cubicBezTo>
                  <a:cubicBezTo>
                    <a:pt x="0" y="518"/>
                    <a:pt x="201" y="735"/>
                    <a:pt x="201" y="735"/>
                  </a:cubicBezTo>
                  <a:cubicBezTo>
                    <a:pt x="193" y="953"/>
                    <a:pt x="193" y="953"/>
                    <a:pt x="193" y="953"/>
                  </a:cubicBezTo>
                  <a:cubicBezTo>
                    <a:pt x="519" y="953"/>
                    <a:pt x="519" y="953"/>
                    <a:pt x="519" y="953"/>
                  </a:cubicBezTo>
                  <a:cubicBezTo>
                    <a:pt x="544" y="852"/>
                    <a:pt x="544" y="852"/>
                    <a:pt x="544" y="852"/>
                  </a:cubicBezTo>
                  <a:cubicBezTo>
                    <a:pt x="544" y="852"/>
                    <a:pt x="552" y="877"/>
                    <a:pt x="636" y="886"/>
                  </a:cubicBezTo>
                  <a:cubicBezTo>
                    <a:pt x="728" y="894"/>
                    <a:pt x="711" y="785"/>
                    <a:pt x="711" y="785"/>
                  </a:cubicBezTo>
                  <a:cubicBezTo>
                    <a:pt x="711" y="785"/>
                    <a:pt x="770" y="760"/>
                    <a:pt x="770" y="744"/>
                  </a:cubicBezTo>
                  <a:cubicBezTo>
                    <a:pt x="770" y="727"/>
                    <a:pt x="736" y="702"/>
                    <a:pt x="736" y="702"/>
                  </a:cubicBezTo>
                  <a:cubicBezTo>
                    <a:pt x="736" y="702"/>
                    <a:pt x="770" y="710"/>
                    <a:pt x="786" y="693"/>
                  </a:cubicBezTo>
                  <a:cubicBezTo>
                    <a:pt x="794" y="677"/>
                    <a:pt x="770" y="626"/>
                    <a:pt x="770" y="626"/>
                  </a:cubicBezTo>
                  <a:cubicBezTo>
                    <a:pt x="770" y="626"/>
                    <a:pt x="811" y="626"/>
                    <a:pt x="836" y="593"/>
                  </a:cubicBezTo>
                  <a:cubicBezTo>
                    <a:pt x="862" y="568"/>
                    <a:pt x="761" y="484"/>
                    <a:pt x="761" y="426"/>
                  </a:cubicBezTo>
                  <a:close/>
                  <a:moveTo>
                    <a:pt x="293" y="468"/>
                  </a:moveTo>
                  <a:cubicBezTo>
                    <a:pt x="293" y="468"/>
                    <a:pt x="293" y="451"/>
                    <a:pt x="293" y="443"/>
                  </a:cubicBezTo>
                  <a:cubicBezTo>
                    <a:pt x="284" y="434"/>
                    <a:pt x="276" y="434"/>
                    <a:pt x="268" y="434"/>
                  </a:cubicBezTo>
                  <a:cubicBezTo>
                    <a:pt x="260" y="443"/>
                    <a:pt x="243" y="451"/>
                    <a:pt x="243" y="451"/>
                  </a:cubicBezTo>
                  <a:cubicBezTo>
                    <a:pt x="234" y="459"/>
                    <a:pt x="234" y="459"/>
                    <a:pt x="234" y="459"/>
                  </a:cubicBezTo>
                  <a:lnTo>
                    <a:pt x="209" y="451"/>
                  </a:lnTo>
                  <a:cubicBezTo>
                    <a:pt x="159" y="392"/>
                    <a:pt x="159" y="392"/>
                    <a:pt x="159" y="392"/>
                  </a:cubicBezTo>
                  <a:cubicBezTo>
                    <a:pt x="159" y="359"/>
                    <a:pt x="159" y="359"/>
                    <a:pt x="159" y="359"/>
                  </a:cubicBezTo>
                  <a:cubicBezTo>
                    <a:pt x="159" y="359"/>
                    <a:pt x="176" y="342"/>
                    <a:pt x="184" y="342"/>
                  </a:cubicBezTo>
                  <a:cubicBezTo>
                    <a:pt x="184" y="334"/>
                    <a:pt x="184" y="326"/>
                    <a:pt x="184" y="317"/>
                  </a:cubicBezTo>
                  <a:cubicBezTo>
                    <a:pt x="168" y="309"/>
                    <a:pt x="142" y="301"/>
                    <a:pt x="142" y="301"/>
                  </a:cubicBezTo>
                  <a:cubicBezTo>
                    <a:pt x="134" y="267"/>
                    <a:pt x="134" y="267"/>
                    <a:pt x="134" y="267"/>
                  </a:cubicBezTo>
                  <a:cubicBezTo>
                    <a:pt x="168" y="200"/>
                    <a:pt x="168" y="200"/>
                    <a:pt x="168" y="200"/>
                  </a:cubicBezTo>
                  <a:cubicBezTo>
                    <a:pt x="201" y="192"/>
                    <a:pt x="201" y="192"/>
                    <a:pt x="201" y="192"/>
                  </a:cubicBezTo>
                  <a:cubicBezTo>
                    <a:pt x="201" y="192"/>
                    <a:pt x="226" y="200"/>
                    <a:pt x="234" y="200"/>
                  </a:cubicBezTo>
                  <a:cubicBezTo>
                    <a:pt x="243" y="200"/>
                    <a:pt x="243" y="192"/>
                    <a:pt x="251" y="192"/>
                  </a:cubicBezTo>
                  <a:cubicBezTo>
                    <a:pt x="251" y="175"/>
                    <a:pt x="251" y="150"/>
                    <a:pt x="251" y="150"/>
                  </a:cubicBezTo>
                  <a:cubicBezTo>
                    <a:pt x="276" y="125"/>
                    <a:pt x="276" y="125"/>
                    <a:pt x="276" y="125"/>
                  </a:cubicBezTo>
                  <a:cubicBezTo>
                    <a:pt x="351" y="117"/>
                    <a:pt x="351" y="117"/>
                    <a:pt x="351" y="117"/>
                  </a:cubicBezTo>
                  <a:cubicBezTo>
                    <a:pt x="376" y="142"/>
                    <a:pt x="376" y="142"/>
                    <a:pt x="376" y="142"/>
                  </a:cubicBezTo>
                  <a:cubicBezTo>
                    <a:pt x="376" y="142"/>
                    <a:pt x="376" y="167"/>
                    <a:pt x="376" y="175"/>
                  </a:cubicBezTo>
                  <a:cubicBezTo>
                    <a:pt x="385" y="175"/>
                    <a:pt x="393" y="183"/>
                    <a:pt x="402" y="183"/>
                  </a:cubicBezTo>
                  <a:cubicBezTo>
                    <a:pt x="410" y="175"/>
                    <a:pt x="427" y="167"/>
                    <a:pt x="427" y="167"/>
                  </a:cubicBezTo>
                  <a:cubicBezTo>
                    <a:pt x="460" y="167"/>
                    <a:pt x="460" y="167"/>
                    <a:pt x="460" y="167"/>
                  </a:cubicBezTo>
                  <a:cubicBezTo>
                    <a:pt x="510" y="217"/>
                    <a:pt x="510" y="217"/>
                    <a:pt x="510" y="217"/>
                  </a:cubicBezTo>
                  <a:cubicBezTo>
                    <a:pt x="510" y="250"/>
                    <a:pt x="510" y="250"/>
                    <a:pt x="510" y="250"/>
                  </a:cubicBezTo>
                  <a:cubicBezTo>
                    <a:pt x="510" y="250"/>
                    <a:pt x="494" y="267"/>
                    <a:pt x="477" y="284"/>
                  </a:cubicBezTo>
                  <a:cubicBezTo>
                    <a:pt x="485" y="284"/>
                    <a:pt x="485" y="292"/>
                    <a:pt x="485" y="301"/>
                  </a:cubicBezTo>
                  <a:cubicBezTo>
                    <a:pt x="494" y="309"/>
                    <a:pt x="519" y="326"/>
                    <a:pt x="519" y="326"/>
                  </a:cubicBezTo>
                  <a:cubicBezTo>
                    <a:pt x="527" y="359"/>
                    <a:pt x="527" y="359"/>
                    <a:pt x="527" y="359"/>
                  </a:cubicBezTo>
                  <a:cubicBezTo>
                    <a:pt x="494" y="418"/>
                    <a:pt x="494" y="418"/>
                    <a:pt x="494" y="418"/>
                  </a:cubicBezTo>
                  <a:cubicBezTo>
                    <a:pt x="460" y="426"/>
                    <a:pt x="460" y="426"/>
                    <a:pt x="460" y="426"/>
                  </a:cubicBezTo>
                  <a:cubicBezTo>
                    <a:pt x="460" y="426"/>
                    <a:pt x="443" y="418"/>
                    <a:pt x="427" y="409"/>
                  </a:cubicBezTo>
                  <a:cubicBezTo>
                    <a:pt x="427" y="418"/>
                    <a:pt x="418" y="418"/>
                    <a:pt x="410" y="426"/>
                  </a:cubicBezTo>
                  <a:cubicBezTo>
                    <a:pt x="410" y="434"/>
                    <a:pt x="418" y="459"/>
                    <a:pt x="418" y="459"/>
                  </a:cubicBezTo>
                  <a:cubicBezTo>
                    <a:pt x="393" y="484"/>
                    <a:pt x="393" y="484"/>
                    <a:pt x="393" y="484"/>
                  </a:cubicBezTo>
                  <a:cubicBezTo>
                    <a:pt x="318" y="493"/>
                    <a:pt x="318" y="493"/>
                    <a:pt x="318" y="493"/>
                  </a:cubicBezTo>
                  <a:lnTo>
                    <a:pt x="293" y="468"/>
                  </a:lnTo>
                  <a:close/>
                  <a:moveTo>
                    <a:pt x="594" y="660"/>
                  </a:moveTo>
                  <a:cubicBezTo>
                    <a:pt x="577" y="669"/>
                    <a:pt x="577" y="669"/>
                    <a:pt x="577" y="669"/>
                  </a:cubicBezTo>
                  <a:cubicBezTo>
                    <a:pt x="577" y="669"/>
                    <a:pt x="561" y="660"/>
                    <a:pt x="561" y="652"/>
                  </a:cubicBezTo>
                  <a:cubicBezTo>
                    <a:pt x="552" y="660"/>
                    <a:pt x="552" y="660"/>
                    <a:pt x="544" y="660"/>
                  </a:cubicBezTo>
                  <a:cubicBezTo>
                    <a:pt x="544" y="669"/>
                    <a:pt x="552" y="685"/>
                    <a:pt x="552" y="685"/>
                  </a:cubicBezTo>
                  <a:cubicBezTo>
                    <a:pt x="535" y="702"/>
                    <a:pt x="535" y="702"/>
                    <a:pt x="535" y="702"/>
                  </a:cubicBezTo>
                  <a:cubicBezTo>
                    <a:pt x="485" y="710"/>
                    <a:pt x="485" y="710"/>
                    <a:pt x="485" y="710"/>
                  </a:cubicBezTo>
                  <a:cubicBezTo>
                    <a:pt x="469" y="693"/>
                    <a:pt x="469" y="693"/>
                    <a:pt x="469" y="693"/>
                  </a:cubicBezTo>
                  <a:lnTo>
                    <a:pt x="469" y="677"/>
                  </a:lnTo>
                  <a:cubicBezTo>
                    <a:pt x="460" y="669"/>
                    <a:pt x="460" y="669"/>
                    <a:pt x="452" y="669"/>
                  </a:cubicBezTo>
                  <a:cubicBezTo>
                    <a:pt x="435" y="685"/>
                    <a:pt x="435" y="685"/>
                    <a:pt x="435" y="685"/>
                  </a:cubicBezTo>
                  <a:lnTo>
                    <a:pt x="410" y="685"/>
                  </a:lnTo>
                  <a:cubicBezTo>
                    <a:pt x="385" y="643"/>
                    <a:pt x="385" y="643"/>
                    <a:pt x="385" y="643"/>
                  </a:cubicBezTo>
                  <a:cubicBezTo>
                    <a:pt x="385" y="626"/>
                    <a:pt x="385" y="626"/>
                    <a:pt x="385" y="626"/>
                  </a:cubicBezTo>
                  <a:cubicBezTo>
                    <a:pt x="402" y="610"/>
                    <a:pt x="402" y="610"/>
                    <a:pt x="402" y="610"/>
                  </a:cubicBezTo>
                  <a:cubicBezTo>
                    <a:pt x="402" y="602"/>
                    <a:pt x="402" y="602"/>
                    <a:pt x="402" y="593"/>
                  </a:cubicBezTo>
                  <a:cubicBezTo>
                    <a:pt x="393" y="593"/>
                    <a:pt x="376" y="585"/>
                    <a:pt x="376" y="585"/>
                  </a:cubicBezTo>
                  <a:cubicBezTo>
                    <a:pt x="368" y="560"/>
                    <a:pt x="368" y="560"/>
                    <a:pt x="368" y="560"/>
                  </a:cubicBezTo>
                  <a:cubicBezTo>
                    <a:pt x="393" y="518"/>
                    <a:pt x="393" y="518"/>
                    <a:pt x="393" y="518"/>
                  </a:cubicBezTo>
                  <a:cubicBezTo>
                    <a:pt x="410" y="510"/>
                    <a:pt x="410" y="510"/>
                    <a:pt x="410" y="510"/>
                  </a:cubicBezTo>
                  <a:lnTo>
                    <a:pt x="427" y="518"/>
                  </a:lnTo>
                  <a:cubicBezTo>
                    <a:pt x="435" y="518"/>
                    <a:pt x="443" y="518"/>
                    <a:pt x="443" y="510"/>
                  </a:cubicBezTo>
                  <a:cubicBezTo>
                    <a:pt x="443" y="501"/>
                    <a:pt x="443" y="484"/>
                    <a:pt x="443" y="484"/>
                  </a:cubicBezTo>
                  <a:cubicBezTo>
                    <a:pt x="460" y="468"/>
                    <a:pt x="460" y="468"/>
                    <a:pt x="460" y="468"/>
                  </a:cubicBezTo>
                  <a:cubicBezTo>
                    <a:pt x="502" y="468"/>
                    <a:pt x="502" y="468"/>
                    <a:pt x="502" y="468"/>
                  </a:cubicBezTo>
                  <a:cubicBezTo>
                    <a:pt x="519" y="484"/>
                    <a:pt x="519" y="484"/>
                    <a:pt x="519" y="484"/>
                  </a:cubicBezTo>
                  <a:cubicBezTo>
                    <a:pt x="519" y="484"/>
                    <a:pt x="519" y="493"/>
                    <a:pt x="519" y="501"/>
                  </a:cubicBezTo>
                  <a:cubicBezTo>
                    <a:pt x="527" y="501"/>
                    <a:pt x="535" y="510"/>
                    <a:pt x="544" y="510"/>
                  </a:cubicBezTo>
                  <a:cubicBezTo>
                    <a:pt x="552" y="493"/>
                    <a:pt x="552" y="493"/>
                    <a:pt x="552" y="493"/>
                  </a:cubicBezTo>
                  <a:cubicBezTo>
                    <a:pt x="577" y="493"/>
                    <a:pt x="577" y="493"/>
                    <a:pt x="577" y="493"/>
                  </a:cubicBezTo>
                  <a:cubicBezTo>
                    <a:pt x="611" y="535"/>
                    <a:pt x="611" y="535"/>
                    <a:pt x="611" y="535"/>
                  </a:cubicBezTo>
                  <a:cubicBezTo>
                    <a:pt x="611" y="551"/>
                    <a:pt x="611" y="551"/>
                    <a:pt x="611" y="551"/>
                  </a:cubicBezTo>
                  <a:lnTo>
                    <a:pt x="594" y="568"/>
                  </a:lnTo>
                  <a:cubicBezTo>
                    <a:pt x="594" y="576"/>
                    <a:pt x="594" y="576"/>
                    <a:pt x="594" y="585"/>
                  </a:cubicBezTo>
                  <a:cubicBezTo>
                    <a:pt x="602" y="585"/>
                    <a:pt x="619" y="602"/>
                    <a:pt x="619" y="602"/>
                  </a:cubicBezTo>
                  <a:cubicBezTo>
                    <a:pt x="619" y="618"/>
                    <a:pt x="619" y="618"/>
                    <a:pt x="619" y="618"/>
                  </a:cubicBezTo>
                  <a:lnTo>
                    <a:pt x="594" y="660"/>
                  </a:lnTo>
                  <a:close/>
                  <a:moveTo>
                    <a:pt x="594" y="660"/>
                  </a:moveTo>
                  <a:lnTo>
                    <a:pt x="594" y="660"/>
                  </a:lnTo>
                  <a:close/>
                </a:path>
              </a:pathLst>
            </a:custGeom>
            <a:solidFill>
              <a:schemeClr val="bg1"/>
            </a:solidFill>
            <a:ln>
              <a:noFill/>
            </a:ln>
            <a:effectLst/>
            <a:extLst/>
          </p:spPr>
          <p:txBody>
            <a:bodyPr anchor="ctr"/>
            <a:lstStyle/>
            <a:p>
              <a:pPr algn="ctr"/>
              <a:endParaRPr/>
            </a:p>
          </p:txBody>
        </p:sp>
        <p:sp>
          <p:nvSpPr>
            <p:cNvPr id="43" name="Freeform: Shape 13"/>
            <p:cNvSpPr>
              <a:spLocks noChangeAspect="1"/>
            </p:cNvSpPr>
            <p:nvPr/>
          </p:nvSpPr>
          <p:spPr bwMode="auto">
            <a:xfrm>
              <a:off x="9450729" y="4234833"/>
              <a:ext cx="330082" cy="363185"/>
            </a:xfrm>
            <a:custGeom>
              <a:avLst/>
              <a:gdLst>
                <a:gd name="T0" fmla="+- 0 10802 114"/>
                <a:gd name="T1" fmla="*/ T0 w 21376"/>
                <a:gd name="T2" fmla="*/ 10800 h 21600"/>
                <a:gd name="T3" fmla="+- 0 10802 114"/>
                <a:gd name="T4" fmla="*/ T3 w 21376"/>
                <a:gd name="T5" fmla="*/ 10800 h 21600"/>
                <a:gd name="T6" fmla="+- 0 10802 114"/>
                <a:gd name="T7" fmla="*/ T6 w 21376"/>
                <a:gd name="T8" fmla="*/ 10800 h 21600"/>
                <a:gd name="T9" fmla="+- 0 10802 114"/>
                <a:gd name="T10" fmla="*/ T9 w 21376"/>
                <a:gd name="T11" fmla="*/ 10800 h 21600"/>
              </a:gdLst>
              <a:ahLst/>
              <a:cxnLst>
                <a:cxn ang="0">
                  <a:pos x="T1" y="T2"/>
                </a:cxn>
                <a:cxn ang="0">
                  <a:pos x="T4" y="T5"/>
                </a:cxn>
                <a:cxn ang="0">
                  <a:pos x="T7" y="T8"/>
                </a:cxn>
                <a:cxn ang="0">
                  <a:pos x="T10" y="T11"/>
                </a:cxn>
              </a:cxnLst>
              <a:rect l="0" t="0" r="r" b="b"/>
              <a:pathLst>
                <a:path w="21376" h="21600">
                  <a:moveTo>
                    <a:pt x="21036" y="18604"/>
                  </a:moveTo>
                  <a:cubicBezTo>
                    <a:pt x="21454" y="19261"/>
                    <a:pt x="21486" y="19922"/>
                    <a:pt x="21134" y="20586"/>
                  </a:cubicBezTo>
                  <a:cubicBezTo>
                    <a:pt x="20969" y="20915"/>
                    <a:pt x="20731" y="21168"/>
                    <a:pt x="20427" y="21338"/>
                  </a:cubicBezTo>
                  <a:cubicBezTo>
                    <a:pt x="20122" y="21514"/>
                    <a:pt x="19797" y="21599"/>
                    <a:pt x="19455" y="21599"/>
                  </a:cubicBezTo>
                  <a:lnTo>
                    <a:pt x="1928" y="21599"/>
                  </a:lnTo>
                  <a:cubicBezTo>
                    <a:pt x="1585" y="21599"/>
                    <a:pt x="1263" y="21514"/>
                    <a:pt x="965" y="21338"/>
                  </a:cubicBezTo>
                  <a:cubicBezTo>
                    <a:pt x="663" y="21168"/>
                    <a:pt x="425" y="20915"/>
                    <a:pt x="248" y="20586"/>
                  </a:cubicBezTo>
                  <a:cubicBezTo>
                    <a:pt x="-114" y="19914"/>
                    <a:pt x="-80" y="19250"/>
                    <a:pt x="344" y="18604"/>
                  </a:cubicBezTo>
                  <a:lnTo>
                    <a:pt x="7509" y="7313"/>
                  </a:lnTo>
                  <a:lnTo>
                    <a:pt x="7509" y="2167"/>
                  </a:lnTo>
                  <a:lnTo>
                    <a:pt x="6427" y="2167"/>
                  </a:lnTo>
                  <a:cubicBezTo>
                    <a:pt x="6122" y="2167"/>
                    <a:pt x="5870" y="2061"/>
                    <a:pt x="5670" y="1850"/>
                  </a:cubicBezTo>
                  <a:cubicBezTo>
                    <a:pt x="5473" y="1638"/>
                    <a:pt x="5371" y="1380"/>
                    <a:pt x="5371" y="1072"/>
                  </a:cubicBezTo>
                  <a:cubicBezTo>
                    <a:pt x="5371" y="778"/>
                    <a:pt x="5473" y="528"/>
                    <a:pt x="5670" y="320"/>
                  </a:cubicBezTo>
                  <a:cubicBezTo>
                    <a:pt x="5870" y="108"/>
                    <a:pt x="6122" y="0"/>
                    <a:pt x="6427" y="0"/>
                  </a:cubicBezTo>
                  <a:lnTo>
                    <a:pt x="14953" y="0"/>
                  </a:lnTo>
                  <a:cubicBezTo>
                    <a:pt x="15260" y="0"/>
                    <a:pt x="15515" y="108"/>
                    <a:pt x="15724" y="320"/>
                  </a:cubicBezTo>
                  <a:cubicBezTo>
                    <a:pt x="15933" y="528"/>
                    <a:pt x="16038" y="778"/>
                    <a:pt x="16038" y="1072"/>
                  </a:cubicBezTo>
                  <a:cubicBezTo>
                    <a:pt x="16038" y="1380"/>
                    <a:pt x="15933" y="1638"/>
                    <a:pt x="15724" y="1850"/>
                  </a:cubicBezTo>
                  <a:cubicBezTo>
                    <a:pt x="15515" y="2061"/>
                    <a:pt x="15260" y="2167"/>
                    <a:pt x="14953" y="2167"/>
                  </a:cubicBezTo>
                  <a:lnTo>
                    <a:pt x="13900" y="2167"/>
                  </a:lnTo>
                  <a:lnTo>
                    <a:pt x="13900" y="7339"/>
                  </a:lnTo>
                  <a:lnTo>
                    <a:pt x="21036" y="18604"/>
                  </a:lnTo>
                  <a:close/>
                  <a:moveTo>
                    <a:pt x="5261" y="14865"/>
                  </a:moveTo>
                  <a:lnTo>
                    <a:pt x="16122" y="14865"/>
                  </a:lnTo>
                  <a:lnTo>
                    <a:pt x="11773" y="7974"/>
                  </a:lnTo>
                  <a:lnTo>
                    <a:pt x="11773" y="2167"/>
                  </a:lnTo>
                  <a:lnTo>
                    <a:pt x="9635" y="2167"/>
                  </a:lnTo>
                  <a:lnTo>
                    <a:pt x="9635" y="7947"/>
                  </a:lnTo>
                  <a:lnTo>
                    <a:pt x="5261" y="14865"/>
                  </a:lnTo>
                  <a:close/>
                </a:path>
              </a:pathLst>
            </a:custGeom>
            <a:solidFill>
              <a:schemeClr val="bg1"/>
            </a:solidFill>
            <a:ln>
              <a:noFill/>
            </a:ln>
            <a:effectLst/>
            <a:extLst/>
          </p:spPr>
          <p:txBody>
            <a:bodyPr anchor="ctr"/>
            <a:lstStyle/>
            <a:p>
              <a:pPr algn="ctr"/>
              <a:endParaRPr/>
            </a:p>
          </p:txBody>
        </p:sp>
        <p:grpSp>
          <p:nvGrpSpPr>
            <p:cNvPr id="44" name="Group 14"/>
            <p:cNvGrpSpPr>
              <a:grpSpLocks noChangeAspect="1"/>
            </p:cNvGrpSpPr>
            <p:nvPr/>
          </p:nvGrpSpPr>
          <p:grpSpPr bwMode="auto">
            <a:xfrm>
              <a:off x="7427118" y="3147113"/>
              <a:ext cx="688100" cy="688278"/>
              <a:chOff x="3062288" y="3998912"/>
              <a:chExt cx="412750" cy="412750"/>
            </a:xfrm>
            <a:solidFill>
              <a:schemeClr val="bg1"/>
            </a:solidFill>
          </p:grpSpPr>
          <p:sp>
            <p:nvSpPr>
              <p:cNvPr id="49" name="Freeform: Shape 19"/>
              <p:cNvSpPr>
                <a:spLocks/>
              </p:cNvSpPr>
              <p:nvPr/>
            </p:nvSpPr>
            <p:spPr bwMode="auto">
              <a:xfrm>
                <a:off x="3062288" y="3998912"/>
                <a:ext cx="328612" cy="315912"/>
              </a:xfrm>
              <a:custGeom>
                <a:avLst/>
                <a:gdLst>
                  <a:gd name="T0" fmla="*/ 911 w 912"/>
                  <a:gd name="T1" fmla="*/ 242 h 879"/>
                  <a:gd name="T2" fmla="*/ 594 w 912"/>
                  <a:gd name="T3" fmla="*/ 33 h 879"/>
                  <a:gd name="T4" fmla="*/ 75 w 912"/>
                  <a:gd name="T5" fmla="*/ 435 h 879"/>
                  <a:gd name="T6" fmla="*/ 242 w 912"/>
                  <a:gd name="T7" fmla="*/ 878 h 879"/>
                  <a:gd name="T8" fmla="*/ 343 w 912"/>
                  <a:gd name="T9" fmla="*/ 819 h 879"/>
                  <a:gd name="T10" fmla="*/ 911 w 912"/>
                  <a:gd name="T11" fmla="*/ 242 h 879"/>
                  <a:gd name="T12" fmla="*/ 451 w 912"/>
                  <a:gd name="T13" fmla="*/ 226 h 879"/>
                  <a:gd name="T14" fmla="*/ 577 w 912"/>
                  <a:gd name="T15" fmla="*/ 125 h 879"/>
                  <a:gd name="T16" fmla="*/ 669 w 912"/>
                  <a:gd name="T17" fmla="*/ 251 h 879"/>
                  <a:gd name="T18" fmla="*/ 543 w 912"/>
                  <a:gd name="T19" fmla="*/ 351 h 879"/>
                  <a:gd name="T20" fmla="*/ 451 w 912"/>
                  <a:gd name="T21" fmla="*/ 226 h 879"/>
                  <a:gd name="T22" fmla="*/ 226 w 912"/>
                  <a:gd name="T23" fmla="*/ 343 h 879"/>
                  <a:gd name="T24" fmla="*/ 318 w 912"/>
                  <a:gd name="T25" fmla="*/ 276 h 879"/>
                  <a:gd name="T26" fmla="*/ 385 w 912"/>
                  <a:gd name="T27" fmla="*/ 368 h 879"/>
                  <a:gd name="T28" fmla="*/ 293 w 912"/>
                  <a:gd name="T29" fmla="*/ 435 h 879"/>
                  <a:gd name="T30" fmla="*/ 226 w 912"/>
                  <a:gd name="T31" fmla="*/ 343 h 879"/>
                  <a:gd name="T32" fmla="*/ 251 w 912"/>
                  <a:gd name="T33" fmla="*/ 710 h 879"/>
                  <a:gd name="T34" fmla="*/ 176 w 912"/>
                  <a:gd name="T35" fmla="*/ 618 h 879"/>
                  <a:gd name="T36" fmla="*/ 267 w 912"/>
                  <a:gd name="T37" fmla="*/ 552 h 879"/>
                  <a:gd name="T38" fmla="*/ 343 w 912"/>
                  <a:gd name="T39" fmla="*/ 644 h 879"/>
                  <a:gd name="T40" fmla="*/ 251 w 912"/>
                  <a:gd name="T41" fmla="*/ 710 h 879"/>
                  <a:gd name="T42" fmla="*/ 251 w 912"/>
                  <a:gd name="T43" fmla="*/ 710 h 879"/>
                  <a:gd name="T44" fmla="*/ 251 w 912"/>
                  <a:gd name="T45" fmla="*/ 71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2" h="879">
                    <a:moveTo>
                      <a:pt x="911" y="242"/>
                    </a:moveTo>
                    <a:cubicBezTo>
                      <a:pt x="844" y="134"/>
                      <a:pt x="727" y="50"/>
                      <a:pt x="594" y="33"/>
                    </a:cubicBezTo>
                    <a:cubicBezTo>
                      <a:pt x="343" y="0"/>
                      <a:pt x="134" y="184"/>
                      <a:pt x="75" y="435"/>
                    </a:cubicBezTo>
                    <a:cubicBezTo>
                      <a:pt x="0" y="761"/>
                      <a:pt x="84" y="869"/>
                      <a:pt x="242" y="878"/>
                    </a:cubicBezTo>
                    <a:cubicBezTo>
                      <a:pt x="267" y="853"/>
                      <a:pt x="309" y="828"/>
                      <a:pt x="343" y="819"/>
                    </a:cubicBezTo>
                    <a:lnTo>
                      <a:pt x="911" y="242"/>
                    </a:lnTo>
                    <a:close/>
                    <a:moveTo>
                      <a:pt x="451" y="226"/>
                    </a:moveTo>
                    <a:cubicBezTo>
                      <a:pt x="460" y="167"/>
                      <a:pt x="518" y="117"/>
                      <a:pt x="577" y="125"/>
                    </a:cubicBezTo>
                    <a:cubicBezTo>
                      <a:pt x="635" y="134"/>
                      <a:pt x="677" y="192"/>
                      <a:pt x="669" y="251"/>
                    </a:cubicBezTo>
                    <a:cubicBezTo>
                      <a:pt x="660" y="317"/>
                      <a:pt x="610" y="359"/>
                      <a:pt x="543" y="351"/>
                    </a:cubicBezTo>
                    <a:cubicBezTo>
                      <a:pt x="485" y="343"/>
                      <a:pt x="443" y="284"/>
                      <a:pt x="451" y="226"/>
                    </a:cubicBezTo>
                    <a:close/>
                    <a:moveTo>
                      <a:pt x="226" y="343"/>
                    </a:moveTo>
                    <a:cubicBezTo>
                      <a:pt x="226" y="301"/>
                      <a:pt x="267" y="267"/>
                      <a:pt x="318" y="276"/>
                    </a:cubicBezTo>
                    <a:cubicBezTo>
                      <a:pt x="359" y="284"/>
                      <a:pt x="393" y="326"/>
                      <a:pt x="385" y="368"/>
                    </a:cubicBezTo>
                    <a:cubicBezTo>
                      <a:pt x="376" y="409"/>
                      <a:pt x="334" y="443"/>
                      <a:pt x="293" y="435"/>
                    </a:cubicBezTo>
                    <a:cubicBezTo>
                      <a:pt x="251" y="435"/>
                      <a:pt x="217" y="393"/>
                      <a:pt x="226" y="343"/>
                    </a:cubicBezTo>
                    <a:close/>
                    <a:moveTo>
                      <a:pt x="251" y="710"/>
                    </a:moveTo>
                    <a:cubicBezTo>
                      <a:pt x="200" y="710"/>
                      <a:pt x="167" y="669"/>
                      <a:pt x="176" y="618"/>
                    </a:cubicBezTo>
                    <a:cubicBezTo>
                      <a:pt x="184" y="577"/>
                      <a:pt x="226" y="543"/>
                      <a:pt x="267" y="552"/>
                    </a:cubicBezTo>
                    <a:cubicBezTo>
                      <a:pt x="318" y="560"/>
                      <a:pt x="343" y="602"/>
                      <a:pt x="343" y="644"/>
                    </a:cubicBezTo>
                    <a:cubicBezTo>
                      <a:pt x="334" y="685"/>
                      <a:pt x="293" y="719"/>
                      <a:pt x="251" y="710"/>
                    </a:cubicBezTo>
                    <a:close/>
                    <a:moveTo>
                      <a:pt x="251" y="710"/>
                    </a:moveTo>
                    <a:lnTo>
                      <a:pt x="251" y="71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0" name="Freeform: Shape 20"/>
              <p:cNvSpPr>
                <a:spLocks/>
              </p:cNvSpPr>
              <p:nvPr/>
            </p:nvSpPr>
            <p:spPr bwMode="auto">
              <a:xfrm>
                <a:off x="3270250" y="4052887"/>
                <a:ext cx="204788" cy="223837"/>
              </a:xfrm>
              <a:custGeom>
                <a:avLst/>
                <a:gdLst>
                  <a:gd name="T0" fmla="*/ 142 w 569"/>
                  <a:gd name="T1" fmla="*/ 619 h 620"/>
                  <a:gd name="T2" fmla="*/ 150 w 569"/>
                  <a:gd name="T3" fmla="*/ 611 h 620"/>
                  <a:gd name="T4" fmla="*/ 568 w 569"/>
                  <a:gd name="T5" fmla="*/ 67 h 620"/>
                  <a:gd name="T6" fmla="*/ 543 w 569"/>
                  <a:gd name="T7" fmla="*/ 25 h 620"/>
                  <a:gd name="T8" fmla="*/ 493 w 569"/>
                  <a:gd name="T9" fmla="*/ 17 h 620"/>
                  <a:gd name="T10" fmla="*/ 8 w 569"/>
                  <a:gd name="T11" fmla="*/ 485 h 620"/>
                  <a:gd name="T12" fmla="*/ 0 w 569"/>
                  <a:gd name="T13" fmla="*/ 494 h 620"/>
                  <a:gd name="T14" fmla="*/ 142 w 569"/>
                  <a:gd name="T15" fmla="*/ 619 h 620"/>
                  <a:gd name="T16" fmla="*/ 142 w 569"/>
                  <a:gd name="T17" fmla="*/ 619 h 620"/>
                  <a:gd name="T18" fmla="*/ 142 w 569"/>
                  <a:gd name="T19" fmla="*/ 619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9" h="620">
                    <a:moveTo>
                      <a:pt x="142" y="619"/>
                    </a:moveTo>
                    <a:cubicBezTo>
                      <a:pt x="150" y="611"/>
                      <a:pt x="150" y="611"/>
                      <a:pt x="150" y="611"/>
                    </a:cubicBezTo>
                    <a:cubicBezTo>
                      <a:pt x="568" y="67"/>
                      <a:pt x="568" y="67"/>
                      <a:pt x="568" y="67"/>
                    </a:cubicBezTo>
                    <a:cubicBezTo>
                      <a:pt x="568" y="59"/>
                      <a:pt x="560" y="42"/>
                      <a:pt x="543" y="25"/>
                    </a:cubicBezTo>
                    <a:cubicBezTo>
                      <a:pt x="518" y="0"/>
                      <a:pt x="493" y="17"/>
                      <a:pt x="493" y="17"/>
                    </a:cubicBezTo>
                    <a:cubicBezTo>
                      <a:pt x="8" y="485"/>
                      <a:pt x="8" y="485"/>
                      <a:pt x="8" y="485"/>
                    </a:cubicBezTo>
                    <a:cubicBezTo>
                      <a:pt x="0" y="494"/>
                      <a:pt x="0" y="494"/>
                      <a:pt x="0" y="494"/>
                    </a:cubicBezTo>
                    <a:lnTo>
                      <a:pt x="142" y="619"/>
                    </a:lnTo>
                    <a:close/>
                    <a:moveTo>
                      <a:pt x="142" y="619"/>
                    </a:moveTo>
                    <a:lnTo>
                      <a:pt x="142" y="61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1" name="Freeform: Shape 21"/>
              <p:cNvSpPr>
                <a:spLocks/>
              </p:cNvSpPr>
              <p:nvPr/>
            </p:nvSpPr>
            <p:spPr bwMode="auto">
              <a:xfrm>
                <a:off x="3209925" y="4241799"/>
                <a:ext cx="103188" cy="103188"/>
              </a:xfrm>
              <a:custGeom>
                <a:avLst/>
                <a:gdLst>
                  <a:gd name="T0" fmla="*/ 143 w 286"/>
                  <a:gd name="T1" fmla="*/ 284 h 285"/>
                  <a:gd name="T2" fmla="*/ 151 w 286"/>
                  <a:gd name="T3" fmla="*/ 268 h 285"/>
                  <a:gd name="T4" fmla="*/ 285 w 286"/>
                  <a:gd name="T5" fmla="*/ 125 h 285"/>
                  <a:gd name="T6" fmla="*/ 143 w 286"/>
                  <a:gd name="T7" fmla="*/ 0 h 285"/>
                  <a:gd name="T8" fmla="*/ 9 w 286"/>
                  <a:gd name="T9" fmla="*/ 142 h 285"/>
                  <a:gd name="T10" fmla="*/ 0 w 286"/>
                  <a:gd name="T11" fmla="*/ 151 h 285"/>
                  <a:gd name="T12" fmla="*/ 143 w 286"/>
                  <a:gd name="T13" fmla="*/ 284 h 285"/>
                  <a:gd name="T14" fmla="*/ 59 w 286"/>
                  <a:gd name="T15" fmla="*/ 134 h 285"/>
                  <a:gd name="T16" fmla="*/ 126 w 286"/>
                  <a:gd name="T17" fmla="*/ 59 h 285"/>
                  <a:gd name="T18" fmla="*/ 151 w 286"/>
                  <a:gd name="T19" fmla="*/ 59 h 285"/>
                  <a:gd name="T20" fmla="*/ 159 w 286"/>
                  <a:gd name="T21" fmla="*/ 67 h 285"/>
                  <a:gd name="T22" fmla="*/ 159 w 286"/>
                  <a:gd name="T23" fmla="*/ 75 h 285"/>
                  <a:gd name="T24" fmla="*/ 159 w 286"/>
                  <a:gd name="T25" fmla="*/ 92 h 285"/>
                  <a:gd name="T26" fmla="*/ 92 w 286"/>
                  <a:gd name="T27" fmla="*/ 159 h 285"/>
                  <a:gd name="T28" fmla="*/ 68 w 286"/>
                  <a:gd name="T29" fmla="*/ 167 h 285"/>
                  <a:gd name="T30" fmla="*/ 59 w 286"/>
                  <a:gd name="T31" fmla="*/ 159 h 285"/>
                  <a:gd name="T32" fmla="*/ 59 w 286"/>
                  <a:gd name="T33" fmla="*/ 142 h 285"/>
                  <a:gd name="T34" fmla="*/ 59 w 286"/>
                  <a:gd name="T35" fmla="*/ 134 h 285"/>
                  <a:gd name="T36" fmla="*/ 59 w 286"/>
                  <a:gd name="T37" fmla="*/ 134 h 285"/>
                  <a:gd name="T38" fmla="*/ 59 w 286"/>
                  <a:gd name="T39" fmla="*/ 1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6" h="285">
                    <a:moveTo>
                      <a:pt x="143" y="284"/>
                    </a:moveTo>
                    <a:cubicBezTo>
                      <a:pt x="151" y="268"/>
                      <a:pt x="151" y="268"/>
                      <a:pt x="151" y="268"/>
                    </a:cubicBezTo>
                    <a:cubicBezTo>
                      <a:pt x="285" y="125"/>
                      <a:pt x="285" y="125"/>
                      <a:pt x="285" y="125"/>
                    </a:cubicBezTo>
                    <a:cubicBezTo>
                      <a:pt x="143" y="0"/>
                      <a:pt x="143" y="0"/>
                      <a:pt x="143" y="0"/>
                    </a:cubicBezTo>
                    <a:cubicBezTo>
                      <a:pt x="9" y="142"/>
                      <a:pt x="9" y="142"/>
                      <a:pt x="9" y="142"/>
                    </a:cubicBezTo>
                    <a:cubicBezTo>
                      <a:pt x="0" y="151"/>
                      <a:pt x="0" y="151"/>
                      <a:pt x="0" y="151"/>
                    </a:cubicBezTo>
                    <a:lnTo>
                      <a:pt x="143" y="284"/>
                    </a:lnTo>
                    <a:close/>
                    <a:moveTo>
                      <a:pt x="59" y="134"/>
                    </a:moveTo>
                    <a:cubicBezTo>
                      <a:pt x="126" y="59"/>
                      <a:pt x="126" y="59"/>
                      <a:pt x="126" y="59"/>
                    </a:cubicBezTo>
                    <a:cubicBezTo>
                      <a:pt x="134" y="50"/>
                      <a:pt x="143" y="50"/>
                      <a:pt x="151" y="59"/>
                    </a:cubicBezTo>
                    <a:cubicBezTo>
                      <a:pt x="159" y="67"/>
                      <a:pt x="159" y="67"/>
                      <a:pt x="159" y="67"/>
                    </a:cubicBezTo>
                    <a:lnTo>
                      <a:pt x="159" y="75"/>
                    </a:lnTo>
                    <a:cubicBezTo>
                      <a:pt x="159" y="84"/>
                      <a:pt x="159" y="84"/>
                      <a:pt x="159" y="92"/>
                    </a:cubicBezTo>
                    <a:cubicBezTo>
                      <a:pt x="92" y="159"/>
                      <a:pt x="92" y="159"/>
                      <a:pt x="92" y="159"/>
                    </a:cubicBezTo>
                    <a:cubicBezTo>
                      <a:pt x="84" y="167"/>
                      <a:pt x="76" y="167"/>
                      <a:pt x="68" y="167"/>
                    </a:cubicBezTo>
                    <a:cubicBezTo>
                      <a:pt x="59" y="159"/>
                      <a:pt x="59" y="159"/>
                      <a:pt x="59" y="159"/>
                    </a:cubicBezTo>
                    <a:cubicBezTo>
                      <a:pt x="59" y="151"/>
                      <a:pt x="59" y="151"/>
                      <a:pt x="59" y="142"/>
                    </a:cubicBezTo>
                    <a:lnTo>
                      <a:pt x="59" y="134"/>
                    </a:lnTo>
                    <a:close/>
                    <a:moveTo>
                      <a:pt x="59" y="134"/>
                    </a:moveTo>
                    <a:lnTo>
                      <a:pt x="59" y="13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2" name="Freeform: Shape 22"/>
              <p:cNvSpPr>
                <a:spLocks/>
              </p:cNvSpPr>
              <p:nvPr/>
            </p:nvSpPr>
            <p:spPr bwMode="auto">
              <a:xfrm>
                <a:off x="3122613" y="4308474"/>
                <a:ext cx="127000" cy="103188"/>
              </a:xfrm>
              <a:custGeom>
                <a:avLst/>
                <a:gdLst>
                  <a:gd name="T0" fmla="*/ 343 w 352"/>
                  <a:gd name="T1" fmla="*/ 134 h 285"/>
                  <a:gd name="T2" fmla="*/ 351 w 352"/>
                  <a:gd name="T3" fmla="*/ 125 h 285"/>
                  <a:gd name="T4" fmla="*/ 218 w 352"/>
                  <a:gd name="T5" fmla="*/ 0 h 285"/>
                  <a:gd name="T6" fmla="*/ 209 w 352"/>
                  <a:gd name="T7" fmla="*/ 8 h 285"/>
                  <a:gd name="T8" fmla="*/ 100 w 352"/>
                  <a:gd name="T9" fmla="*/ 276 h 285"/>
                  <a:gd name="T10" fmla="*/ 126 w 352"/>
                  <a:gd name="T11" fmla="*/ 276 h 285"/>
                  <a:gd name="T12" fmla="*/ 134 w 352"/>
                  <a:gd name="T13" fmla="*/ 268 h 285"/>
                  <a:gd name="T14" fmla="*/ 159 w 352"/>
                  <a:gd name="T15" fmla="*/ 217 h 285"/>
                  <a:gd name="T16" fmla="*/ 343 w 352"/>
                  <a:gd name="T17" fmla="*/ 134 h 285"/>
                  <a:gd name="T18" fmla="*/ 218 w 352"/>
                  <a:gd name="T19" fmla="*/ 167 h 285"/>
                  <a:gd name="T20" fmla="*/ 142 w 352"/>
                  <a:gd name="T21" fmla="*/ 192 h 285"/>
                  <a:gd name="T22" fmla="*/ 126 w 352"/>
                  <a:gd name="T23" fmla="*/ 201 h 285"/>
                  <a:gd name="T24" fmla="*/ 109 w 352"/>
                  <a:gd name="T25" fmla="*/ 209 h 285"/>
                  <a:gd name="T26" fmla="*/ 100 w 352"/>
                  <a:gd name="T27" fmla="*/ 201 h 285"/>
                  <a:gd name="T28" fmla="*/ 100 w 352"/>
                  <a:gd name="T29" fmla="*/ 142 h 285"/>
                  <a:gd name="T30" fmla="*/ 109 w 352"/>
                  <a:gd name="T31" fmla="*/ 109 h 285"/>
                  <a:gd name="T32" fmla="*/ 209 w 352"/>
                  <a:gd name="T33" fmla="*/ 150 h 285"/>
                  <a:gd name="T34" fmla="*/ 284 w 352"/>
                  <a:gd name="T35" fmla="*/ 150 h 285"/>
                  <a:gd name="T36" fmla="*/ 218 w 352"/>
                  <a:gd name="T37" fmla="*/ 167 h 285"/>
                  <a:gd name="T38" fmla="*/ 218 w 352"/>
                  <a:gd name="T39" fmla="*/ 167 h 285"/>
                  <a:gd name="T40" fmla="*/ 218 w 352"/>
                  <a:gd name="T41" fmla="*/ 16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2" h="285">
                    <a:moveTo>
                      <a:pt x="343" y="134"/>
                    </a:moveTo>
                    <a:lnTo>
                      <a:pt x="351" y="125"/>
                    </a:lnTo>
                    <a:cubicBezTo>
                      <a:pt x="218" y="0"/>
                      <a:pt x="218" y="0"/>
                      <a:pt x="218" y="0"/>
                    </a:cubicBezTo>
                    <a:cubicBezTo>
                      <a:pt x="218" y="0"/>
                      <a:pt x="209" y="0"/>
                      <a:pt x="209" y="8"/>
                    </a:cubicBezTo>
                    <a:cubicBezTo>
                      <a:pt x="100" y="34"/>
                      <a:pt x="0" y="142"/>
                      <a:pt x="100" y="276"/>
                    </a:cubicBezTo>
                    <a:cubicBezTo>
                      <a:pt x="109" y="276"/>
                      <a:pt x="117" y="284"/>
                      <a:pt x="126" y="276"/>
                    </a:cubicBezTo>
                    <a:cubicBezTo>
                      <a:pt x="134" y="276"/>
                      <a:pt x="134" y="276"/>
                      <a:pt x="134" y="268"/>
                    </a:cubicBezTo>
                    <a:cubicBezTo>
                      <a:pt x="142" y="251"/>
                      <a:pt x="151" y="226"/>
                      <a:pt x="159" y="217"/>
                    </a:cubicBezTo>
                    <a:cubicBezTo>
                      <a:pt x="192" y="184"/>
                      <a:pt x="284" y="234"/>
                      <a:pt x="343" y="134"/>
                    </a:cubicBezTo>
                    <a:close/>
                    <a:moveTo>
                      <a:pt x="218" y="167"/>
                    </a:moveTo>
                    <a:cubicBezTo>
                      <a:pt x="184" y="167"/>
                      <a:pt x="159" y="167"/>
                      <a:pt x="142" y="192"/>
                    </a:cubicBezTo>
                    <a:cubicBezTo>
                      <a:pt x="134" y="192"/>
                      <a:pt x="134" y="201"/>
                      <a:pt x="126" y="201"/>
                    </a:cubicBezTo>
                    <a:cubicBezTo>
                      <a:pt x="126" y="209"/>
                      <a:pt x="117" y="209"/>
                      <a:pt x="109" y="209"/>
                    </a:cubicBezTo>
                    <a:lnTo>
                      <a:pt x="100" y="201"/>
                    </a:lnTo>
                    <a:cubicBezTo>
                      <a:pt x="92" y="176"/>
                      <a:pt x="92" y="159"/>
                      <a:pt x="100" y="142"/>
                    </a:cubicBezTo>
                    <a:cubicBezTo>
                      <a:pt x="100" y="125"/>
                      <a:pt x="109" y="117"/>
                      <a:pt x="109" y="109"/>
                    </a:cubicBezTo>
                    <a:cubicBezTo>
                      <a:pt x="142" y="134"/>
                      <a:pt x="167" y="150"/>
                      <a:pt x="209" y="150"/>
                    </a:cubicBezTo>
                    <a:cubicBezTo>
                      <a:pt x="234" y="142"/>
                      <a:pt x="259" y="150"/>
                      <a:pt x="284" y="150"/>
                    </a:cubicBezTo>
                    <a:cubicBezTo>
                      <a:pt x="259" y="167"/>
                      <a:pt x="234" y="167"/>
                      <a:pt x="218" y="167"/>
                    </a:cubicBezTo>
                    <a:close/>
                    <a:moveTo>
                      <a:pt x="218" y="167"/>
                    </a:moveTo>
                    <a:lnTo>
                      <a:pt x="218" y="1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grpSp>
        <p:sp>
          <p:nvSpPr>
            <p:cNvPr id="45" name="Freeform: Shape 15"/>
            <p:cNvSpPr>
              <a:spLocks noChangeAspect="1"/>
            </p:cNvSpPr>
            <p:nvPr/>
          </p:nvSpPr>
          <p:spPr bwMode="auto">
            <a:xfrm>
              <a:off x="8248585" y="3720688"/>
              <a:ext cx="361861" cy="361956"/>
            </a:xfrm>
            <a:custGeom>
              <a:avLst/>
              <a:gdLst>
                <a:gd name="T0" fmla="*/ 0 w 904"/>
                <a:gd name="T1" fmla="*/ 686 h 904"/>
                <a:gd name="T2" fmla="*/ 218 w 904"/>
                <a:gd name="T3" fmla="*/ 903 h 904"/>
                <a:gd name="T4" fmla="*/ 0 w 904"/>
                <a:gd name="T5" fmla="*/ 903 h 904"/>
                <a:gd name="T6" fmla="*/ 0 w 904"/>
                <a:gd name="T7" fmla="*/ 686 h 904"/>
                <a:gd name="T8" fmla="*/ 552 w 904"/>
                <a:gd name="T9" fmla="*/ 42 h 904"/>
                <a:gd name="T10" fmla="*/ 627 w 904"/>
                <a:gd name="T11" fmla="*/ 276 h 904"/>
                <a:gd name="T12" fmla="*/ 861 w 904"/>
                <a:gd name="T13" fmla="*/ 351 h 904"/>
                <a:gd name="T14" fmla="*/ 786 w 904"/>
                <a:gd name="T15" fmla="*/ 117 h 904"/>
                <a:gd name="T16" fmla="*/ 552 w 904"/>
                <a:gd name="T17" fmla="*/ 42 h 904"/>
                <a:gd name="T18" fmla="*/ 677 w 904"/>
                <a:gd name="T19" fmla="*/ 385 h 904"/>
                <a:gd name="T20" fmla="*/ 276 w 904"/>
                <a:gd name="T21" fmla="*/ 778 h 904"/>
                <a:gd name="T22" fmla="*/ 360 w 904"/>
                <a:gd name="T23" fmla="*/ 862 h 904"/>
                <a:gd name="T24" fmla="*/ 795 w 904"/>
                <a:gd name="T25" fmla="*/ 427 h 904"/>
                <a:gd name="T26" fmla="*/ 677 w 904"/>
                <a:gd name="T27" fmla="*/ 385 h 904"/>
                <a:gd name="T28" fmla="*/ 594 w 904"/>
                <a:gd name="T29" fmla="*/ 318 h 904"/>
                <a:gd name="T30" fmla="*/ 552 w 904"/>
                <a:gd name="T31" fmla="*/ 276 h 904"/>
                <a:gd name="T32" fmla="*/ 159 w 904"/>
                <a:gd name="T33" fmla="*/ 661 h 904"/>
                <a:gd name="T34" fmla="*/ 243 w 904"/>
                <a:gd name="T35" fmla="*/ 744 h 904"/>
                <a:gd name="T36" fmla="*/ 636 w 904"/>
                <a:gd name="T37" fmla="*/ 351 h 904"/>
                <a:gd name="T38" fmla="*/ 594 w 904"/>
                <a:gd name="T39" fmla="*/ 318 h 904"/>
                <a:gd name="T40" fmla="*/ 477 w 904"/>
                <a:gd name="T41" fmla="*/ 109 h 904"/>
                <a:gd name="T42" fmla="*/ 50 w 904"/>
                <a:gd name="T43" fmla="*/ 544 h 904"/>
                <a:gd name="T44" fmla="*/ 126 w 904"/>
                <a:gd name="T45" fmla="*/ 628 h 904"/>
                <a:gd name="T46" fmla="*/ 519 w 904"/>
                <a:gd name="T47" fmla="*/ 226 h 904"/>
                <a:gd name="T48" fmla="*/ 477 w 904"/>
                <a:gd name="T49" fmla="*/ 109 h 904"/>
                <a:gd name="T50" fmla="*/ 477 w 904"/>
                <a:gd name="T51" fmla="*/ 109 h 904"/>
                <a:gd name="T52" fmla="*/ 477 w 904"/>
                <a:gd name="T53" fmla="*/ 109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04" h="904">
                  <a:moveTo>
                    <a:pt x="0" y="686"/>
                  </a:moveTo>
                  <a:cubicBezTo>
                    <a:pt x="218" y="903"/>
                    <a:pt x="218" y="903"/>
                    <a:pt x="218" y="903"/>
                  </a:cubicBezTo>
                  <a:cubicBezTo>
                    <a:pt x="0" y="903"/>
                    <a:pt x="0" y="903"/>
                    <a:pt x="0" y="903"/>
                  </a:cubicBezTo>
                  <a:lnTo>
                    <a:pt x="0" y="686"/>
                  </a:lnTo>
                  <a:close/>
                  <a:moveTo>
                    <a:pt x="552" y="42"/>
                  </a:moveTo>
                  <a:cubicBezTo>
                    <a:pt x="510" y="84"/>
                    <a:pt x="544" y="193"/>
                    <a:pt x="627" y="276"/>
                  </a:cubicBezTo>
                  <a:cubicBezTo>
                    <a:pt x="719" y="360"/>
                    <a:pt x="820" y="393"/>
                    <a:pt x="861" y="351"/>
                  </a:cubicBezTo>
                  <a:cubicBezTo>
                    <a:pt x="903" y="310"/>
                    <a:pt x="870" y="209"/>
                    <a:pt x="786" y="117"/>
                  </a:cubicBezTo>
                  <a:cubicBezTo>
                    <a:pt x="703" y="34"/>
                    <a:pt x="594" y="0"/>
                    <a:pt x="552" y="42"/>
                  </a:cubicBezTo>
                  <a:close/>
                  <a:moveTo>
                    <a:pt x="677" y="385"/>
                  </a:moveTo>
                  <a:cubicBezTo>
                    <a:pt x="276" y="778"/>
                    <a:pt x="276" y="778"/>
                    <a:pt x="276" y="778"/>
                  </a:cubicBezTo>
                  <a:cubicBezTo>
                    <a:pt x="360" y="862"/>
                    <a:pt x="360" y="862"/>
                    <a:pt x="360" y="862"/>
                  </a:cubicBezTo>
                  <a:cubicBezTo>
                    <a:pt x="795" y="427"/>
                    <a:pt x="795" y="427"/>
                    <a:pt x="795" y="427"/>
                  </a:cubicBezTo>
                  <a:cubicBezTo>
                    <a:pt x="753" y="418"/>
                    <a:pt x="719" y="410"/>
                    <a:pt x="677" y="385"/>
                  </a:cubicBezTo>
                  <a:close/>
                  <a:moveTo>
                    <a:pt x="594" y="318"/>
                  </a:moveTo>
                  <a:cubicBezTo>
                    <a:pt x="577" y="301"/>
                    <a:pt x="569" y="285"/>
                    <a:pt x="552" y="276"/>
                  </a:cubicBezTo>
                  <a:cubicBezTo>
                    <a:pt x="159" y="661"/>
                    <a:pt x="159" y="661"/>
                    <a:pt x="159" y="661"/>
                  </a:cubicBezTo>
                  <a:cubicBezTo>
                    <a:pt x="243" y="744"/>
                    <a:pt x="243" y="744"/>
                    <a:pt x="243" y="744"/>
                  </a:cubicBezTo>
                  <a:cubicBezTo>
                    <a:pt x="636" y="351"/>
                    <a:pt x="636" y="351"/>
                    <a:pt x="636" y="351"/>
                  </a:cubicBezTo>
                  <a:cubicBezTo>
                    <a:pt x="619" y="343"/>
                    <a:pt x="602" y="327"/>
                    <a:pt x="594" y="318"/>
                  </a:cubicBezTo>
                  <a:close/>
                  <a:moveTo>
                    <a:pt x="477" y="109"/>
                  </a:moveTo>
                  <a:cubicBezTo>
                    <a:pt x="50" y="544"/>
                    <a:pt x="50" y="544"/>
                    <a:pt x="50" y="544"/>
                  </a:cubicBezTo>
                  <a:cubicBezTo>
                    <a:pt x="126" y="628"/>
                    <a:pt x="126" y="628"/>
                    <a:pt x="126" y="628"/>
                  </a:cubicBezTo>
                  <a:cubicBezTo>
                    <a:pt x="519" y="226"/>
                    <a:pt x="519" y="226"/>
                    <a:pt x="519" y="226"/>
                  </a:cubicBezTo>
                  <a:cubicBezTo>
                    <a:pt x="502" y="184"/>
                    <a:pt x="485" y="151"/>
                    <a:pt x="477" y="109"/>
                  </a:cubicBezTo>
                  <a:close/>
                  <a:moveTo>
                    <a:pt x="477" y="109"/>
                  </a:moveTo>
                  <a:lnTo>
                    <a:pt x="477" y="109"/>
                  </a:lnTo>
                  <a:close/>
                </a:path>
              </a:pathLst>
            </a:custGeom>
            <a:solidFill>
              <a:schemeClr val="bg1"/>
            </a:solidFill>
            <a:ln>
              <a:noFill/>
            </a:ln>
            <a:effectLst/>
            <a:extLst/>
          </p:spPr>
          <p:txBody>
            <a:bodyPr anchor="ctr"/>
            <a:lstStyle/>
            <a:p>
              <a:pPr algn="ctr"/>
              <a:endParaRPr/>
            </a:p>
          </p:txBody>
        </p:sp>
        <p:sp>
          <p:nvSpPr>
            <p:cNvPr id="46" name="Freeform: Shape 16"/>
            <p:cNvSpPr>
              <a:spLocks noChangeAspect="1"/>
            </p:cNvSpPr>
            <p:nvPr/>
          </p:nvSpPr>
          <p:spPr bwMode="auto">
            <a:xfrm>
              <a:off x="8897288" y="3477923"/>
              <a:ext cx="595579" cy="583762"/>
            </a:xfrm>
            <a:custGeom>
              <a:avLst/>
              <a:gdLst>
                <a:gd name="connsiteX0" fmla="*/ 153791 w 480786"/>
                <a:gd name="connsiteY0" fmla="*/ 222310 h 471247"/>
                <a:gd name="connsiteX1" fmla="*/ 172194 w 480786"/>
                <a:gd name="connsiteY1" fmla="*/ 240279 h 471247"/>
                <a:gd name="connsiteX2" fmla="*/ 32861 w 480786"/>
                <a:gd name="connsiteY2" fmla="*/ 376142 h 471247"/>
                <a:gd name="connsiteX3" fmla="*/ 95079 w 480786"/>
                <a:gd name="connsiteY3" fmla="*/ 438377 h 471247"/>
                <a:gd name="connsiteX4" fmla="*/ 109538 w 480786"/>
                <a:gd name="connsiteY4" fmla="*/ 423475 h 471247"/>
                <a:gd name="connsiteX5" fmla="*/ 87630 w 480786"/>
                <a:gd name="connsiteY5" fmla="*/ 401562 h 471247"/>
                <a:gd name="connsiteX6" fmla="*/ 102528 w 480786"/>
                <a:gd name="connsiteY6" fmla="*/ 387099 h 471247"/>
                <a:gd name="connsiteX7" fmla="*/ 124435 w 480786"/>
                <a:gd name="connsiteY7" fmla="*/ 412519 h 471247"/>
                <a:gd name="connsiteX8" fmla="*/ 135389 w 480786"/>
                <a:gd name="connsiteY8" fmla="*/ 398056 h 471247"/>
                <a:gd name="connsiteX9" fmla="*/ 102528 w 480786"/>
                <a:gd name="connsiteY9" fmla="*/ 365186 h 471247"/>
                <a:gd name="connsiteX10" fmla="*/ 116987 w 480786"/>
                <a:gd name="connsiteY10" fmla="*/ 354229 h 471247"/>
                <a:gd name="connsiteX11" fmla="*/ 149848 w 480786"/>
                <a:gd name="connsiteY11" fmla="*/ 387099 h 471247"/>
                <a:gd name="connsiteX12" fmla="*/ 168250 w 480786"/>
                <a:gd name="connsiteY12" fmla="*/ 368692 h 471247"/>
                <a:gd name="connsiteX13" fmla="*/ 146343 w 480786"/>
                <a:gd name="connsiteY13" fmla="*/ 346778 h 471247"/>
                <a:gd name="connsiteX14" fmla="*/ 157297 w 480786"/>
                <a:gd name="connsiteY14" fmla="*/ 332316 h 471247"/>
                <a:gd name="connsiteX15" fmla="*/ 179204 w 480786"/>
                <a:gd name="connsiteY15" fmla="*/ 357735 h 471247"/>
                <a:gd name="connsiteX16" fmla="*/ 194101 w 480786"/>
                <a:gd name="connsiteY16" fmla="*/ 342834 h 471247"/>
                <a:gd name="connsiteX17" fmla="*/ 161240 w 480786"/>
                <a:gd name="connsiteY17" fmla="*/ 309964 h 471247"/>
                <a:gd name="connsiteX18" fmla="*/ 172194 w 480786"/>
                <a:gd name="connsiteY18" fmla="*/ 299007 h 471247"/>
                <a:gd name="connsiteX19" fmla="*/ 205055 w 480786"/>
                <a:gd name="connsiteY19" fmla="*/ 332316 h 471247"/>
                <a:gd name="connsiteX20" fmla="*/ 219514 w 480786"/>
                <a:gd name="connsiteY20" fmla="*/ 313908 h 471247"/>
                <a:gd name="connsiteX21" fmla="*/ 197607 w 480786"/>
                <a:gd name="connsiteY21" fmla="*/ 291557 h 471247"/>
                <a:gd name="connsiteX22" fmla="*/ 212066 w 480786"/>
                <a:gd name="connsiteY22" fmla="*/ 280600 h 471247"/>
                <a:gd name="connsiteX23" fmla="*/ 248871 w 480786"/>
                <a:gd name="connsiteY23" fmla="*/ 320921 h 471247"/>
                <a:gd name="connsiteX24" fmla="*/ 95079 w 480786"/>
                <a:gd name="connsiteY24" fmla="*/ 471247 h 471247"/>
                <a:gd name="connsiteX25" fmla="*/ 0 w 480786"/>
                <a:gd name="connsiteY25" fmla="*/ 376142 h 471247"/>
                <a:gd name="connsiteX26" fmla="*/ 129128 w 480786"/>
                <a:gd name="connsiteY26" fmla="*/ 28996 h 471247"/>
                <a:gd name="connsiteX27" fmla="*/ 195209 w 480786"/>
                <a:gd name="connsiteY27" fmla="*/ 91201 h 471247"/>
                <a:gd name="connsiteX28" fmla="*/ 392576 w 480786"/>
                <a:gd name="connsiteY28" fmla="*/ 292271 h 471247"/>
                <a:gd name="connsiteX29" fmla="*/ 436338 w 480786"/>
                <a:gd name="connsiteY29" fmla="*/ 417119 h 471247"/>
                <a:gd name="connsiteX30" fmla="*/ 315992 w 480786"/>
                <a:gd name="connsiteY30" fmla="*/ 361923 h 471247"/>
                <a:gd name="connsiteX31" fmla="*/ 118188 w 480786"/>
                <a:gd name="connsiteY31" fmla="*/ 167862 h 471247"/>
                <a:gd name="connsiteX32" fmla="*/ 56046 w 480786"/>
                <a:gd name="connsiteY32" fmla="*/ 102152 h 471247"/>
                <a:gd name="connsiteX33" fmla="*/ 385180 w 480786"/>
                <a:gd name="connsiteY33" fmla="*/ 0 h 471247"/>
                <a:gd name="connsiteX34" fmla="*/ 480786 w 480786"/>
                <a:gd name="connsiteY34" fmla="*/ 95227 h 471247"/>
                <a:gd name="connsiteX35" fmla="*/ 348780 w 480786"/>
                <a:gd name="connsiteY35" fmla="*/ 223805 h 471247"/>
                <a:gd name="connsiteX36" fmla="*/ 311941 w 480786"/>
                <a:gd name="connsiteY36" fmla="*/ 186943 h 471247"/>
                <a:gd name="connsiteX37" fmla="*/ 326852 w 480786"/>
                <a:gd name="connsiteY37" fmla="*/ 175972 h 471247"/>
                <a:gd name="connsiteX38" fmla="*/ 344833 w 480786"/>
                <a:gd name="connsiteY38" fmla="*/ 194403 h 471247"/>
                <a:gd name="connsiteX39" fmla="*/ 359744 w 480786"/>
                <a:gd name="connsiteY39" fmla="*/ 183433 h 471247"/>
                <a:gd name="connsiteX40" fmla="*/ 326852 w 480786"/>
                <a:gd name="connsiteY40" fmla="*/ 154031 h 471247"/>
                <a:gd name="connsiteX41" fmla="*/ 341324 w 480786"/>
                <a:gd name="connsiteY41" fmla="*/ 143060 h 471247"/>
                <a:gd name="connsiteX42" fmla="*/ 370708 w 480786"/>
                <a:gd name="connsiteY42" fmla="*/ 172462 h 471247"/>
                <a:gd name="connsiteX43" fmla="*/ 389127 w 480786"/>
                <a:gd name="connsiteY43" fmla="*/ 154031 h 471247"/>
                <a:gd name="connsiteX44" fmla="*/ 370708 w 480786"/>
                <a:gd name="connsiteY44" fmla="*/ 135600 h 471247"/>
                <a:gd name="connsiteX45" fmla="*/ 381672 w 480786"/>
                <a:gd name="connsiteY45" fmla="*/ 120679 h 471247"/>
                <a:gd name="connsiteX46" fmla="*/ 400091 w 480786"/>
                <a:gd name="connsiteY46" fmla="*/ 143060 h 471247"/>
                <a:gd name="connsiteX47" fmla="*/ 414563 w 480786"/>
                <a:gd name="connsiteY47" fmla="*/ 128139 h 471247"/>
                <a:gd name="connsiteX48" fmla="*/ 385180 w 480786"/>
                <a:gd name="connsiteY48" fmla="*/ 98738 h 471247"/>
                <a:gd name="connsiteX49" fmla="*/ 396583 w 480786"/>
                <a:gd name="connsiteY49" fmla="*/ 87767 h 471247"/>
                <a:gd name="connsiteX50" fmla="*/ 425966 w 480786"/>
                <a:gd name="connsiteY50" fmla="*/ 117169 h 471247"/>
                <a:gd name="connsiteX51" fmla="*/ 447894 w 480786"/>
                <a:gd name="connsiteY51" fmla="*/ 95227 h 471247"/>
                <a:gd name="connsiteX52" fmla="*/ 385180 w 480786"/>
                <a:gd name="connsiteY52" fmla="*/ 32913 h 471247"/>
                <a:gd name="connsiteX53" fmla="*/ 268085 w 480786"/>
                <a:gd name="connsiteY53" fmla="*/ 146570 h 471247"/>
                <a:gd name="connsiteX54" fmla="*/ 253174 w 480786"/>
                <a:gd name="connsiteY54" fmla="*/ 128139 h 471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80786" h="471247">
                  <a:moveTo>
                    <a:pt x="153791" y="222310"/>
                  </a:moveTo>
                  <a:lnTo>
                    <a:pt x="172194" y="240279"/>
                  </a:lnTo>
                  <a:lnTo>
                    <a:pt x="32861" y="376142"/>
                  </a:lnTo>
                  <a:lnTo>
                    <a:pt x="95079" y="438377"/>
                  </a:lnTo>
                  <a:lnTo>
                    <a:pt x="109538" y="423475"/>
                  </a:lnTo>
                  <a:lnTo>
                    <a:pt x="87630" y="401562"/>
                  </a:lnTo>
                  <a:lnTo>
                    <a:pt x="102528" y="387099"/>
                  </a:lnTo>
                  <a:lnTo>
                    <a:pt x="124435" y="412519"/>
                  </a:lnTo>
                  <a:lnTo>
                    <a:pt x="135389" y="398056"/>
                  </a:lnTo>
                  <a:lnTo>
                    <a:pt x="102528" y="365186"/>
                  </a:lnTo>
                  <a:lnTo>
                    <a:pt x="116987" y="354229"/>
                  </a:lnTo>
                  <a:lnTo>
                    <a:pt x="149848" y="387099"/>
                  </a:lnTo>
                  <a:lnTo>
                    <a:pt x="168250" y="368692"/>
                  </a:lnTo>
                  <a:lnTo>
                    <a:pt x="146343" y="346778"/>
                  </a:lnTo>
                  <a:lnTo>
                    <a:pt x="157297" y="332316"/>
                  </a:lnTo>
                  <a:lnTo>
                    <a:pt x="179204" y="357735"/>
                  </a:lnTo>
                  <a:lnTo>
                    <a:pt x="194101" y="342834"/>
                  </a:lnTo>
                  <a:lnTo>
                    <a:pt x="161240" y="309964"/>
                  </a:lnTo>
                  <a:lnTo>
                    <a:pt x="172194" y="299007"/>
                  </a:lnTo>
                  <a:lnTo>
                    <a:pt x="205055" y="332316"/>
                  </a:lnTo>
                  <a:lnTo>
                    <a:pt x="219514" y="313908"/>
                  </a:lnTo>
                  <a:lnTo>
                    <a:pt x="197607" y="291557"/>
                  </a:lnTo>
                  <a:lnTo>
                    <a:pt x="212066" y="280600"/>
                  </a:lnTo>
                  <a:lnTo>
                    <a:pt x="248871" y="320921"/>
                  </a:lnTo>
                  <a:lnTo>
                    <a:pt x="95079" y="471247"/>
                  </a:lnTo>
                  <a:lnTo>
                    <a:pt x="0" y="376142"/>
                  </a:lnTo>
                  <a:close/>
                  <a:moveTo>
                    <a:pt x="129128" y="28996"/>
                  </a:moveTo>
                  <a:lnTo>
                    <a:pt x="195209" y="91201"/>
                  </a:lnTo>
                  <a:lnTo>
                    <a:pt x="392576" y="292271"/>
                  </a:lnTo>
                  <a:lnTo>
                    <a:pt x="436338" y="417119"/>
                  </a:lnTo>
                  <a:lnTo>
                    <a:pt x="315992" y="361923"/>
                  </a:lnTo>
                  <a:lnTo>
                    <a:pt x="118188" y="167862"/>
                  </a:lnTo>
                  <a:lnTo>
                    <a:pt x="56046" y="102152"/>
                  </a:lnTo>
                  <a:close/>
                  <a:moveTo>
                    <a:pt x="385180" y="0"/>
                  </a:moveTo>
                  <a:lnTo>
                    <a:pt x="480786" y="95227"/>
                  </a:lnTo>
                  <a:lnTo>
                    <a:pt x="348780" y="223805"/>
                  </a:lnTo>
                  <a:lnTo>
                    <a:pt x="311941" y="186943"/>
                  </a:lnTo>
                  <a:lnTo>
                    <a:pt x="326852" y="175972"/>
                  </a:lnTo>
                  <a:lnTo>
                    <a:pt x="344833" y="194403"/>
                  </a:lnTo>
                  <a:lnTo>
                    <a:pt x="359744" y="183433"/>
                  </a:lnTo>
                  <a:lnTo>
                    <a:pt x="326852" y="154031"/>
                  </a:lnTo>
                  <a:lnTo>
                    <a:pt x="341324" y="143060"/>
                  </a:lnTo>
                  <a:lnTo>
                    <a:pt x="370708" y="172462"/>
                  </a:lnTo>
                  <a:lnTo>
                    <a:pt x="389127" y="154031"/>
                  </a:lnTo>
                  <a:lnTo>
                    <a:pt x="370708" y="135600"/>
                  </a:lnTo>
                  <a:lnTo>
                    <a:pt x="381672" y="120679"/>
                  </a:lnTo>
                  <a:lnTo>
                    <a:pt x="400091" y="143060"/>
                  </a:lnTo>
                  <a:lnTo>
                    <a:pt x="414563" y="128139"/>
                  </a:lnTo>
                  <a:lnTo>
                    <a:pt x="385180" y="98738"/>
                  </a:lnTo>
                  <a:lnTo>
                    <a:pt x="396583" y="87767"/>
                  </a:lnTo>
                  <a:lnTo>
                    <a:pt x="425966" y="117169"/>
                  </a:lnTo>
                  <a:lnTo>
                    <a:pt x="447894" y="95227"/>
                  </a:lnTo>
                  <a:lnTo>
                    <a:pt x="385180" y="32913"/>
                  </a:lnTo>
                  <a:lnTo>
                    <a:pt x="268085" y="146570"/>
                  </a:lnTo>
                  <a:lnTo>
                    <a:pt x="253174" y="128139"/>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7" name="Freeform: Shape 17"/>
            <p:cNvSpPr>
              <a:spLocks noChangeAspect="1"/>
            </p:cNvSpPr>
            <p:nvPr/>
          </p:nvSpPr>
          <p:spPr bwMode="auto">
            <a:xfrm>
              <a:off x="8974565" y="4791601"/>
              <a:ext cx="449768" cy="538305"/>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8" name="Freeform: Shape 18"/>
            <p:cNvSpPr>
              <a:spLocks noChangeAspect="1"/>
            </p:cNvSpPr>
            <p:nvPr/>
          </p:nvSpPr>
          <p:spPr bwMode="auto">
            <a:xfrm>
              <a:off x="8448587" y="2145587"/>
              <a:ext cx="727085" cy="978905"/>
            </a:xfrm>
            <a:custGeom>
              <a:avLst/>
              <a:gdLst>
                <a:gd name="T0" fmla="*/ 694 w 1046"/>
                <a:gd name="T1" fmla="*/ 1053 h 1405"/>
                <a:gd name="T2" fmla="*/ 176 w 1046"/>
                <a:gd name="T3" fmla="*/ 526 h 1405"/>
                <a:gd name="T4" fmla="*/ 870 w 1046"/>
                <a:gd name="T5" fmla="*/ 526 h 1405"/>
                <a:gd name="T6" fmla="*/ 393 w 1046"/>
                <a:gd name="T7" fmla="*/ 1229 h 1405"/>
                <a:gd name="T8" fmla="*/ 393 w 1046"/>
                <a:gd name="T9" fmla="*/ 1321 h 1405"/>
                <a:gd name="T10" fmla="*/ 519 w 1046"/>
                <a:gd name="T11" fmla="*/ 1404 h 1405"/>
                <a:gd name="T12" fmla="*/ 652 w 1046"/>
                <a:gd name="T13" fmla="*/ 1321 h 1405"/>
                <a:gd name="T14" fmla="*/ 652 w 1046"/>
                <a:gd name="T15" fmla="*/ 1229 h 1405"/>
                <a:gd name="T16" fmla="*/ 393 w 1046"/>
                <a:gd name="T17" fmla="*/ 1095 h 1405"/>
                <a:gd name="T18" fmla="*/ 393 w 1046"/>
                <a:gd name="T19" fmla="*/ 1187 h 1405"/>
                <a:gd name="T20" fmla="*/ 694 w 1046"/>
                <a:gd name="T21" fmla="*/ 1145 h 1405"/>
                <a:gd name="T22" fmla="*/ 42 w 1046"/>
                <a:gd name="T23" fmla="*/ 301 h 1405"/>
                <a:gd name="T24" fmla="*/ 168 w 1046"/>
                <a:gd name="T25" fmla="*/ 275 h 1405"/>
                <a:gd name="T26" fmla="*/ 42 w 1046"/>
                <a:gd name="T27" fmla="*/ 301 h 1405"/>
                <a:gd name="T28" fmla="*/ 569 w 1046"/>
                <a:gd name="T29" fmla="*/ 0 h 1405"/>
                <a:gd name="T30" fmla="*/ 477 w 1046"/>
                <a:gd name="T31" fmla="*/ 92 h 1405"/>
                <a:gd name="T32" fmla="*/ 569 w 1046"/>
                <a:gd name="T33" fmla="*/ 92 h 1405"/>
                <a:gd name="T34" fmla="*/ 301 w 1046"/>
                <a:gd name="T35" fmla="*/ 50 h 1405"/>
                <a:gd name="T36" fmla="*/ 268 w 1046"/>
                <a:gd name="T37" fmla="*/ 175 h 1405"/>
                <a:gd name="T38" fmla="*/ 1004 w 1046"/>
                <a:gd name="T39" fmla="*/ 301 h 1405"/>
                <a:gd name="T40" fmla="*/ 878 w 1046"/>
                <a:gd name="T41" fmla="*/ 275 h 1405"/>
                <a:gd name="T42" fmla="*/ 1004 w 1046"/>
                <a:gd name="T43" fmla="*/ 301 h 1405"/>
                <a:gd name="T44" fmla="*/ 744 w 1046"/>
                <a:gd name="T45" fmla="*/ 50 h 1405"/>
                <a:gd name="T46" fmla="*/ 778 w 1046"/>
                <a:gd name="T47" fmla="*/ 175 h 1405"/>
                <a:gd name="T48" fmla="*/ 84 w 1046"/>
                <a:gd name="T49" fmla="*/ 526 h 1405"/>
                <a:gd name="T50" fmla="*/ 0 w 1046"/>
                <a:gd name="T51" fmla="*/ 485 h 1405"/>
                <a:gd name="T52" fmla="*/ 92 w 1046"/>
                <a:gd name="T53" fmla="*/ 568 h 1405"/>
                <a:gd name="T54" fmla="*/ 953 w 1046"/>
                <a:gd name="T55" fmla="*/ 485 h 1405"/>
                <a:gd name="T56" fmla="*/ 953 w 1046"/>
                <a:gd name="T57" fmla="*/ 568 h 1405"/>
                <a:gd name="T58" fmla="*/ 1045 w 1046"/>
                <a:gd name="T59" fmla="*/ 485 h 1405"/>
                <a:gd name="T60" fmla="*/ 886 w 1046"/>
                <a:gd name="T61" fmla="*/ 786 h 1405"/>
                <a:gd name="T62" fmla="*/ 1004 w 1046"/>
                <a:gd name="T63" fmla="*/ 752 h 1405"/>
                <a:gd name="T64" fmla="*/ 886 w 1046"/>
                <a:gd name="T65" fmla="*/ 786 h 1405"/>
                <a:gd name="T66" fmla="*/ 92 w 1046"/>
                <a:gd name="T67" fmla="*/ 827 h 1405"/>
                <a:gd name="T68" fmla="*/ 126 w 1046"/>
                <a:gd name="T69" fmla="*/ 710 h 1405"/>
                <a:gd name="T70" fmla="*/ 42 w 1046"/>
                <a:gd name="T71" fmla="*/ 752 h 1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6" h="1405">
                  <a:moveTo>
                    <a:pt x="870" y="526"/>
                  </a:moveTo>
                  <a:cubicBezTo>
                    <a:pt x="870" y="702"/>
                    <a:pt x="694" y="877"/>
                    <a:pt x="694" y="1053"/>
                  </a:cubicBezTo>
                  <a:cubicBezTo>
                    <a:pt x="343" y="1053"/>
                    <a:pt x="343" y="1053"/>
                    <a:pt x="343" y="1053"/>
                  </a:cubicBezTo>
                  <a:cubicBezTo>
                    <a:pt x="343" y="877"/>
                    <a:pt x="176" y="702"/>
                    <a:pt x="176" y="526"/>
                  </a:cubicBezTo>
                  <a:cubicBezTo>
                    <a:pt x="176" y="334"/>
                    <a:pt x="326" y="175"/>
                    <a:pt x="519" y="175"/>
                  </a:cubicBezTo>
                  <a:cubicBezTo>
                    <a:pt x="719" y="175"/>
                    <a:pt x="870" y="334"/>
                    <a:pt x="870" y="526"/>
                  </a:cubicBezTo>
                  <a:close/>
                  <a:moveTo>
                    <a:pt x="652" y="1229"/>
                  </a:moveTo>
                  <a:cubicBezTo>
                    <a:pt x="393" y="1229"/>
                    <a:pt x="393" y="1229"/>
                    <a:pt x="393" y="1229"/>
                  </a:cubicBezTo>
                  <a:cubicBezTo>
                    <a:pt x="368" y="1229"/>
                    <a:pt x="343" y="1245"/>
                    <a:pt x="343" y="1270"/>
                  </a:cubicBezTo>
                  <a:cubicBezTo>
                    <a:pt x="343" y="1296"/>
                    <a:pt x="368" y="1321"/>
                    <a:pt x="393" y="1321"/>
                  </a:cubicBezTo>
                  <a:cubicBezTo>
                    <a:pt x="402" y="1321"/>
                    <a:pt x="402" y="1321"/>
                    <a:pt x="402" y="1321"/>
                  </a:cubicBezTo>
                  <a:cubicBezTo>
                    <a:pt x="418" y="1371"/>
                    <a:pt x="469" y="1404"/>
                    <a:pt x="519" y="1404"/>
                  </a:cubicBezTo>
                  <a:cubicBezTo>
                    <a:pt x="577" y="1404"/>
                    <a:pt x="627" y="1371"/>
                    <a:pt x="644" y="1321"/>
                  </a:cubicBezTo>
                  <a:cubicBezTo>
                    <a:pt x="652" y="1321"/>
                    <a:pt x="652" y="1321"/>
                    <a:pt x="652" y="1321"/>
                  </a:cubicBezTo>
                  <a:cubicBezTo>
                    <a:pt x="677" y="1321"/>
                    <a:pt x="694" y="1296"/>
                    <a:pt x="694" y="1270"/>
                  </a:cubicBezTo>
                  <a:cubicBezTo>
                    <a:pt x="694" y="1245"/>
                    <a:pt x="677" y="1229"/>
                    <a:pt x="652" y="1229"/>
                  </a:cubicBezTo>
                  <a:close/>
                  <a:moveTo>
                    <a:pt x="652" y="1095"/>
                  </a:moveTo>
                  <a:cubicBezTo>
                    <a:pt x="393" y="1095"/>
                    <a:pt x="393" y="1095"/>
                    <a:pt x="393" y="1095"/>
                  </a:cubicBezTo>
                  <a:cubicBezTo>
                    <a:pt x="368" y="1095"/>
                    <a:pt x="343" y="1120"/>
                    <a:pt x="343" y="1145"/>
                  </a:cubicBezTo>
                  <a:cubicBezTo>
                    <a:pt x="343" y="1162"/>
                    <a:pt x="368" y="1187"/>
                    <a:pt x="393" y="1187"/>
                  </a:cubicBezTo>
                  <a:cubicBezTo>
                    <a:pt x="652" y="1187"/>
                    <a:pt x="652" y="1187"/>
                    <a:pt x="652" y="1187"/>
                  </a:cubicBezTo>
                  <a:cubicBezTo>
                    <a:pt x="677" y="1187"/>
                    <a:pt x="694" y="1162"/>
                    <a:pt x="694" y="1145"/>
                  </a:cubicBezTo>
                  <a:cubicBezTo>
                    <a:pt x="694" y="1120"/>
                    <a:pt x="677" y="1095"/>
                    <a:pt x="652" y="1095"/>
                  </a:cubicBezTo>
                  <a:close/>
                  <a:moveTo>
                    <a:pt x="42" y="301"/>
                  </a:moveTo>
                  <a:cubicBezTo>
                    <a:pt x="126" y="351"/>
                    <a:pt x="126" y="351"/>
                    <a:pt x="126" y="351"/>
                  </a:cubicBezTo>
                  <a:cubicBezTo>
                    <a:pt x="134" y="326"/>
                    <a:pt x="151" y="301"/>
                    <a:pt x="168" y="275"/>
                  </a:cubicBezTo>
                  <a:cubicBezTo>
                    <a:pt x="92" y="225"/>
                    <a:pt x="92" y="225"/>
                    <a:pt x="92" y="225"/>
                  </a:cubicBezTo>
                  <a:lnTo>
                    <a:pt x="42" y="301"/>
                  </a:lnTo>
                  <a:close/>
                  <a:moveTo>
                    <a:pt x="569" y="92"/>
                  </a:moveTo>
                  <a:cubicBezTo>
                    <a:pt x="569" y="0"/>
                    <a:pt x="569" y="0"/>
                    <a:pt x="569" y="0"/>
                  </a:cubicBezTo>
                  <a:cubicBezTo>
                    <a:pt x="477" y="0"/>
                    <a:pt x="477" y="0"/>
                    <a:pt x="477" y="0"/>
                  </a:cubicBezTo>
                  <a:cubicBezTo>
                    <a:pt x="477" y="92"/>
                    <a:pt x="477" y="92"/>
                    <a:pt x="477" y="92"/>
                  </a:cubicBezTo>
                  <a:cubicBezTo>
                    <a:pt x="493" y="92"/>
                    <a:pt x="510" y="92"/>
                    <a:pt x="519" y="92"/>
                  </a:cubicBezTo>
                  <a:cubicBezTo>
                    <a:pt x="535" y="92"/>
                    <a:pt x="552" y="92"/>
                    <a:pt x="569" y="92"/>
                  </a:cubicBezTo>
                  <a:close/>
                  <a:moveTo>
                    <a:pt x="343" y="133"/>
                  </a:moveTo>
                  <a:cubicBezTo>
                    <a:pt x="301" y="50"/>
                    <a:pt x="301" y="50"/>
                    <a:pt x="301" y="50"/>
                  </a:cubicBezTo>
                  <a:cubicBezTo>
                    <a:pt x="218" y="92"/>
                    <a:pt x="218" y="92"/>
                    <a:pt x="218" y="92"/>
                  </a:cubicBezTo>
                  <a:cubicBezTo>
                    <a:pt x="268" y="175"/>
                    <a:pt x="268" y="175"/>
                    <a:pt x="268" y="175"/>
                  </a:cubicBezTo>
                  <a:cubicBezTo>
                    <a:pt x="293" y="159"/>
                    <a:pt x="318" y="142"/>
                    <a:pt x="343" y="133"/>
                  </a:cubicBezTo>
                  <a:close/>
                  <a:moveTo>
                    <a:pt x="1004" y="301"/>
                  </a:moveTo>
                  <a:cubicBezTo>
                    <a:pt x="953" y="225"/>
                    <a:pt x="953" y="225"/>
                    <a:pt x="953" y="225"/>
                  </a:cubicBezTo>
                  <a:cubicBezTo>
                    <a:pt x="878" y="275"/>
                    <a:pt x="878" y="275"/>
                    <a:pt x="878" y="275"/>
                  </a:cubicBezTo>
                  <a:cubicBezTo>
                    <a:pt x="895" y="301"/>
                    <a:pt x="912" y="326"/>
                    <a:pt x="920" y="351"/>
                  </a:cubicBezTo>
                  <a:lnTo>
                    <a:pt x="1004" y="301"/>
                  </a:lnTo>
                  <a:close/>
                  <a:moveTo>
                    <a:pt x="820" y="92"/>
                  </a:moveTo>
                  <a:cubicBezTo>
                    <a:pt x="744" y="50"/>
                    <a:pt x="744" y="50"/>
                    <a:pt x="744" y="50"/>
                  </a:cubicBezTo>
                  <a:cubicBezTo>
                    <a:pt x="702" y="133"/>
                    <a:pt x="702" y="133"/>
                    <a:pt x="702" y="133"/>
                  </a:cubicBezTo>
                  <a:cubicBezTo>
                    <a:pt x="727" y="142"/>
                    <a:pt x="753" y="159"/>
                    <a:pt x="778" y="175"/>
                  </a:cubicBezTo>
                  <a:lnTo>
                    <a:pt x="820" y="92"/>
                  </a:lnTo>
                  <a:close/>
                  <a:moveTo>
                    <a:pt x="84" y="526"/>
                  </a:moveTo>
                  <a:cubicBezTo>
                    <a:pt x="84" y="510"/>
                    <a:pt x="84" y="501"/>
                    <a:pt x="92" y="485"/>
                  </a:cubicBezTo>
                  <a:cubicBezTo>
                    <a:pt x="0" y="485"/>
                    <a:pt x="0" y="485"/>
                    <a:pt x="0" y="485"/>
                  </a:cubicBezTo>
                  <a:cubicBezTo>
                    <a:pt x="0" y="568"/>
                    <a:pt x="0" y="568"/>
                    <a:pt x="0" y="568"/>
                  </a:cubicBezTo>
                  <a:cubicBezTo>
                    <a:pt x="92" y="568"/>
                    <a:pt x="92" y="568"/>
                    <a:pt x="92" y="568"/>
                  </a:cubicBezTo>
                  <a:cubicBezTo>
                    <a:pt x="84" y="560"/>
                    <a:pt x="84" y="543"/>
                    <a:pt x="84" y="526"/>
                  </a:cubicBezTo>
                  <a:close/>
                  <a:moveTo>
                    <a:pt x="953" y="485"/>
                  </a:moveTo>
                  <a:cubicBezTo>
                    <a:pt x="953" y="501"/>
                    <a:pt x="962" y="510"/>
                    <a:pt x="962" y="526"/>
                  </a:cubicBezTo>
                  <a:cubicBezTo>
                    <a:pt x="962" y="543"/>
                    <a:pt x="953" y="560"/>
                    <a:pt x="953" y="568"/>
                  </a:cubicBezTo>
                  <a:cubicBezTo>
                    <a:pt x="1045" y="568"/>
                    <a:pt x="1045" y="568"/>
                    <a:pt x="1045" y="568"/>
                  </a:cubicBezTo>
                  <a:cubicBezTo>
                    <a:pt x="1045" y="485"/>
                    <a:pt x="1045" y="485"/>
                    <a:pt x="1045" y="485"/>
                  </a:cubicBezTo>
                  <a:lnTo>
                    <a:pt x="953" y="485"/>
                  </a:lnTo>
                  <a:close/>
                  <a:moveTo>
                    <a:pt x="886" y="786"/>
                  </a:moveTo>
                  <a:cubicBezTo>
                    <a:pt x="953" y="827"/>
                    <a:pt x="953" y="827"/>
                    <a:pt x="953" y="827"/>
                  </a:cubicBezTo>
                  <a:cubicBezTo>
                    <a:pt x="1004" y="752"/>
                    <a:pt x="1004" y="752"/>
                    <a:pt x="1004" y="752"/>
                  </a:cubicBezTo>
                  <a:cubicBezTo>
                    <a:pt x="920" y="710"/>
                    <a:pt x="920" y="710"/>
                    <a:pt x="920" y="710"/>
                  </a:cubicBezTo>
                  <a:cubicBezTo>
                    <a:pt x="912" y="735"/>
                    <a:pt x="895" y="761"/>
                    <a:pt x="886" y="786"/>
                  </a:cubicBezTo>
                  <a:close/>
                  <a:moveTo>
                    <a:pt x="42" y="752"/>
                  </a:moveTo>
                  <a:cubicBezTo>
                    <a:pt x="92" y="827"/>
                    <a:pt x="92" y="827"/>
                    <a:pt x="92" y="827"/>
                  </a:cubicBezTo>
                  <a:cubicBezTo>
                    <a:pt x="159" y="786"/>
                    <a:pt x="159" y="786"/>
                    <a:pt x="159" y="786"/>
                  </a:cubicBezTo>
                  <a:cubicBezTo>
                    <a:pt x="151" y="761"/>
                    <a:pt x="134" y="735"/>
                    <a:pt x="126" y="710"/>
                  </a:cubicBezTo>
                  <a:lnTo>
                    <a:pt x="42" y="752"/>
                  </a:lnTo>
                  <a:close/>
                  <a:moveTo>
                    <a:pt x="42" y="752"/>
                  </a:moveTo>
                  <a:lnTo>
                    <a:pt x="42" y="752"/>
                  </a:lnTo>
                  <a:close/>
                </a:path>
              </a:pathLst>
            </a:custGeom>
            <a:solidFill>
              <a:schemeClr val="bg1"/>
            </a:solidFill>
            <a:ln>
              <a:noFill/>
            </a:ln>
            <a:effectLst/>
            <a:extLst/>
          </p:spPr>
          <p:txBody>
            <a:bodyPr anchor="ctr"/>
            <a:lstStyle/>
            <a:p>
              <a:pPr algn="ctr"/>
              <a:endParaRPr/>
            </a:p>
          </p:txBody>
        </p:sp>
      </p:grpSp>
      <p:sp>
        <p:nvSpPr>
          <p:cNvPr id="67" name="同心圆 66"/>
          <p:cNvSpPr/>
          <p:nvPr/>
        </p:nvSpPr>
        <p:spPr>
          <a:xfrm>
            <a:off x="95054" y="2220432"/>
            <a:ext cx="3481486" cy="3481486"/>
          </a:xfrm>
          <a:prstGeom prst="donut">
            <a:avLst>
              <a:gd name="adj" fmla="val 7852"/>
            </a:avLst>
          </a:prstGeom>
          <a:solidFill>
            <a:srgbClr val="414455"/>
          </a:solidFill>
          <a:ln>
            <a:noFill/>
          </a:ln>
          <a:effectLst>
            <a:outerShdw blurRad="292100" dist="1943100" dir="5340000" algn="tl" rotWithShape="0">
              <a:prstClr val="black">
                <a:alpha val="13000"/>
              </a:prstClr>
            </a:outerShdw>
          </a:effectLst>
          <a:scene3d>
            <a:camera prst="perspectiveFront">
              <a:rot lat="17699970" lon="0" rev="0"/>
            </a:camera>
            <a:lightRig rig="flood" dir="t">
              <a:rot lat="0" lon="0" rev="7200000"/>
            </a:lightRig>
          </a:scene3d>
          <a:sp3d extrusionH="95250" prstMaterial="flat">
            <a:bevelT w="95250" h="69850"/>
            <a:bevelB w="95250" h="6985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8" name="同心圆 67"/>
          <p:cNvSpPr/>
          <p:nvPr/>
        </p:nvSpPr>
        <p:spPr>
          <a:xfrm>
            <a:off x="539653" y="2364448"/>
            <a:ext cx="2592288" cy="2592288"/>
          </a:xfrm>
          <a:prstGeom prst="donut">
            <a:avLst>
              <a:gd name="adj" fmla="val 7852"/>
            </a:avLst>
          </a:prstGeom>
          <a:solidFill>
            <a:srgbClr val="414455"/>
          </a:solidFill>
          <a:ln>
            <a:noFill/>
          </a:ln>
          <a:effectLst>
            <a:outerShdw blurRad="292100" dist="1943100" dir="5340000" algn="tl" rotWithShape="0">
              <a:prstClr val="black">
                <a:alpha val="13000"/>
              </a:prstClr>
            </a:outerShdw>
          </a:effectLst>
          <a:scene3d>
            <a:camera prst="perspectiveFront">
              <a:rot lat="17699970" lon="0" rev="0"/>
            </a:camera>
            <a:lightRig rig="flood" dir="t">
              <a:rot lat="0" lon="0" rev="7200000"/>
            </a:lightRig>
          </a:scene3d>
          <a:sp3d z="635000" extrusionH="95250" prstMaterial="flat">
            <a:bevelT h="57150"/>
            <a:bevelB h="5715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9" name="同心圆 68"/>
          <p:cNvSpPr/>
          <p:nvPr/>
        </p:nvSpPr>
        <p:spPr>
          <a:xfrm>
            <a:off x="971701" y="2441877"/>
            <a:ext cx="1728192" cy="1728192"/>
          </a:xfrm>
          <a:prstGeom prst="donut">
            <a:avLst>
              <a:gd name="adj" fmla="val 7852"/>
            </a:avLst>
          </a:prstGeom>
          <a:solidFill>
            <a:srgbClr val="414455"/>
          </a:solidFill>
          <a:ln>
            <a:noFill/>
          </a:ln>
          <a:effectLst>
            <a:outerShdw blurRad="292100" dist="1943100" dir="5340000" algn="tl" rotWithShape="0">
              <a:prstClr val="black">
                <a:alpha val="13000"/>
              </a:prstClr>
            </a:outerShdw>
          </a:effectLst>
          <a:scene3d>
            <a:camera prst="perspectiveFront">
              <a:rot lat="17699970" lon="0" rev="0"/>
            </a:camera>
            <a:lightRig rig="flood" dir="t">
              <a:rot lat="0" lon="0" rev="7200000"/>
            </a:lightRig>
          </a:scene3d>
          <a:sp3d z="1270000" extrusionH="95250" prstMaterial="flat">
            <a:bevelT w="44450" h="25400"/>
            <a:bevelB w="44450" h="254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0" name="同心圆 69"/>
          <p:cNvSpPr/>
          <p:nvPr/>
        </p:nvSpPr>
        <p:spPr>
          <a:xfrm>
            <a:off x="1319190" y="2724488"/>
            <a:ext cx="1033214" cy="1033214"/>
          </a:xfrm>
          <a:prstGeom prst="donut">
            <a:avLst>
              <a:gd name="adj" fmla="val 12925"/>
            </a:avLst>
          </a:prstGeom>
          <a:solidFill>
            <a:srgbClr val="414455"/>
          </a:solidFill>
          <a:ln>
            <a:noFill/>
          </a:ln>
          <a:effectLst>
            <a:outerShdw blurRad="292100" dist="1943100" dir="5340000" algn="tl" rotWithShape="0">
              <a:prstClr val="black">
                <a:alpha val="13000"/>
              </a:prstClr>
            </a:outerShdw>
          </a:effectLst>
          <a:scene3d>
            <a:camera prst="perspectiveFront">
              <a:rot lat="17699970" lon="0" rev="0"/>
            </a:camera>
            <a:lightRig rig="flood" dir="t">
              <a:rot lat="0" lon="0" rev="7200000"/>
            </a:lightRig>
          </a:scene3d>
          <a:sp3d z="1905000" extrusionH="95250" prstMaterial="flat">
            <a:bevelT w="38100" h="19050"/>
            <a:bevelB w="38100" h="1905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1" name="椭圆 70"/>
          <p:cNvSpPr/>
          <p:nvPr/>
        </p:nvSpPr>
        <p:spPr>
          <a:xfrm flipV="1">
            <a:off x="1619773" y="2821598"/>
            <a:ext cx="432048" cy="432048"/>
          </a:xfrm>
          <a:prstGeom prst="ellipse">
            <a:avLst/>
          </a:prstGeom>
          <a:solidFill>
            <a:srgbClr val="414455"/>
          </a:solidFill>
          <a:ln>
            <a:noFill/>
          </a:ln>
          <a:effectLst>
            <a:outerShdw blurRad="292100" dist="1943100" dir="5340000" algn="tl" rotWithShape="0">
              <a:prstClr val="black">
                <a:alpha val="13000"/>
              </a:prstClr>
            </a:outerShdw>
          </a:effectLst>
          <a:scene3d>
            <a:camera prst="perspectiveFront">
              <a:rot lat="17699970" lon="0" rev="0"/>
            </a:camera>
            <a:lightRig rig="flood" dir="t">
              <a:rot lat="0" lon="0" rev="7200000"/>
            </a:lightRig>
          </a:scene3d>
          <a:sp3d z="2374900" extrusionH="95250" prstMaterial="flat">
            <a:bevelT w="95250" h="69850"/>
            <a:bevelB w="95250" h="6985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72" name="直接连接符 39"/>
          <p:cNvCxnSpPr/>
          <p:nvPr/>
        </p:nvCxnSpPr>
        <p:spPr>
          <a:xfrm>
            <a:off x="2352404" y="956873"/>
            <a:ext cx="3792909" cy="0"/>
          </a:xfrm>
          <a:prstGeom prst="line">
            <a:avLst/>
          </a:prstGeom>
          <a:noFill/>
          <a:ln>
            <a:solidFill>
              <a:srgbClr val="414455"/>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73" name="直接连接符 44"/>
          <p:cNvCxnSpPr/>
          <p:nvPr/>
        </p:nvCxnSpPr>
        <p:spPr>
          <a:xfrm>
            <a:off x="2543326" y="1589142"/>
            <a:ext cx="3601987" cy="0"/>
          </a:xfrm>
          <a:prstGeom prst="line">
            <a:avLst/>
          </a:prstGeom>
          <a:noFill/>
          <a:ln>
            <a:solidFill>
              <a:srgbClr val="414455"/>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74" name="直接连接符 45"/>
          <p:cNvCxnSpPr/>
          <p:nvPr/>
        </p:nvCxnSpPr>
        <p:spPr>
          <a:xfrm>
            <a:off x="2856460" y="2245123"/>
            <a:ext cx="3288853" cy="0"/>
          </a:xfrm>
          <a:prstGeom prst="line">
            <a:avLst/>
          </a:prstGeom>
          <a:noFill/>
          <a:ln>
            <a:solidFill>
              <a:srgbClr val="414455"/>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75" name="直接连接符 46"/>
          <p:cNvCxnSpPr/>
          <p:nvPr/>
        </p:nvCxnSpPr>
        <p:spPr>
          <a:xfrm>
            <a:off x="3360516" y="3205107"/>
            <a:ext cx="2784797" cy="0"/>
          </a:xfrm>
          <a:prstGeom prst="line">
            <a:avLst/>
          </a:prstGeom>
          <a:noFill/>
          <a:ln>
            <a:solidFill>
              <a:srgbClr val="414455"/>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47"/>
          <p:cNvCxnSpPr/>
          <p:nvPr/>
        </p:nvCxnSpPr>
        <p:spPr>
          <a:xfrm>
            <a:off x="3720556" y="4155528"/>
            <a:ext cx="2424757" cy="0"/>
          </a:xfrm>
          <a:prstGeom prst="line">
            <a:avLst/>
          </a:prstGeom>
          <a:noFill/>
          <a:ln>
            <a:solidFill>
              <a:srgbClr val="414455"/>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sp>
        <p:nvSpPr>
          <p:cNvPr id="77" name="TextBox 80"/>
          <p:cNvSpPr txBox="1"/>
          <p:nvPr/>
        </p:nvSpPr>
        <p:spPr>
          <a:xfrm>
            <a:off x="3479430" y="3639829"/>
            <a:ext cx="3384260" cy="400110"/>
          </a:xfrm>
          <a:prstGeom prst="rect">
            <a:avLst/>
          </a:prstGeom>
          <a:noFill/>
        </p:spPr>
        <p:txBody>
          <a:bodyPr wrap="none" rtlCol="0">
            <a:spAutoFit/>
          </a:bodyPr>
          <a:lstStyle/>
          <a:p>
            <a:r>
              <a:rPr lang="zh-CN" altLang="en-US" sz="2000" b="1" dirty="0">
                <a:solidFill>
                  <a:schemeClr val="bg1"/>
                </a:solidFill>
                <a:latin typeface="微软雅黑" pitchFamily="34" charset="-122"/>
                <a:ea typeface="微软雅黑" pitchFamily="34" charset="-122"/>
              </a:rPr>
              <a:t>设置下载等待时间</a:t>
            </a:r>
            <a:r>
              <a:rPr lang="en-US" altLang="zh-CN" sz="2000" b="1" dirty="0">
                <a:solidFill>
                  <a:schemeClr val="bg1"/>
                </a:solidFill>
                <a:latin typeface="微软雅黑" pitchFamily="34" charset="-122"/>
                <a:ea typeface="微软雅黑" pitchFamily="34" charset="-122"/>
              </a:rPr>
              <a:t>/</a:t>
            </a:r>
            <a:r>
              <a:rPr lang="zh-CN" altLang="en-US" sz="2000" b="1" dirty="0">
                <a:solidFill>
                  <a:schemeClr val="bg1"/>
                </a:solidFill>
                <a:latin typeface="微软雅黑" pitchFamily="34" charset="-122"/>
                <a:ea typeface="微软雅黑" pitchFamily="34" charset="-122"/>
              </a:rPr>
              <a:t>下载频率</a:t>
            </a:r>
          </a:p>
        </p:txBody>
      </p:sp>
      <p:sp>
        <p:nvSpPr>
          <p:cNvPr id="78" name="TextBox 82"/>
          <p:cNvSpPr txBox="1"/>
          <p:nvPr/>
        </p:nvSpPr>
        <p:spPr>
          <a:xfrm>
            <a:off x="4149869" y="2739828"/>
            <a:ext cx="1670650" cy="400110"/>
          </a:xfrm>
          <a:prstGeom prst="rect">
            <a:avLst/>
          </a:prstGeom>
          <a:noFill/>
        </p:spPr>
        <p:txBody>
          <a:bodyPr wrap="none" rtlCol="0">
            <a:spAutoFit/>
          </a:bodyPr>
          <a:lstStyle/>
          <a:p>
            <a:r>
              <a:rPr lang="zh-CN" altLang="en-US" sz="2000" b="1" dirty="0">
                <a:solidFill>
                  <a:schemeClr val="bg1"/>
                </a:solidFill>
                <a:latin typeface="微软雅黑" pitchFamily="34" charset="-122"/>
                <a:ea typeface="微软雅黑" pitchFamily="34" charset="-122"/>
              </a:rPr>
              <a:t>设置</a:t>
            </a:r>
            <a:r>
              <a:rPr lang="en-US" altLang="zh-CN" sz="2000" b="1" dirty="0">
                <a:solidFill>
                  <a:schemeClr val="bg1"/>
                </a:solidFill>
                <a:latin typeface="微软雅黑" pitchFamily="34" charset="-122"/>
                <a:ea typeface="微软雅黑" pitchFamily="34" charset="-122"/>
              </a:rPr>
              <a:t>cookies</a:t>
            </a:r>
          </a:p>
        </p:txBody>
      </p:sp>
      <p:sp>
        <p:nvSpPr>
          <p:cNvPr id="79" name="TextBox 84"/>
          <p:cNvSpPr txBox="1"/>
          <p:nvPr/>
        </p:nvSpPr>
        <p:spPr>
          <a:xfrm>
            <a:off x="3696522" y="1827708"/>
            <a:ext cx="2163093" cy="400110"/>
          </a:xfrm>
          <a:prstGeom prst="rect">
            <a:avLst/>
          </a:prstGeom>
          <a:noFill/>
        </p:spPr>
        <p:txBody>
          <a:bodyPr wrap="none" rtlCol="0">
            <a:spAutoFit/>
          </a:bodyPr>
          <a:lstStyle/>
          <a:p>
            <a:r>
              <a:rPr lang="zh-CN" altLang="mr-IN" sz="2000" b="1" dirty="0">
                <a:solidFill>
                  <a:schemeClr val="bg1"/>
                </a:solidFill>
                <a:latin typeface="微软雅黑" pitchFamily="34" charset="-122"/>
                <a:ea typeface="微软雅黑" pitchFamily="34" charset="-122"/>
              </a:rPr>
              <a:t>修改</a:t>
            </a:r>
            <a:r>
              <a:rPr lang="mr-IN" altLang="zh-CN" sz="2000" b="1" dirty="0" err="1">
                <a:solidFill>
                  <a:schemeClr val="bg1"/>
                </a:solidFill>
                <a:latin typeface="微软雅黑" pitchFamily="34" charset="-122"/>
                <a:ea typeface="微软雅黑" pitchFamily="34" charset="-122"/>
              </a:rPr>
              <a:t>User-Agent</a:t>
            </a:r>
            <a:endParaRPr lang="mr-IN" altLang="zh-CN" sz="2000" b="1" dirty="0">
              <a:solidFill>
                <a:schemeClr val="bg1"/>
              </a:solidFill>
              <a:latin typeface="微软雅黑" pitchFamily="34" charset="-122"/>
              <a:ea typeface="微软雅黑" pitchFamily="34" charset="-122"/>
            </a:endParaRPr>
          </a:p>
        </p:txBody>
      </p:sp>
      <p:sp>
        <p:nvSpPr>
          <p:cNvPr id="80" name="TextBox 86"/>
          <p:cNvSpPr txBox="1"/>
          <p:nvPr/>
        </p:nvSpPr>
        <p:spPr>
          <a:xfrm>
            <a:off x="3779017" y="1099608"/>
            <a:ext cx="952505" cy="400110"/>
          </a:xfrm>
          <a:prstGeom prst="rect">
            <a:avLst/>
          </a:prstGeom>
          <a:noFill/>
        </p:spPr>
        <p:txBody>
          <a:bodyPr wrap="none" rtlCol="0">
            <a:spAutoFit/>
          </a:bodyPr>
          <a:lstStyle>
            <a:defPPr>
              <a:defRPr lang="zh-CN"/>
            </a:defPPr>
            <a:lvl1pPr>
              <a:defRPr sz="2000" b="1"/>
            </a:lvl1pPr>
          </a:lstStyle>
          <a:p>
            <a:r>
              <a:rPr lang="zh-CN" altLang="en-US" dirty="0">
                <a:solidFill>
                  <a:schemeClr val="bg1"/>
                </a:solidFill>
                <a:latin typeface="微软雅黑" pitchFamily="34" charset="-122"/>
                <a:ea typeface="微软雅黑" pitchFamily="34" charset="-122"/>
              </a:rPr>
              <a:t>修改</a:t>
            </a:r>
            <a:r>
              <a:rPr lang="en-US" altLang="zh-CN" dirty="0">
                <a:solidFill>
                  <a:schemeClr val="bg1"/>
                </a:solidFill>
                <a:latin typeface="微软雅黑" pitchFamily="34" charset="-122"/>
                <a:ea typeface="微软雅黑" pitchFamily="34" charset="-122"/>
              </a:rPr>
              <a:t>IP</a:t>
            </a:r>
          </a:p>
        </p:txBody>
      </p:sp>
      <p:sp>
        <p:nvSpPr>
          <p:cNvPr id="81" name="TextBox 88"/>
          <p:cNvSpPr txBox="1"/>
          <p:nvPr/>
        </p:nvSpPr>
        <p:spPr>
          <a:xfrm>
            <a:off x="3696522" y="530191"/>
            <a:ext cx="1467068" cy="400110"/>
          </a:xfrm>
          <a:prstGeom prst="rect">
            <a:avLst/>
          </a:prstGeom>
          <a:noFill/>
        </p:spPr>
        <p:txBody>
          <a:bodyPr wrap="none" rtlCol="0">
            <a:spAutoFit/>
          </a:bodyPr>
          <a:lstStyle/>
          <a:p>
            <a:r>
              <a:rPr lang="zh-CN" altLang="en-US" sz="2000" b="1" dirty="0">
                <a:solidFill>
                  <a:schemeClr val="bg1"/>
                </a:solidFill>
                <a:latin typeface="微软雅黑" pitchFamily="34" charset="-122"/>
                <a:ea typeface="微软雅黑" pitchFamily="34" charset="-122"/>
              </a:rPr>
              <a:t>分布式爬取</a:t>
            </a:r>
          </a:p>
        </p:txBody>
      </p:sp>
    </p:spTree>
    <p:extLst>
      <p:ext uri="{BB962C8B-B14F-4D97-AF65-F5344CB8AC3E}">
        <p14:creationId xmlns:p14="http://schemas.microsoft.com/office/powerpoint/2010/main" val="1152783108"/>
      </p:ext>
    </p:extLst>
  </p:cSld>
  <p:clrMapOvr>
    <a:masterClrMapping/>
  </p:clrMapOvr>
  <p:transition spd="slow" advClick="0" advTm="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300"/>
                                            <p:tgtEl>
                                              <p:spTgt spid="26"/>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down)">
                                          <p:cBhvr>
                                            <p:cTn id="11" dur="300"/>
                                            <p:tgtEl>
                                              <p:spTgt spid="27"/>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p:tgtEl>
                                              <p:spTgt spid="28"/>
                                            </p:tgtEl>
                                            <p:attrNameLst>
                                              <p:attrName>ppt_x</p:attrName>
                                            </p:attrNameLst>
                                          </p:cBhvr>
                                          <p:tavLst>
                                            <p:tav tm="0">
                                              <p:val>
                                                <p:strVal val="#ppt_x-#ppt_w*1.125000"/>
                                              </p:val>
                                            </p:tav>
                                            <p:tav tm="100000">
                                              <p:val>
                                                <p:strVal val="#ppt_x"/>
                                              </p:val>
                                            </p:tav>
                                          </p:tavLst>
                                        </p:anim>
                                        <p:animEffect transition="in" filter="wipe(right)">
                                          <p:cBhvr>
                                            <p:cTn id="16" dur="500"/>
                                            <p:tgtEl>
                                              <p:spTgt spid="28"/>
                                            </p:tgtEl>
                                          </p:cBhvr>
                                        </p:animEffect>
                                      </p:childTnLst>
                                    </p:cTn>
                                  </p:par>
                                </p:childTnLst>
                              </p:cTn>
                            </p:par>
                            <p:par>
                              <p:cTn id="17" fill="hold">
                                <p:stCondLst>
                                  <p:cond delay="1100"/>
                                </p:stCondLst>
                                <p:childTnLst>
                                  <p:par>
                                    <p:cTn id="18" presetID="14" presetClass="entr" presetSubtype="10" fill="hold" nodeType="after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randombar(horizontal)">
                                          <p:cBhvr>
                                            <p:cTn id="20" dur="500"/>
                                            <p:tgtEl>
                                              <p:spTgt spid="34"/>
                                            </p:tgtEl>
                                          </p:cBhvr>
                                        </p:animEffect>
                                      </p:childTnLst>
                                    </p:cTn>
                                  </p:par>
                                </p:childTnLst>
                              </p:cTn>
                            </p:par>
                            <p:par>
                              <p:cTn id="21" fill="hold">
                                <p:stCondLst>
                                  <p:cond delay="1600"/>
                                </p:stCondLst>
                                <p:childTnLst>
                                  <p:par>
                                    <p:cTn id="22" presetID="42" presetClass="entr" presetSubtype="0" fill="hold" grpId="0" nodeType="after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1000"/>
                                            <p:tgtEl>
                                              <p:spTgt spid="53"/>
                                            </p:tgtEl>
                                          </p:cBhvr>
                                        </p:animEffect>
                                        <p:anim calcmode="lin" valueType="num">
                                          <p:cBhvr>
                                            <p:cTn id="25" dur="1000" fill="hold"/>
                                            <p:tgtEl>
                                              <p:spTgt spid="53"/>
                                            </p:tgtEl>
                                            <p:attrNameLst>
                                              <p:attrName>ppt_x</p:attrName>
                                            </p:attrNameLst>
                                          </p:cBhvr>
                                          <p:tavLst>
                                            <p:tav tm="0">
                                              <p:val>
                                                <p:strVal val="#ppt_x"/>
                                              </p:val>
                                            </p:tav>
                                            <p:tav tm="100000">
                                              <p:val>
                                                <p:strVal val="#ppt_x"/>
                                              </p:val>
                                            </p:tav>
                                          </p:tavLst>
                                        </p:anim>
                                        <p:anim calcmode="lin" valueType="num">
                                          <p:cBhvr>
                                            <p:cTn id="26" dur="1000" fill="hold"/>
                                            <p:tgtEl>
                                              <p:spTgt spid="53"/>
                                            </p:tgtEl>
                                            <p:attrNameLst>
                                              <p:attrName>ppt_y</p:attrName>
                                            </p:attrNameLst>
                                          </p:cBhvr>
                                          <p:tavLst>
                                            <p:tav tm="0">
                                              <p:val>
                                                <p:strVal val="#ppt_y+.1"/>
                                              </p:val>
                                            </p:tav>
                                            <p:tav tm="100000">
                                              <p:val>
                                                <p:strVal val="#ppt_y"/>
                                              </p:val>
                                            </p:tav>
                                          </p:tavLst>
                                        </p:anim>
                                      </p:childTnLst>
                                    </p:cTn>
                                  </p:par>
                                </p:childTnLst>
                              </p:cTn>
                            </p:par>
                            <p:par>
                              <p:cTn id="27" fill="hold">
                                <p:stCondLst>
                                  <p:cond delay="2600"/>
                                </p:stCondLst>
                                <p:childTnLst>
                                  <p:par>
                                    <p:cTn id="28" presetID="2" presetClass="entr" presetSubtype="1" fill="hold" grpId="0" nodeType="afterEffect" p14:presetBounceEnd="50000">
                                      <p:stCondLst>
                                        <p:cond delay="0"/>
                                      </p:stCondLst>
                                      <p:childTnLst>
                                        <p:set>
                                          <p:cBhvr>
                                            <p:cTn id="29" dur="1" fill="hold">
                                              <p:stCondLst>
                                                <p:cond delay="0"/>
                                              </p:stCondLst>
                                            </p:cTn>
                                            <p:tgtEl>
                                              <p:spTgt spid="67"/>
                                            </p:tgtEl>
                                            <p:attrNameLst>
                                              <p:attrName>style.visibility</p:attrName>
                                            </p:attrNameLst>
                                          </p:cBhvr>
                                          <p:to>
                                            <p:strVal val="visible"/>
                                          </p:to>
                                        </p:set>
                                        <p:anim calcmode="lin" valueType="num" p14:bounceEnd="50000">
                                          <p:cBhvr additive="base">
                                            <p:cTn id="30" dur="1000" fill="hold"/>
                                            <p:tgtEl>
                                              <p:spTgt spid="67"/>
                                            </p:tgtEl>
                                            <p:attrNameLst>
                                              <p:attrName>ppt_x</p:attrName>
                                            </p:attrNameLst>
                                          </p:cBhvr>
                                          <p:tavLst>
                                            <p:tav tm="0">
                                              <p:val>
                                                <p:strVal val="#ppt_x"/>
                                              </p:val>
                                            </p:tav>
                                            <p:tav tm="100000">
                                              <p:val>
                                                <p:strVal val="#ppt_x"/>
                                              </p:val>
                                            </p:tav>
                                          </p:tavLst>
                                        </p:anim>
                                        <p:anim calcmode="lin" valueType="num" p14:bounceEnd="50000">
                                          <p:cBhvr additive="base">
                                            <p:cTn id="31" dur="1000" fill="hold"/>
                                            <p:tgtEl>
                                              <p:spTgt spid="67"/>
                                            </p:tgtEl>
                                            <p:attrNameLst>
                                              <p:attrName>ppt_y</p:attrName>
                                            </p:attrNameLst>
                                          </p:cBhvr>
                                          <p:tavLst>
                                            <p:tav tm="0">
                                              <p:val>
                                                <p:strVal val="0-#ppt_h/2"/>
                                              </p:val>
                                            </p:tav>
                                            <p:tav tm="100000">
                                              <p:val>
                                                <p:strVal val="#ppt_y"/>
                                              </p:val>
                                            </p:tav>
                                          </p:tavLst>
                                        </p:anim>
                                      </p:childTnLst>
                                    </p:cTn>
                                  </p:par>
                                </p:childTnLst>
                              </p:cTn>
                            </p:par>
                            <p:par>
                              <p:cTn id="32" fill="hold">
                                <p:stCondLst>
                                  <p:cond delay="3600"/>
                                </p:stCondLst>
                                <p:childTnLst>
                                  <p:par>
                                    <p:cTn id="33" presetID="22" presetClass="entr" presetSubtype="8" fill="hold" nodeType="afterEffect">
                                      <p:stCondLst>
                                        <p:cond delay="0"/>
                                      </p:stCondLst>
                                      <p:childTnLst>
                                        <p:set>
                                          <p:cBhvr>
                                            <p:cTn id="34" dur="1" fill="hold">
                                              <p:stCondLst>
                                                <p:cond delay="0"/>
                                              </p:stCondLst>
                                            </p:cTn>
                                            <p:tgtEl>
                                              <p:spTgt spid="76"/>
                                            </p:tgtEl>
                                            <p:attrNameLst>
                                              <p:attrName>style.visibility</p:attrName>
                                            </p:attrNameLst>
                                          </p:cBhvr>
                                          <p:to>
                                            <p:strVal val="visible"/>
                                          </p:to>
                                        </p:set>
                                        <p:animEffect transition="in" filter="wipe(left)">
                                          <p:cBhvr>
                                            <p:cTn id="35" dur="500"/>
                                            <p:tgtEl>
                                              <p:spTgt spid="76"/>
                                            </p:tgtEl>
                                          </p:cBhvr>
                                        </p:animEffect>
                                      </p:childTnLst>
                                    </p:cTn>
                                  </p:par>
                                </p:childTnLst>
                              </p:cTn>
                            </p:par>
                            <p:par>
                              <p:cTn id="36" fill="hold">
                                <p:stCondLst>
                                  <p:cond delay="4100"/>
                                </p:stCondLst>
                                <p:childTnLst>
                                  <p:par>
                                    <p:cTn id="37" presetID="17" presetClass="entr" presetSubtype="1" fill="hold" grpId="0" nodeType="afterEffect">
                                      <p:stCondLst>
                                        <p:cond delay="0"/>
                                      </p:stCondLst>
                                      <p:iterate type="lt">
                                        <p:tmPct val="40000"/>
                                      </p:iterate>
                                      <p:childTnLst>
                                        <p:set>
                                          <p:cBhvr>
                                            <p:cTn id="38" dur="1" fill="hold">
                                              <p:stCondLst>
                                                <p:cond delay="0"/>
                                              </p:stCondLst>
                                            </p:cTn>
                                            <p:tgtEl>
                                              <p:spTgt spid="77"/>
                                            </p:tgtEl>
                                            <p:attrNameLst>
                                              <p:attrName>style.visibility</p:attrName>
                                            </p:attrNameLst>
                                          </p:cBhvr>
                                          <p:to>
                                            <p:strVal val="visible"/>
                                          </p:to>
                                        </p:set>
                                        <p:anim calcmode="lin" valueType="num">
                                          <p:cBhvr>
                                            <p:cTn id="39" dur="250" fill="hold"/>
                                            <p:tgtEl>
                                              <p:spTgt spid="77"/>
                                            </p:tgtEl>
                                            <p:attrNameLst>
                                              <p:attrName>ppt_x</p:attrName>
                                            </p:attrNameLst>
                                          </p:cBhvr>
                                          <p:tavLst>
                                            <p:tav tm="0">
                                              <p:val>
                                                <p:strVal val="#ppt_x"/>
                                              </p:val>
                                            </p:tav>
                                            <p:tav tm="100000">
                                              <p:val>
                                                <p:strVal val="#ppt_x"/>
                                              </p:val>
                                            </p:tav>
                                          </p:tavLst>
                                        </p:anim>
                                        <p:anim calcmode="lin" valueType="num">
                                          <p:cBhvr>
                                            <p:cTn id="40" dur="250" fill="hold"/>
                                            <p:tgtEl>
                                              <p:spTgt spid="77"/>
                                            </p:tgtEl>
                                            <p:attrNameLst>
                                              <p:attrName>ppt_y</p:attrName>
                                            </p:attrNameLst>
                                          </p:cBhvr>
                                          <p:tavLst>
                                            <p:tav tm="0">
                                              <p:val>
                                                <p:strVal val="#ppt_y-#ppt_h/2"/>
                                              </p:val>
                                            </p:tav>
                                            <p:tav tm="100000">
                                              <p:val>
                                                <p:strVal val="#ppt_y"/>
                                              </p:val>
                                            </p:tav>
                                          </p:tavLst>
                                        </p:anim>
                                        <p:anim calcmode="lin" valueType="num">
                                          <p:cBhvr>
                                            <p:cTn id="41" dur="250" fill="hold"/>
                                            <p:tgtEl>
                                              <p:spTgt spid="77"/>
                                            </p:tgtEl>
                                            <p:attrNameLst>
                                              <p:attrName>ppt_w</p:attrName>
                                            </p:attrNameLst>
                                          </p:cBhvr>
                                          <p:tavLst>
                                            <p:tav tm="0">
                                              <p:val>
                                                <p:strVal val="#ppt_w"/>
                                              </p:val>
                                            </p:tav>
                                            <p:tav tm="100000">
                                              <p:val>
                                                <p:strVal val="#ppt_w"/>
                                              </p:val>
                                            </p:tav>
                                          </p:tavLst>
                                        </p:anim>
                                        <p:anim calcmode="lin" valueType="num">
                                          <p:cBhvr>
                                            <p:cTn id="42" dur="250" fill="hold"/>
                                            <p:tgtEl>
                                              <p:spTgt spid="77"/>
                                            </p:tgtEl>
                                            <p:attrNameLst>
                                              <p:attrName>ppt_h</p:attrName>
                                            </p:attrNameLst>
                                          </p:cBhvr>
                                          <p:tavLst>
                                            <p:tav tm="0">
                                              <p:val>
                                                <p:fltVal val="0"/>
                                              </p:val>
                                            </p:tav>
                                            <p:tav tm="100000">
                                              <p:val>
                                                <p:strVal val="#ppt_h"/>
                                              </p:val>
                                            </p:tav>
                                          </p:tavLst>
                                        </p:anim>
                                      </p:childTnLst>
                                    </p:cTn>
                                  </p:par>
                                </p:childTnLst>
                              </p:cTn>
                            </p:par>
                            <p:par>
                              <p:cTn id="43" fill="hold">
                                <p:stCondLst>
                                  <p:cond delay="5550"/>
                                </p:stCondLst>
                                <p:childTnLst>
                                  <p:par>
                                    <p:cTn id="44" presetID="2" presetClass="entr" presetSubtype="1" fill="hold" grpId="0" nodeType="afterEffect" p14:presetBounceEnd="50000">
                                      <p:stCondLst>
                                        <p:cond delay="0"/>
                                      </p:stCondLst>
                                      <p:childTnLst>
                                        <p:set>
                                          <p:cBhvr>
                                            <p:cTn id="45" dur="1" fill="hold">
                                              <p:stCondLst>
                                                <p:cond delay="0"/>
                                              </p:stCondLst>
                                            </p:cTn>
                                            <p:tgtEl>
                                              <p:spTgt spid="68"/>
                                            </p:tgtEl>
                                            <p:attrNameLst>
                                              <p:attrName>style.visibility</p:attrName>
                                            </p:attrNameLst>
                                          </p:cBhvr>
                                          <p:to>
                                            <p:strVal val="visible"/>
                                          </p:to>
                                        </p:set>
                                        <p:anim calcmode="lin" valueType="num" p14:bounceEnd="50000">
                                          <p:cBhvr additive="base">
                                            <p:cTn id="46" dur="1000" fill="hold"/>
                                            <p:tgtEl>
                                              <p:spTgt spid="68"/>
                                            </p:tgtEl>
                                            <p:attrNameLst>
                                              <p:attrName>ppt_x</p:attrName>
                                            </p:attrNameLst>
                                          </p:cBhvr>
                                          <p:tavLst>
                                            <p:tav tm="0">
                                              <p:val>
                                                <p:strVal val="#ppt_x"/>
                                              </p:val>
                                            </p:tav>
                                            <p:tav tm="100000">
                                              <p:val>
                                                <p:strVal val="#ppt_x"/>
                                              </p:val>
                                            </p:tav>
                                          </p:tavLst>
                                        </p:anim>
                                        <p:anim calcmode="lin" valueType="num" p14:bounceEnd="50000">
                                          <p:cBhvr additive="base">
                                            <p:cTn id="47" dur="1000" fill="hold"/>
                                            <p:tgtEl>
                                              <p:spTgt spid="68"/>
                                            </p:tgtEl>
                                            <p:attrNameLst>
                                              <p:attrName>ppt_y</p:attrName>
                                            </p:attrNameLst>
                                          </p:cBhvr>
                                          <p:tavLst>
                                            <p:tav tm="0">
                                              <p:val>
                                                <p:strVal val="0-#ppt_h/2"/>
                                              </p:val>
                                            </p:tav>
                                            <p:tav tm="100000">
                                              <p:val>
                                                <p:strVal val="#ppt_y"/>
                                              </p:val>
                                            </p:tav>
                                          </p:tavLst>
                                        </p:anim>
                                      </p:childTnLst>
                                    </p:cTn>
                                  </p:par>
                                </p:childTnLst>
                              </p:cTn>
                            </p:par>
                            <p:par>
                              <p:cTn id="48" fill="hold">
                                <p:stCondLst>
                                  <p:cond delay="6550"/>
                                </p:stCondLst>
                                <p:childTnLst>
                                  <p:par>
                                    <p:cTn id="49" presetID="22" presetClass="entr" presetSubtype="8" fill="hold" nodeType="afterEffect">
                                      <p:stCondLst>
                                        <p:cond delay="0"/>
                                      </p:stCondLst>
                                      <p:childTnLst>
                                        <p:set>
                                          <p:cBhvr>
                                            <p:cTn id="50" dur="1" fill="hold">
                                              <p:stCondLst>
                                                <p:cond delay="0"/>
                                              </p:stCondLst>
                                            </p:cTn>
                                            <p:tgtEl>
                                              <p:spTgt spid="75"/>
                                            </p:tgtEl>
                                            <p:attrNameLst>
                                              <p:attrName>style.visibility</p:attrName>
                                            </p:attrNameLst>
                                          </p:cBhvr>
                                          <p:to>
                                            <p:strVal val="visible"/>
                                          </p:to>
                                        </p:set>
                                        <p:animEffect transition="in" filter="wipe(left)">
                                          <p:cBhvr>
                                            <p:cTn id="51" dur="500"/>
                                            <p:tgtEl>
                                              <p:spTgt spid="75"/>
                                            </p:tgtEl>
                                          </p:cBhvr>
                                        </p:animEffect>
                                      </p:childTnLst>
                                    </p:cTn>
                                  </p:par>
                                </p:childTnLst>
                              </p:cTn>
                            </p:par>
                            <p:par>
                              <p:cTn id="52" fill="hold">
                                <p:stCondLst>
                                  <p:cond delay="7050"/>
                                </p:stCondLst>
                                <p:childTnLst>
                                  <p:par>
                                    <p:cTn id="53" presetID="17" presetClass="entr" presetSubtype="1" fill="hold" grpId="0" nodeType="afterEffect">
                                      <p:stCondLst>
                                        <p:cond delay="0"/>
                                      </p:stCondLst>
                                      <p:iterate type="lt">
                                        <p:tmPct val="40000"/>
                                      </p:iterate>
                                      <p:childTnLst>
                                        <p:set>
                                          <p:cBhvr>
                                            <p:cTn id="54" dur="1" fill="hold">
                                              <p:stCondLst>
                                                <p:cond delay="0"/>
                                              </p:stCondLst>
                                            </p:cTn>
                                            <p:tgtEl>
                                              <p:spTgt spid="78"/>
                                            </p:tgtEl>
                                            <p:attrNameLst>
                                              <p:attrName>style.visibility</p:attrName>
                                            </p:attrNameLst>
                                          </p:cBhvr>
                                          <p:to>
                                            <p:strVal val="visible"/>
                                          </p:to>
                                        </p:set>
                                        <p:anim calcmode="lin" valueType="num">
                                          <p:cBhvr>
                                            <p:cTn id="55" dur="250" fill="hold"/>
                                            <p:tgtEl>
                                              <p:spTgt spid="78"/>
                                            </p:tgtEl>
                                            <p:attrNameLst>
                                              <p:attrName>ppt_x</p:attrName>
                                            </p:attrNameLst>
                                          </p:cBhvr>
                                          <p:tavLst>
                                            <p:tav tm="0">
                                              <p:val>
                                                <p:strVal val="#ppt_x"/>
                                              </p:val>
                                            </p:tav>
                                            <p:tav tm="100000">
                                              <p:val>
                                                <p:strVal val="#ppt_x"/>
                                              </p:val>
                                            </p:tav>
                                          </p:tavLst>
                                        </p:anim>
                                        <p:anim calcmode="lin" valueType="num">
                                          <p:cBhvr>
                                            <p:cTn id="56" dur="250" fill="hold"/>
                                            <p:tgtEl>
                                              <p:spTgt spid="78"/>
                                            </p:tgtEl>
                                            <p:attrNameLst>
                                              <p:attrName>ppt_y</p:attrName>
                                            </p:attrNameLst>
                                          </p:cBhvr>
                                          <p:tavLst>
                                            <p:tav tm="0">
                                              <p:val>
                                                <p:strVal val="#ppt_y-#ppt_h/2"/>
                                              </p:val>
                                            </p:tav>
                                            <p:tav tm="100000">
                                              <p:val>
                                                <p:strVal val="#ppt_y"/>
                                              </p:val>
                                            </p:tav>
                                          </p:tavLst>
                                        </p:anim>
                                        <p:anim calcmode="lin" valueType="num">
                                          <p:cBhvr>
                                            <p:cTn id="57" dur="250" fill="hold"/>
                                            <p:tgtEl>
                                              <p:spTgt spid="78"/>
                                            </p:tgtEl>
                                            <p:attrNameLst>
                                              <p:attrName>ppt_w</p:attrName>
                                            </p:attrNameLst>
                                          </p:cBhvr>
                                          <p:tavLst>
                                            <p:tav tm="0">
                                              <p:val>
                                                <p:strVal val="#ppt_w"/>
                                              </p:val>
                                            </p:tav>
                                            <p:tav tm="100000">
                                              <p:val>
                                                <p:strVal val="#ppt_w"/>
                                              </p:val>
                                            </p:tav>
                                          </p:tavLst>
                                        </p:anim>
                                        <p:anim calcmode="lin" valueType="num">
                                          <p:cBhvr>
                                            <p:cTn id="58" dur="250" fill="hold"/>
                                            <p:tgtEl>
                                              <p:spTgt spid="78"/>
                                            </p:tgtEl>
                                            <p:attrNameLst>
                                              <p:attrName>ppt_h</p:attrName>
                                            </p:attrNameLst>
                                          </p:cBhvr>
                                          <p:tavLst>
                                            <p:tav tm="0">
                                              <p:val>
                                                <p:fltVal val="0"/>
                                              </p:val>
                                            </p:tav>
                                            <p:tav tm="100000">
                                              <p:val>
                                                <p:strVal val="#ppt_h"/>
                                              </p:val>
                                            </p:tav>
                                          </p:tavLst>
                                        </p:anim>
                                      </p:childTnLst>
                                    </p:cTn>
                                  </p:par>
                                </p:childTnLst>
                              </p:cTn>
                            </p:par>
                            <p:par>
                              <p:cTn id="59" fill="hold">
                                <p:stCondLst>
                                  <p:cond delay="8100"/>
                                </p:stCondLst>
                                <p:childTnLst>
                                  <p:par>
                                    <p:cTn id="60" presetID="2" presetClass="entr" presetSubtype="1" fill="hold" grpId="0" nodeType="afterEffect" p14:presetBounceEnd="50000">
                                      <p:stCondLst>
                                        <p:cond delay="0"/>
                                      </p:stCondLst>
                                      <p:childTnLst>
                                        <p:set>
                                          <p:cBhvr>
                                            <p:cTn id="61" dur="1" fill="hold">
                                              <p:stCondLst>
                                                <p:cond delay="0"/>
                                              </p:stCondLst>
                                            </p:cTn>
                                            <p:tgtEl>
                                              <p:spTgt spid="69"/>
                                            </p:tgtEl>
                                            <p:attrNameLst>
                                              <p:attrName>style.visibility</p:attrName>
                                            </p:attrNameLst>
                                          </p:cBhvr>
                                          <p:to>
                                            <p:strVal val="visible"/>
                                          </p:to>
                                        </p:set>
                                        <p:anim calcmode="lin" valueType="num" p14:bounceEnd="50000">
                                          <p:cBhvr additive="base">
                                            <p:cTn id="62" dur="1000" fill="hold"/>
                                            <p:tgtEl>
                                              <p:spTgt spid="69"/>
                                            </p:tgtEl>
                                            <p:attrNameLst>
                                              <p:attrName>ppt_x</p:attrName>
                                            </p:attrNameLst>
                                          </p:cBhvr>
                                          <p:tavLst>
                                            <p:tav tm="0">
                                              <p:val>
                                                <p:strVal val="#ppt_x"/>
                                              </p:val>
                                            </p:tav>
                                            <p:tav tm="100000">
                                              <p:val>
                                                <p:strVal val="#ppt_x"/>
                                              </p:val>
                                            </p:tav>
                                          </p:tavLst>
                                        </p:anim>
                                        <p:anim calcmode="lin" valueType="num" p14:bounceEnd="50000">
                                          <p:cBhvr additive="base">
                                            <p:cTn id="63" dur="1000" fill="hold"/>
                                            <p:tgtEl>
                                              <p:spTgt spid="69"/>
                                            </p:tgtEl>
                                            <p:attrNameLst>
                                              <p:attrName>ppt_y</p:attrName>
                                            </p:attrNameLst>
                                          </p:cBhvr>
                                          <p:tavLst>
                                            <p:tav tm="0">
                                              <p:val>
                                                <p:strVal val="0-#ppt_h/2"/>
                                              </p:val>
                                            </p:tav>
                                            <p:tav tm="100000">
                                              <p:val>
                                                <p:strVal val="#ppt_y"/>
                                              </p:val>
                                            </p:tav>
                                          </p:tavLst>
                                        </p:anim>
                                      </p:childTnLst>
                                    </p:cTn>
                                  </p:par>
                                </p:childTnLst>
                              </p:cTn>
                            </p:par>
                            <p:par>
                              <p:cTn id="64" fill="hold">
                                <p:stCondLst>
                                  <p:cond delay="9100"/>
                                </p:stCondLst>
                                <p:childTnLst>
                                  <p:par>
                                    <p:cTn id="65" presetID="22" presetClass="entr" presetSubtype="8" fill="hold" nodeType="afterEffect">
                                      <p:stCondLst>
                                        <p:cond delay="0"/>
                                      </p:stCondLst>
                                      <p:childTnLst>
                                        <p:set>
                                          <p:cBhvr>
                                            <p:cTn id="66" dur="1" fill="hold">
                                              <p:stCondLst>
                                                <p:cond delay="0"/>
                                              </p:stCondLst>
                                            </p:cTn>
                                            <p:tgtEl>
                                              <p:spTgt spid="74"/>
                                            </p:tgtEl>
                                            <p:attrNameLst>
                                              <p:attrName>style.visibility</p:attrName>
                                            </p:attrNameLst>
                                          </p:cBhvr>
                                          <p:to>
                                            <p:strVal val="visible"/>
                                          </p:to>
                                        </p:set>
                                        <p:animEffect transition="in" filter="wipe(left)">
                                          <p:cBhvr>
                                            <p:cTn id="67" dur="500"/>
                                            <p:tgtEl>
                                              <p:spTgt spid="74"/>
                                            </p:tgtEl>
                                          </p:cBhvr>
                                        </p:animEffect>
                                      </p:childTnLst>
                                    </p:cTn>
                                  </p:par>
                                </p:childTnLst>
                              </p:cTn>
                            </p:par>
                            <p:par>
                              <p:cTn id="68" fill="hold">
                                <p:stCondLst>
                                  <p:cond delay="9600"/>
                                </p:stCondLst>
                                <p:childTnLst>
                                  <p:par>
                                    <p:cTn id="69" presetID="17" presetClass="entr" presetSubtype="1" fill="hold" grpId="0" nodeType="afterEffect">
                                      <p:stCondLst>
                                        <p:cond delay="0"/>
                                      </p:stCondLst>
                                      <p:iterate type="lt">
                                        <p:tmPct val="40000"/>
                                      </p:iterate>
                                      <p:childTnLst>
                                        <p:set>
                                          <p:cBhvr>
                                            <p:cTn id="70" dur="1" fill="hold">
                                              <p:stCondLst>
                                                <p:cond delay="0"/>
                                              </p:stCondLst>
                                            </p:cTn>
                                            <p:tgtEl>
                                              <p:spTgt spid="79"/>
                                            </p:tgtEl>
                                            <p:attrNameLst>
                                              <p:attrName>style.visibility</p:attrName>
                                            </p:attrNameLst>
                                          </p:cBhvr>
                                          <p:to>
                                            <p:strVal val="visible"/>
                                          </p:to>
                                        </p:set>
                                        <p:anim calcmode="lin" valueType="num">
                                          <p:cBhvr>
                                            <p:cTn id="71" dur="250" fill="hold"/>
                                            <p:tgtEl>
                                              <p:spTgt spid="79"/>
                                            </p:tgtEl>
                                            <p:attrNameLst>
                                              <p:attrName>ppt_x</p:attrName>
                                            </p:attrNameLst>
                                          </p:cBhvr>
                                          <p:tavLst>
                                            <p:tav tm="0">
                                              <p:val>
                                                <p:strVal val="#ppt_x"/>
                                              </p:val>
                                            </p:tav>
                                            <p:tav tm="100000">
                                              <p:val>
                                                <p:strVal val="#ppt_x"/>
                                              </p:val>
                                            </p:tav>
                                          </p:tavLst>
                                        </p:anim>
                                        <p:anim calcmode="lin" valueType="num">
                                          <p:cBhvr>
                                            <p:cTn id="72" dur="250" fill="hold"/>
                                            <p:tgtEl>
                                              <p:spTgt spid="79"/>
                                            </p:tgtEl>
                                            <p:attrNameLst>
                                              <p:attrName>ppt_y</p:attrName>
                                            </p:attrNameLst>
                                          </p:cBhvr>
                                          <p:tavLst>
                                            <p:tav tm="0">
                                              <p:val>
                                                <p:strVal val="#ppt_y-#ppt_h/2"/>
                                              </p:val>
                                            </p:tav>
                                            <p:tav tm="100000">
                                              <p:val>
                                                <p:strVal val="#ppt_y"/>
                                              </p:val>
                                            </p:tav>
                                          </p:tavLst>
                                        </p:anim>
                                        <p:anim calcmode="lin" valueType="num">
                                          <p:cBhvr>
                                            <p:cTn id="73" dur="250" fill="hold"/>
                                            <p:tgtEl>
                                              <p:spTgt spid="79"/>
                                            </p:tgtEl>
                                            <p:attrNameLst>
                                              <p:attrName>ppt_w</p:attrName>
                                            </p:attrNameLst>
                                          </p:cBhvr>
                                          <p:tavLst>
                                            <p:tav tm="0">
                                              <p:val>
                                                <p:strVal val="#ppt_w"/>
                                              </p:val>
                                            </p:tav>
                                            <p:tav tm="100000">
                                              <p:val>
                                                <p:strVal val="#ppt_w"/>
                                              </p:val>
                                            </p:tav>
                                          </p:tavLst>
                                        </p:anim>
                                        <p:anim calcmode="lin" valueType="num">
                                          <p:cBhvr>
                                            <p:cTn id="74" dur="250" fill="hold"/>
                                            <p:tgtEl>
                                              <p:spTgt spid="79"/>
                                            </p:tgtEl>
                                            <p:attrNameLst>
                                              <p:attrName>ppt_h</p:attrName>
                                            </p:attrNameLst>
                                          </p:cBhvr>
                                          <p:tavLst>
                                            <p:tav tm="0">
                                              <p:val>
                                                <p:fltVal val="0"/>
                                              </p:val>
                                            </p:tav>
                                            <p:tav tm="100000">
                                              <p:val>
                                                <p:strVal val="#ppt_h"/>
                                              </p:val>
                                            </p:tav>
                                          </p:tavLst>
                                        </p:anim>
                                      </p:childTnLst>
                                    </p:cTn>
                                  </p:par>
                                </p:childTnLst>
                              </p:cTn>
                            </p:par>
                            <p:par>
                              <p:cTn id="75" fill="hold">
                                <p:stCondLst>
                                  <p:cond delay="10950"/>
                                </p:stCondLst>
                                <p:childTnLst>
                                  <p:par>
                                    <p:cTn id="76" presetID="2" presetClass="entr" presetSubtype="1" fill="hold" grpId="0" nodeType="afterEffect" p14:presetBounceEnd="50000">
                                      <p:stCondLst>
                                        <p:cond delay="0"/>
                                      </p:stCondLst>
                                      <p:childTnLst>
                                        <p:set>
                                          <p:cBhvr>
                                            <p:cTn id="77" dur="1" fill="hold">
                                              <p:stCondLst>
                                                <p:cond delay="0"/>
                                              </p:stCondLst>
                                            </p:cTn>
                                            <p:tgtEl>
                                              <p:spTgt spid="70"/>
                                            </p:tgtEl>
                                            <p:attrNameLst>
                                              <p:attrName>style.visibility</p:attrName>
                                            </p:attrNameLst>
                                          </p:cBhvr>
                                          <p:to>
                                            <p:strVal val="visible"/>
                                          </p:to>
                                        </p:set>
                                        <p:anim calcmode="lin" valueType="num" p14:bounceEnd="50000">
                                          <p:cBhvr additive="base">
                                            <p:cTn id="78" dur="1000" fill="hold"/>
                                            <p:tgtEl>
                                              <p:spTgt spid="70"/>
                                            </p:tgtEl>
                                            <p:attrNameLst>
                                              <p:attrName>ppt_x</p:attrName>
                                            </p:attrNameLst>
                                          </p:cBhvr>
                                          <p:tavLst>
                                            <p:tav tm="0">
                                              <p:val>
                                                <p:strVal val="#ppt_x"/>
                                              </p:val>
                                            </p:tav>
                                            <p:tav tm="100000">
                                              <p:val>
                                                <p:strVal val="#ppt_x"/>
                                              </p:val>
                                            </p:tav>
                                          </p:tavLst>
                                        </p:anim>
                                        <p:anim calcmode="lin" valueType="num" p14:bounceEnd="50000">
                                          <p:cBhvr additive="base">
                                            <p:cTn id="79" dur="1000" fill="hold"/>
                                            <p:tgtEl>
                                              <p:spTgt spid="70"/>
                                            </p:tgtEl>
                                            <p:attrNameLst>
                                              <p:attrName>ppt_y</p:attrName>
                                            </p:attrNameLst>
                                          </p:cBhvr>
                                          <p:tavLst>
                                            <p:tav tm="0">
                                              <p:val>
                                                <p:strVal val="0-#ppt_h/2"/>
                                              </p:val>
                                            </p:tav>
                                            <p:tav tm="100000">
                                              <p:val>
                                                <p:strVal val="#ppt_y"/>
                                              </p:val>
                                            </p:tav>
                                          </p:tavLst>
                                        </p:anim>
                                      </p:childTnLst>
                                    </p:cTn>
                                  </p:par>
                                </p:childTnLst>
                              </p:cTn>
                            </p:par>
                            <p:par>
                              <p:cTn id="80" fill="hold">
                                <p:stCondLst>
                                  <p:cond delay="11950"/>
                                </p:stCondLst>
                                <p:childTnLst>
                                  <p:par>
                                    <p:cTn id="81" presetID="22" presetClass="entr" presetSubtype="8" fill="hold" nodeType="afterEffect">
                                      <p:stCondLst>
                                        <p:cond delay="0"/>
                                      </p:stCondLst>
                                      <p:childTnLst>
                                        <p:set>
                                          <p:cBhvr>
                                            <p:cTn id="82" dur="1" fill="hold">
                                              <p:stCondLst>
                                                <p:cond delay="0"/>
                                              </p:stCondLst>
                                            </p:cTn>
                                            <p:tgtEl>
                                              <p:spTgt spid="73"/>
                                            </p:tgtEl>
                                            <p:attrNameLst>
                                              <p:attrName>style.visibility</p:attrName>
                                            </p:attrNameLst>
                                          </p:cBhvr>
                                          <p:to>
                                            <p:strVal val="visible"/>
                                          </p:to>
                                        </p:set>
                                        <p:animEffect transition="in" filter="wipe(left)">
                                          <p:cBhvr>
                                            <p:cTn id="83" dur="500"/>
                                            <p:tgtEl>
                                              <p:spTgt spid="73"/>
                                            </p:tgtEl>
                                          </p:cBhvr>
                                        </p:animEffect>
                                      </p:childTnLst>
                                    </p:cTn>
                                  </p:par>
                                </p:childTnLst>
                              </p:cTn>
                            </p:par>
                            <p:par>
                              <p:cTn id="84" fill="hold">
                                <p:stCondLst>
                                  <p:cond delay="12450"/>
                                </p:stCondLst>
                                <p:childTnLst>
                                  <p:par>
                                    <p:cTn id="85" presetID="17" presetClass="entr" presetSubtype="1" fill="hold" grpId="0" nodeType="afterEffect">
                                      <p:stCondLst>
                                        <p:cond delay="0"/>
                                      </p:stCondLst>
                                      <p:iterate type="lt">
                                        <p:tmPct val="40000"/>
                                      </p:iterate>
                                      <p:childTnLst>
                                        <p:set>
                                          <p:cBhvr>
                                            <p:cTn id="86" dur="1" fill="hold">
                                              <p:stCondLst>
                                                <p:cond delay="0"/>
                                              </p:stCondLst>
                                            </p:cTn>
                                            <p:tgtEl>
                                              <p:spTgt spid="80"/>
                                            </p:tgtEl>
                                            <p:attrNameLst>
                                              <p:attrName>style.visibility</p:attrName>
                                            </p:attrNameLst>
                                          </p:cBhvr>
                                          <p:to>
                                            <p:strVal val="visible"/>
                                          </p:to>
                                        </p:set>
                                        <p:anim calcmode="lin" valueType="num">
                                          <p:cBhvr>
                                            <p:cTn id="87" dur="250" fill="hold"/>
                                            <p:tgtEl>
                                              <p:spTgt spid="80"/>
                                            </p:tgtEl>
                                            <p:attrNameLst>
                                              <p:attrName>ppt_x</p:attrName>
                                            </p:attrNameLst>
                                          </p:cBhvr>
                                          <p:tavLst>
                                            <p:tav tm="0">
                                              <p:val>
                                                <p:strVal val="#ppt_x"/>
                                              </p:val>
                                            </p:tav>
                                            <p:tav tm="100000">
                                              <p:val>
                                                <p:strVal val="#ppt_x"/>
                                              </p:val>
                                            </p:tav>
                                          </p:tavLst>
                                        </p:anim>
                                        <p:anim calcmode="lin" valueType="num">
                                          <p:cBhvr>
                                            <p:cTn id="88" dur="250" fill="hold"/>
                                            <p:tgtEl>
                                              <p:spTgt spid="80"/>
                                            </p:tgtEl>
                                            <p:attrNameLst>
                                              <p:attrName>ppt_y</p:attrName>
                                            </p:attrNameLst>
                                          </p:cBhvr>
                                          <p:tavLst>
                                            <p:tav tm="0">
                                              <p:val>
                                                <p:strVal val="#ppt_y-#ppt_h/2"/>
                                              </p:val>
                                            </p:tav>
                                            <p:tav tm="100000">
                                              <p:val>
                                                <p:strVal val="#ppt_y"/>
                                              </p:val>
                                            </p:tav>
                                          </p:tavLst>
                                        </p:anim>
                                        <p:anim calcmode="lin" valueType="num">
                                          <p:cBhvr>
                                            <p:cTn id="89" dur="250" fill="hold"/>
                                            <p:tgtEl>
                                              <p:spTgt spid="80"/>
                                            </p:tgtEl>
                                            <p:attrNameLst>
                                              <p:attrName>ppt_w</p:attrName>
                                            </p:attrNameLst>
                                          </p:cBhvr>
                                          <p:tavLst>
                                            <p:tav tm="0">
                                              <p:val>
                                                <p:strVal val="#ppt_w"/>
                                              </p:val>
                                            </p:tav>
                                            <p:tav tm="100000">
                                              <p:val>
                                                <p:strVal val="#ppt_w"/>
                                              </p:val>
                                            </p:tav>
                                          </p:tavLst>
                                        </p:anim>
                                        <p:anim calcmode="lin" valueType="num">
                                          <p:cBhvr>
                                            <p:cTn id="90" dur="250" fill="hold"/>
                                            <p:tgtEl>
                                              <p:spTgt spid="80"/>
                                            </p:tgtEl>
                                            <p:attrNameLst>
                                              <p:attrName>ppt_h</p:attrName>
                                            </p:attrNameLst>
                                          </p:cBhvr>
                                          <p:tavLst>
                                            <p:tav tm="0">
                                              <p:val>
                                                <p:fltVal val="0"/>
                                              </p:val>
                                            </p:tav>
                                            <p:tav tm="100000">
                                              <p:val>
                                                <p:strVal val="#ppt_h"/>
                                              </p:val>
                                            </p:tav>
                                          </p:tavLst>
                                        </p:anim>
                                      </p:childTnLst>
                                    </p:cTn>
                                  </p:par>
                                </p:childTnLst>
                              </p:cTn>
                            </p:par>
                            <p:par>
                              <p:cTn id="91" fill="hold">
                                <p:stCondLst>
                                  <p:cond delay="13000"/>
                                </p:stCondLst>
                                <p:childTnLst>
                                  <p:par>
                                    <p:cTn id="92" presetID="2" presetClass="entr" presetSubtype="1" fill="hold" grpId="0" nodeType="afterEffect" p14:presetBounceEnd="50000">
                                      <p:stCondLst>
                                        <p:cond delay="0"/>
                                      </p:stCondLst>
                                      <p:childTnLst>
                                        <p:set>
                                          <p:cBhvr>
                                            <p:cTn id="93" dur="1" fill="hold">
                                              <p:stCondLst>
                                                <p:cond delay="0"/>
                                              </p:stCondLst>
                                            </p:cTn>
                                            <p:tgtEl>
                                              <p:spTgt spid="71"/>
                                            </p:tgtEl>
                                            <p:attrNameLst>
                                              <p:attrName>style.visibility</p:attrName>
                                            </p:attrNameLst>
                                          </p:cBhvr>
                                          <p:to>
                                            <p:strVal val="visible"/>
                                          </p:to>
                                        </p:set>
                                        <p:anim calcmode="lin" valueType="num" p14:bounceEnd="50000">
                                          <p:cBhvr additive="base">
                                            <p:cTn id="94" dur="1000" fill="hold"/>
                                            <p:tgtEl>
                                              <p:spTgt spid="71"/>
                                            </p:tgtEl>
                                            <p:attrNameLst>
                                              <p:attrName>ppt_x</p:attrName>
                                            </p:attrNameLst>
                                          </p:cBhvr>
                                          <p:tavLst>
                                            <p:tav tm="0">
                                              <p:val>
                                                <p:strVal val="#ppt_x"/>
                                              </p:val>
                                            </p:tav>
                                            <p:tav tm="100000">
                                              <p:val>
                                                <p:strVal val="#ppt_x"/>
                                              </p:val>
                                            </p:tav>
                                          </p:tavLst>
                                        </p:anim>
                                        <p:anim calcmode="lin" valueType="num" p14:bounceEnd="50000">
                                          <p:cBhvr additive="base">
                                            <p:cTn id="95" dur="1000" fill="hold"/>
                                            <p:tgtEl>
                                              <p:spTgt spid="71"/>
                                            </p:tgtEl>
                                            <p:attrNameLst>
                                              <p:attrName>ppt_y</p:attrName>
                                            </p:attrNameLst>
                                          </p:cBhvr>
                                          <p:tavLst>
                                            <p:tav tm="0">
                                              <p:val>
                                                <p:strVal val="0-#ppt_h/2"/>
                                              </p:val>
                                            </p:tav>
                                            <p:tav tm="100000">
                                              <p:val>
                                                <p:strVal val="#ppt_y"/>
                                              </p:val>
                                            </p:tav>
                                          </p:tavLst>
                                        </p:anim>
                                      </p:childTnLst>
                                    </p:cTn>
                                  </p:par>
                                </p:childTnLst>
                              </p:cTn>
                            </p:par>
                            <p:par>
                              <p:cTn id="96" fill="hold">
                                <p:stCondLst>
                                  <p:cond delay="14000"/>
                                </p:stCondLst>
                                <p:childTnLst>
                                  <p:par>
                                    <p:cTn id="97" presetID="22" presetClass="entr" presetSubtype="8" fill="hold" nodeType="afterEffect">
                                      <p:stCondLst>
                                        <p:cond delay="0"/>
                                      </p:stCondLst>
                                      <p:childTnLst>
                                        <p:set>
                                          <p:cBhvr>
                                            <p:cTn id="98" dur="1" fill="hold">
                                              <p:stCondLst>
                                                <p:cond delay="0"/>
                                              </p:stCondLst>
                                            </p:cTn>
                                            <p:tgtEl>
                                              <p:spTgt spid="72"/>
                                            </p:tgtEl>
                                            <p:attrNameLst>
                                              <p:attrName>style.visibility</p:attrName>
                                            </p:attrNameLst>
                                          </p:cBhvr>
                                          <p:to>
                                            <p:strVal val="visible"/>
                                          </p:to>
                                        </p:set>
                                        <p:animEffect transition="in" filter="wipe(left)">
                                          <p:cBhvr>
                                            <p:cTn id="99" dur="500"/>
                                            <p:tgtEl>
                                              <p:spTgt spid="72"/>
                                            </p:tgtEl>
                                          </p:cBhvr>
                                        </p:animEffect>
                                      </p:childTnLst>
                                    </p:cTn>
                                  </p:par>
                                </p:childTnLst>
                              </p:cTn>
                            </p:par>
                            <p:par>
                              <p:cTn id="100" fill="hold">
                                <p:stCondLst>
                                  <p:cond delay="14500"/>
                                </p:stCondLst>
                                <p:childTnLst>
                                  <p:par>
                                    <p:cTn id="101" presetID="17" presetClass="entr" presetSubtype="1" fill="hold" grpId="0" nodeType="afterEffect">
                                      <p:stCondLst>
                                        <p:cond delay="0"/>
                                      </p:stCondLst>
                                      <p:iterate type="lt">
                                        <p:tmPct val="40000"/>
                                      </p:iterate>
                                      <p:childTnLst>
                                        <p:set>
                                          <p:cBhvr>
                                            <p:cTn id="102" dur="1" fill="hold">
                                              <p:stCondLst>
                                                <p:cond delay="0"/>
                                              </p:stCondLst>
                                            </p:cTn>
                                            <p:tgtEl>
                                              <p:spTgt spid="81"/>
                                            </p:tgtEl>
                                            <p:attrNameLst>
                                              <p:attrName>style.visibility</p:attrName>
                                            </p:attrNameLst>
                                          </p:cBhvr>
                                          <p:to>
                                            <p:strVal val="visible"/>
                                          </p:to>
                                        </p:set>
                                        <p:anim calcmode="lin" valueType="num">
                                          <p:cBhvr>
                                            <p:cTn id="103" dur="250" fill="hold"/>
                                            <p:tgtEl>
                                              <p:spTgt spid="81"/>
                                            </p:tgtEl>
                                            <p:attrNameLst>
                                              <p:attrName>ppt_x</p:attrName>
                                            </p:attrNameLst>
                                          </p:cBhvr>
                                          <p:tavLst>
                                            <p:tav tm="0">
                                              <p:val>
                                                <p:strVal val="#ppt_x"/>
                                              </p:val>
                                            </p:tav>
                                            <p:tav tm="100000">
                                              <p:val>
                                                <p:strVal val="#ppt_x"/>
                                              </p:val>
                                            </p:tav>
                                          </p:tavLst>
                                        </p:anim>
                                        <p:anim calcmode="lin" valueType="num">
                                          <p:cBhvr>
                                            <p:cTn id="104" dur="250" fill="hold"/>
                                            <p:tgtEl>
                                              <p:spTgt spid="81"/>
                                            </p:tgtEl>
                                            <p:attrNameLst>
                                              <p:attrName>ppt_y</p:attrName>
                                            </p:attrNameLst>
                                          </p:cBhvr>
                                          <p:tavLst>
                                            <p:tav tm="0">
                                              <p:val>
                                                <p:strVal val="#ppt_y-#ppt_h/2"/>
                                              </p:val>
                                            </p:tav>
                                            <p:tav tm="100000">
                                              <p:val>
                                                <p:strVal val="#ppt_y"/>
                                              </p:val>
                                            </p:tav>
                                          </p:tavLst>
                                        </p:anim>
                                        <p:anim calcmode="lin" valueType="num">
                                          <p:cBhvr>
                                            <p:cTn id="105" dur="250" fill="hold"/>
                                            <p:tgtEl>
                                              <p:spTgt spid="81"/>
                                            </p:tgtEl>
                                            <p:attrNameLst>
                                              <p:attrName>ppt_w</p:attrName>
                                            </p:attrNameLst>
                                          </p:cBhvr>
                                          <p:tavLst>
                                            <p:tav tm="0">
                                              <p:val>
                                                <p:strVal val="#ppt_w"/>
                                              </p:val>
                                            </p:tav>
                                            <p:tav tm="100000">
                                              <p:val>
                                                <p:strVal val="#ppt_w"/>
                                              </p:val>
                                            </p:tav>
                                          </p:tavLst>
                                        </p:anim>
                                        <p:anim calcmode="lin" valueType="num">
                                          <p:cBhvr>
                                            <p:cTn id="106" dur="250" fill="hold"/>
                                            <p:tgtEl>
                                              <p:spTgt spid="8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53" grpId="0" animBg="1"/>
          <p:bldP spid="67" grpId="0" animBg="1"/>
          <p:bldP spid="68" grpId="0" animBg="1"/>
          <p:bldP spid="69" grpId="0" animBg="1"/>
          <p:bldP spid="70" grpId="0" animBg="1"/>
          <p:bldP spid="71" grpId="0" animBg="1"/>
          <p:bldP spid="77" grpId="0"/>
          <p:bldP spid="78" grpId="0"/>
          <p:bldP spid="79" grpId="0"/>
          <p:bldP spid="80" grpId="0"/>
          <p:bldP spid="8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300"/>
                                            <p:tgtEl>
                                              <p:spTgt spid="26"/>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down)">
                                          <p:cBhvr>
                                            <p:cTn id="11" dur="300"/>
                                            <p:tgtEl>
                                              <p:spTgt spid="27"/>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p:tgtEl>
                                              <p:spTgt spid="28"/>
                                            </p:tgtEl>
                                            <p:attrNameLst>
                                              <p:attrName>ppt_x</p:attrName>
                                            </p:attrNameLst>
                                          </p:cBhvr>
                                          <p:tavLst>
                                            <p:tav tm="0">
                                              <p:val>
                                                <p:strVal val="#ppt_x-#ppt_w*1.125000"/>
                                              </p:val>
                                            </p:tav>
                                            <p:tav tm="100000">
                                              <p:val>
                                                <p:strVal val="#ppt_x"/>
                                              </p:val>
                                            </p:tav>
                                          </p:tavLst>
                                        </p:anim>
                                        <p:animEffect transition="in" filter="wipe(right)">
                                          <p:cBhvr>
                                            <p:cTn id="16" dur="500"/>
                                            <p:tgtEl>
                                              <p:spTgt spid="28"/>
                                            </p:tgtEl>
                                          </p:cBhvr>
                                        </p:animEffect>
                                      </p:childTnLst>
                                    </p:cTn>
                                  </p:par>
                                </p:childTnLst>
                              </p:cTn>
                            </p:par>
                            <p:par>
                              <p:cTn id="17" fill="hold">
                                <p:stCondLst>
                                  <p:cond delay="1100"/>
                                </p:stCondLst>
                                <p:childTnLst>
                                  <p:par>
                                    <p:cTn id="18" presetID="14" presetClass="entr" presetSubtype="10" fill="hold" nodeType="after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randombar(horizontal)">
                                          <p:cBhvr>
                                            <p:cTn id="20" dur="500"/>
                                            <p:tgtEl>
                                              <p:spTgt spid="34"/>
                                            </p:tgtEl>
                                          </p:cBhvr>
                                        </p:animEffect>
                                      </p:childTnLst>
                                    </p:cTn>
                                  </p:par>
                                </p:childTnLst>
                              </p:cTn>
                            </p:par>
                            <p:par>
                              <p:cTn id="21" fill="hold">
                                <p:stCondLst>
                                  <p:cond delay="1600"/>
                                </p:stCondLst>
                                <p:childTnLst>
                                  <p:par>
                                    <p:cTn id="22" presetID="42" presetClass="entr" presetSubtype="0" fill="hold" grpId="0" nodeType="after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1000"/>
                                            <p:tgtEl>
                                              <p:spTgt spid="53"/>
                                            </p:tgtEl>
                                          </p:cBhvr>
                                        </p:animEffect>
                                        <p:anim calcmode="lin" valueType="num">
                                          <p:cBhvr>
                                            <p:cTn id="25" dur="1000" fill="hold"/>
                                            <p:tgtEl>
                                              <p:spTgt spid="53"/>
                                            </p:tgtEl>
                                            <p:attrNameLst>
                                              <p:attrName>ppt_x</p:attrName>
                                            </p:attrNameLst>
                                          </p:cBhvr>
                                          <p:tavLst>
                                            <p:tav tm="0">
                                              <p:val>
                                                <p:strVal val="#ppt_x"/>
                                              </p:val>
                                            </p:tav>
                                            <p:tav tm="100000">
                                              <p:val>
                                                <p:strVal val="#ppt_x"/>
                                              </p:val>
                                            </p:tav>
                                          </p:tavLst>
                                        </p:anim>
                                        <p:anim calcmode="lin" valueType="num">
                                          <p:cBhvr>
                                            <p:cTn id="26" dur="1000" fill="hold"/>
                                            <p:tgtEl>
                                              <p:spTgt spid="53"/>
                                            </p:tgtEl>
                                            <p:attrNameLst>
                                              <p:attrName>ppt_y</p:attrName>
                                            </p:attrNameLst>
                                          </p:cBhvr>
                                          <p:tavLst>
                                            <p:tav tm="0">
                                              <p:val>
                                                <p:strVal val="#ppt_y+.1"/>
                                              </p:val>
                                            </p:tav>
                                            <p:tav tm="100000">
                                              <p:val>
                                                <p:strVal val="#ppt_y"/>
                                              </p:val>
                                            </p:tav>
                                          </p:tavLst>
                                        </p:anim>
                                      </p:childTnLst>
                                    </p:cTn>
                                  </p:par>
                                </p:childTnLst>
                              </p:cTn>
                            </p:par>
                            <p:par>
                              <p:cTn id="27" fill="hold">
                                <p:stCondLst>
                                  <p:cond delay="2600"/>
                                </p:stCondLst>
                                <p:childTnLst>
                                  <p:par>
                                    <p:cTn id="28" presetID="2" presetClass="entr" presetSubtype="1" fill="hold" grpId="0" nodeType="afterEffect">
                                      <p:stCondLst>
                                        <p:cond delay="0"/>
                                      </p:stCondLst>
                                      <p:childTnLst>
                                        <p:set>
                                          <p:cBhvr>
                                            <p:cTn id="29" dur="1" fill="hold">
                                              <p:stCondLst>
                                                <p:cond delay="0"/>
                                              </p:stCondLst>
                                            </p:cTn>
                                            <p:tgtEl>
                                              <p:spTgt spid="67"/>
                                            </p:tgtEl>
                                            <p:attrNameLst>
                                              <p:attrName>style.visibility</p:attrName>
                                            </p:attrNameLst>
                                          </p:cBhvr>
                                          <p:to>
                                            <p:strVal val="visible"/>
                                          </p:to>
                                        </p:set>
                                        <p:anim calcmode="lin" valueType="num">
                                          <p:cBhvr additive="base">
                                            <p:cTn id="30" dur="1000" fill="hold"/>
                                            <p:tgtEl>
                                              <p:spTgt spid="67"/>
                                            </p:tgtEl>
                                            <p:attrNameLst>
                                              <p:attrName>ppt_x</p:attrName>
                                            </p:attrNameLst>
                                          </p:cBhvr>
                                          <p:tavLst>
                                            <p:tav tm="0">
                                              <p:val>
                                                <p:strVal val="#ppt_x"/>
                                              </p:val>
                                            </p:tav>
                                            <p:tav tm="100000">
                                              <p:val>
                                                <p:strVal val="#ppt_x"/>
                                              </p:val>
                                            </p:tav>
                                          </p:tavLst>
                                        </p:anim>
                                        <p:anim calcmode="lin" valueType="num">
                                          <p:cBhvr additive="base">
                                            <p:cTn id="31" dur="1000" fill="hold"/>
                                            <p:tgtEl>
                                              <p:spTgt spid="67"/>
                                            </p:tgtEl>
                                            <p:attrNameLst>
                                              <p:attrName>ppt_y</p:attrName>
                                            </p:attrNameLst>
                                          </p:cBhvr>
                                          <p:tavLst>
                                            <p:tav tm="0">
                                              <p:val>
                                                <p:strVal val="0-#ppt_h/2"/>
                                              </p:val>
                                            </p:tav>
                                            <p:tav tm="100000">
                                              <p:val>
                                                <p:strVal val="#ppt_y"/>
                                              </p:val>
                                            </p:tav>
                                          </p:tavLst>
                                        </p:anim>
                                      </p:childTnLst>
                                    </p:cTn>
                                  </p:par>
                                </p:childTnLst>
                              </p:cTn>
                            </p:par>
                            <p:par>
                              <p:cTn id="32" fill="hold">
                                <p:stCondLst>
                                  <p:cond delay="3600"/>
                                </p:stCondLst>
                                <p:childTnLst>
                                  <p:par>
                                    <p:cTn id="33" presetID="22" presetClass="entr" presetSubtype="8" fill="hold" nodeType="afterEffect">
                                      <p:stCondLst>
                                        <p:cond delay="0"/>
                                      </p:stCondLst>
                                      <p:childTnLst>
                                        <p:set>
                                          <p:cBhvr>
                                            <p:cTn id="34" dur="1" fill="hold">
                                              <p:stCondLst>
                                                <p:cond delay="0"/>
                                              </p:stCondLst>
                                            </p:cTn>
                                            <p:tgtEl>
                                              <p:spTgt spid="76"/>
                                            </p:tgtEl>
                                            <p:attrNameLst>
                                              <p:attrName>style.visibility</p:attrName>
                                            </p:attrNameLst>
                                          </p:cBhvr>
                                          <p:to>
                                            <p:strVal val="visible"/>
                                          </p:to>
                                        </p:set>
                                        <p:animEffect transition="in" filter="wipe(left)">
                                          <p:cBhvr>
                                            <p:cTn id="35" dur="500"/>
                                            <p:tgtEl>
                                              <p:spTgt spid="76"/>
                                            </p:tgtEl>
                                          </p:cBhvr>
                                        </p:animEffect>
                                      </p:childTnLst>
                                    </p:cTn>
                                  </p:par>
                                </p:childTnLst>
                              </p:cTn>
                            </p:par>
                            <p:par>
                              <p:cTn id="36" fill="hold">
                                <p:stCondLst>
                                  <p:cond delay="4100"/>
                                </p:stCondLst>
                                <p:childTnLst>
                                  <p:par>
                                    <p:cTn id="37" presetID="17" presetClass="entr" presetSubtype="1" fill="hold" grpId="0" nodeType="afterEffect">
                                      <p:stCondLst>
                                        <p:cond delay="0"/>
                                      </p:stCondLst>
                                      <p:iterate type="lt">
                                        <p:tmPct val="40000"/>
                                      </p:iterate>
                                      <p:childTnLst>
                                        <p:set>
                                          <p:cBhvr>
                                            <p:cTn id="38" dur="1" fill="hold">
                                              <p:stCondLst>
                                                <p:cond delay="0"/>
                                              </p:stCondLst>
                                            </p:cTn>
                                            <p:tgtEl>
                                              <p:spTgt spid="77"/>
                                            </p:tgtEl>
                                            <p:attrNameLst>
                                              <p:attrName>style.visibility</p:attrName>
                                            </p:attrNameLst>
                                          </p:cBhvr>
                                          <p:to>
                                            <p:strVal val="visible"/>
                                          </p:to>
                                        </p:set>
                                        <p:anim calcmode="lin" valueType="num">
                                          <p:cBhvr>
                                            <p:cTn id="39" dur="250" fill="hold"/>
                                            <p:tgtEl>
                                              <p:spTgt spid="77"/>
                                            </p:tgtEl>
                                            <p:attrNameLst>
                                              <p:attrName>ppt_x</p:attrName>
                                            </p:attrNameLst>
                                          </p:cBhvr>
                                          <p:tavLst>
                                            <p:tav tm="0">
                                              <p:val>
                                                <p:strVal val="#ppt_x"/>
                                              </p:val>
                                            </p:tav>
                                            <p:tav tm="100000">
                                              <p:val>
                                                <p:strVal val="#ppt_x"/>
                                              </p:val>
                                            </p:tav>
                                          </p:tavLst>
                                        </p:anim>
                                        <p:anim calcmode="lin" valueType="num">
                                          <p:cBhvr>
                                            <p:cTn id="40" dur="250" fill="hold"/>
                                            <p:tgtEl>
                                              <p:spTgt spid="77"/>
                                            </p:tgtEl>
                                            <p:attrNameLst>
                                              <p:attrName>ppt_y</p:attrName>
                                            </p:attrNameLst>
                                          </p:cBhvr>
                                          <p:tavLst>
                                            <p:tav tm="0">
                                              <p:val>
                                                <p:strVal val="#ppt_y-#ppt_h/2"/>
                                              </p:val>
                                            </p:tav>
                                            <p:tav tm="100000">
                                              <p:val>
                                                <p:strVal val="#ppt_y"/>
                                              </p:val>
                                            </p:tav>
                                          </p:tavLst>
                                        </p:anim>
                                        <p:anim calcmode="lin" valueType="num">
                                          <p:cBhvr>
                                            <p:cTn id="41" dur="250" fill="hold"/>
                                            <p:tgtEl>
                                              <p:spTgt spid="77"/>
                                            </p:tgtEl>
                                            <p:attrNameLst>
                                              <p:attrName>ppt_w</p:attrName>
                                            </p:attrNameLst>
                                          </p:cBhvr>
                                          <p:tavLst>
                                            <p:tav tm="0">
                                              <p:val>
                                                <p:strVal val="#ppt_w"/>
                                              </p:val>
                                            </p:tav>
                                            <p:tav tm="100000">
                                              <p:val>
                                                <p:strVal val="#ppt_w"/>
                                              </p:val>
                                            </p:tav>
                                          </p:tavLst>
                                        </p:anim>
                                        <p:anim calcmode="lin" valueType="num">
                                          <p:cBhvr>
                                            <p:cTn id="42" dur="250" fill="hold"/>
                                            <p:tgtEl>
                                              <p:spTgt spid="77"/>
                                            </p:tgtEl>
                                            <p:attrNameLst>
                                              <p:attrName>ppt_h</p:attrName>
                                            </p:attrNameLst>
                                          </p:cBhvr>
                                          <p:tavLst>
                                            <p:tav tm="0">
                                              <p:val>
                                                <p:fltVal val="0"/>
                                              </p:val>
                                            </p:tav>
                                            <p:tav tm="100000">
                                              <p:val>
                                                <p:strVal val="#ppt_h"/>
                                              </p:val>
                                            </p:tav>
                                          </p:tavLst>
                                        </p:anim>
                                      </p:childTnLst>
                                    </p:cTn>
                                  </p:par>
                                </p:childTnLst>
                              </p:cTn>
                            </p:par>
                            <p:par>
                              <p:cTn id="43" fill="hold">
                                <p:stCondLst>
                                  <p:cond delay="5550"/>
                                </p:stCondLst>
                                <p:childTnLst>
                                  <p:par>
                                    <p:cTn id="44" presetID="2" presetClass="entr" presetSubtype="1" fill="hold" grpId="0" nodeType="afterEffect">
                                      <p:stCondLst>
                                        <p:cond delay="0"/>
                                      </p:stCondLst>
                                      <p:childTnLst>
                                        <p:set>
                                          <p:cBhvr>
                                            <p:cTn id="45" dur="1" fill="hold">
                                              <p:stCondLst>
                                                <p:cond delay="0"/>
                                              </p:stCondLst>
                                            </p:cTn>
                                            <p:tgtEl>
                                              <p:spTgt spid="68"/>
                                            </p:tgtEl>
                                            <p:attrNameLst>
                                              <p:attrName>style.visibility</p:attrName>
                                            </p:attrNameLst>
                                          </p:cBhvr>
                                          <p:to>
                                            <p:strVal val="visible"/>
                                          </p:to>
                                        </p:set>
                                        <p:anim calcmode="lin" valueType="num">
                                          <p:cBhvr additive="base">
                                            <p:cTn id="46" dur="1000" fill="hold"/>
                                            <p:tgtEl>
                                              <p:spTgt spid="68"/>
                                            </p:tgtEl>
                                            <p:attrNameLst>
                                              <p:attrName>ppt_x</p:attrName>
                                            </p:attrNameLst>
                                          </p:cBhvr>
                                          <p:tavLst>
                                            <p:tav tm="0">
                                              <p:val>
                                                <p:strVal val="#ppt_x"/>
                                              </p:val>
                                            </p:tav>
                                            <p:tav tm="100000">
                                              <p:val>
                                                <p:strVal val="#ppt_x"/>
                                              </p:val>
                                            </p:tav>
                                          </p:tavLst>
                                        </p:anim>
                                        <p:anim calcmode="lin" valueType="num">
                                          <p:cBhvr additive="base">
                                            <p:cTn id="47" dur="1000" fill="hold"/>
                                            <p:tgtEl>
                                              <p:spTgt spid="68"/>
                                            </p:tgtEl>
                                            <p:attrNameLst>
                                              <p:attrName>ppt_y</p:attrName>
                                            </p:attrNameLst>
                                          </p:cBhvr>
                                          <p:tavLst>
                                            <p:tav tm="0">
                                              <p:val>
                                                <p:strVal val="0-#ppt_h/2"/>
                                              </p:val>
                                            </p:tav>
                                            <p:tav tm="100000">
                                              <p:val>
                                                <p:strVal val="#ppt_y"/>
                                              </p:val>
                                            </p:tav>
                                          </p:tavLst>
                                        </p:anim>
                                      </p:childTnLst>
                                    </p:cTn>
                                  </p:par>
                                </p:childTnLst>
                              </p:cTn>
                            </p:par>
                            <p:par>
                              <p:cTn id="48" fill="hold">
                                <p:stCondLst>
                                  <p:cond delay="6550"/>
                                </p:stCondLst>
                                <p:childTnLst>
                                  <p:par>
                                    <p:cTn id="49" presetID="22" presetClass="entr" presetSubtype="8" fill="hold" nodeType="afterEffect">
                                      <p:stCondLst>
                                        <p:cond delay="0"/>
                                      </p:stCondLst>
                                      <p:childTnLst>
                                        <p:set>
                                          <p:cBhvr>
                                            <p:cTn id="50" dur="1" fill="hold">
                                              <p:stCondLst>
                                                <p:cond delay="0"/>
                                              </p:stCondLst>
                                            </p:cTn>
                                            <p:tgtEl>
                                              <p:spTgt spid="75"/>
                                            </p:tgtEl>
                                            <p:attrNameLst>
                                              <p:attrName>style.visibility</p:attrName>
                                            </p:attrNameLst>
                                          </p:cBhvr>
                                          <p:to>
                                            <p:strVal val="visible"/>
                                          </p:to>
                                        </p:set>
                                        <p:animEffect transition="in" filter="wipe(left)">
                                          <p:cBhvr>
                                            <p:cTn id="51" dur="500"/>
                                            <p:tgtEl>
                                              <p:spTgt spid="75"/>
                                            </p:tgtEl>
                                          </p:cBhvr>
                                        </p:animEffect>
                                      </p:childTnLst>
                                    </p:cTn>
                                  </p:par>
                                </p:childTnLst>
                              </p:cTn>
                            </p:par>
                            <p:par>
                              <p:cTn id="52" fill="hold">
                                <p:stCondLst>
                                  <p:cond delay="7050"/>
                                </p:stCondLst>
                                <p:childTnLst>
                                  <p:par>
                                    <p:cTn id="53" presetID="17" presetClass="entr" presetSubtype="1" fill="hold" grpId="0" nodeType="afterEffect">
                                      <p:stCondLst>
                                        <p:cond delay="0"/>
                                      </p:stCondLst>
                                      <p:iterate type="lt">
                                        <p:tmPct val="40000"/>
                                      </p:iterate>
                                      <p:childTnLst>
                                        <p:set>
                                          <p:cBhvr>
                                            <p:cTn id="54" dur="1" fill="hold">
                                              <p:stCondLst>
                                                <p:cond delay="0"/>
                                              </p:stCondLst>
                                            </p:cTn>
                                            <p:tgtEl>
                                              <p:spTgt spid="78"/>
                                            </p:tgtEl>
                                            <p:attrNameLst>
                                              <p:attrName>style.visibility</p:attrName>
                                            </p:attrNameLst>
                                          </p:cBhvr>
                                          <p:to>
                                            <p:strVal val="visible"/>
                                          </p:to>
                                        </p:set>
                                        <p:anim calcmode="lin" valueType="num">
                                          <p:cBhvr>
                                            <p:cTn id="55" dur="250" fill="hold"/>
                                            <p:tgtEl>
                                              <p:spTgt spid="78"/>
                                            </p:tgtEl>
                                            <p:attrNameLst>
                                              <p:attrName>ppt_x</p:attrName>
                                            </p:attrNameLst>
                                          </p:cBhvr>
                                          <p:tavLst>
                                            <p:tav tm="0">
                                              <p:val>
                                                <p:strVal val="#ppt_x"/>
                                              </p:val>
                                            </p:tav>
                                            <p:tav tm="100000">
                                              <p:val>
                                                <p:strVal val="#ppt_x"/>
                                              </p:val>
                                            </p:tav>
                                          </p:tavLst>
                                        </p:anim>
                                        <p:anim calcmode="lin" valueType="num">
                                          <p:cBhvr>
                                            <p:cTn id="56" dur="250" fill="hold"/>
                                            <p:tgtEl>
                                              <p:spTgt spid="78"/>
                                            </p:tgtEl>
                                            <p:attrNameLst>
                                              <p:attrName>ppt_y</p:attrName>
                                            </p:attrNameLst>
                                          </p:cBhvr>
                                          <p:tavLst>
                                            <p:tav tm="0">
                                              <p:val>
                                                <p:strVal val="#ppt_y-#ppt_h/2"/>
                                              </p:val>
                                            </p:tav>
                                            <p:tav tm="100000">
                                              <p:val>
                                                <p:strVal val="#ppt_y"/>
                                              </p:val>
                                            </p:tav>
                                          </p:tavLst>
                                        </p:anim>
                                        <p:anim calcmode="lin" valueType="num">
                                          <p:cBhvr>
                                            <p:cTn id="57" dur="250" fill="hold"/>
                                            <p:tgtEl>
                                              <p:spTgt spid="78"/>
                                            </p:tgtEl>
                                            <p:attrNameLst>
                                              <p:attrName>ppt_w</p:attrName>
                                            </p:attrNameLst>
                                          </p:cBhvr>
                                          <p:tavLst>
                                            <p:tav tm="0">
                                              <p:val>
                                                <p:strVal val="#ppt_w"/>
                                              </p:val>
                                            </p:tav>
                                            <p:tav tm="100000">
                                              <p:val>
                                                <p:strVal val="#ppt_w"/>
                                              </p:val>
                                            </p:tav>
                                          </p:tavLst>
                                        </p:anim>
                                        <p:anim calcmode="lin" valueType="num">
                                          <p:cBhvr>
                                            <p:cTn id="58" dur="250" fill="hold"/>
                                            <p:tgtEl>
                                              <p:spTgt spid="78"/>
                                            </p:tgtEl>
                                            <p:attrNameLst>
                                              <p:attrName>ppt_h</p:attrName>
                                            </p:attrNameLst>
                                          </p:cBhvr>
                                          <p:tavLst>
                                            <p:tav tm="0">
                                              <p:val>
                                                <p:fltVal val="0"/>
                                              </p:val>
                                            </p:tav>
                                            <p:tav tm="100000">
                                              <p:val>
                                                <p:strVal val="#ppt_h"/>
                                              </p:val>
                                            </p:tav>
                                          </p:tavLst>
                                        </p:anim>
                                      </p:childTnLst>
                                    </p:cTn>
                                  </p:par>
                                </p:childTnLst>
                              </p:cTn>
                            </p:par>
                            <p:par>
                              <p:cTn id="59" fill="hold">
                                <p:stCondLst>
                                  <p:cond delay="8100"/>
                                </p:stCondLst>
                                <p:childTnLst>
                                  <p:par>
                                    <p:cTn id="60" presetID="2" presetClass="entr" presetSubtype="1" fill="hold" grpId="0" nodeType="afterEffect">
                                      <p:stCondLst>
                                        <p:cond delay="0"/>
                                      </p:stCondLst>
                                      <p:childTnLst>
                                        <p:set>
                                          <p:cBhvr>
                                            <p:cTn id="61" dur="1" fill="hold">
                                              <p:stCondLst>
                                                <p:cond delay="0"/>
                                              </p:stCondLst>
                                            </p:cTn>
                                            <p:tgtEl>
                                              <p:spTgt spid="69"/>
                                            </p:tgtEl>
                                            <p:attrNameLst>
                                              <p:attrName>style.visibility</p:attrName>
                                            </p:attrNameLst>
                                          </p:cBhvr>
                                          <p:to>
                                            <p:strVal val="visible"/>
                                          </p:to>
                                        </p:set>
                                        <p:anim calcmode="lin" valueType="num">
                                          <p:cBhvr additive="base">
                                            <p:cTn id="62" dur="1000" fill="hold"/>
                                            <p:tgtEl>
                                              <p:spTgt spid="69"/>
                                            </p:tgtEl>
                                            <p:attrNameLst>
                                              <p:attrName>ppt_x</p:attrName>
                                            </p:attrNameLst>
                                          </p:cBhvr>
                                          <p:tavLst>
                                            <p:tav tm="0">
                                              <p:val>
                                                <p:strVal val="#ppt_x"/>
                                              </p:val>
                                            </p:tav>
                                            <p:tav tm="100000">
                                              <p:val>
                                                <p:strVal val="#ppt_x"/>
                                              </p:val>
                                            </p:tav>
                                          </p:tavLst>
                                        </p:anim>
                                        <p:anim calcmode="lin" valueType="num">
                                          <p:cBhvr additive="base">
                                            <p:cTn id="63" dur="1000" fill="hold"/>
                                            <p:tgtEl>
                                              <p:spTgt spid="69"/>
                                            </p:tgtEl>
                                            <p:attrNameLst>
                                              <p:attrName>ppt_y</p:attrName>
                                            </p:attrNameLst>
                                          </p:cBhvr>
                                          <p:tavLst>
                                            <p:tav tm="0">
                                              <p:val>
                                                <p:strVal val="0-#ppt_h/2"/>
                                              </p:val>
                                            </p:tav>
                                            <p:tav tm="100000">
                                              <p:val>
                                                <p:strVal val="#ppt_y"/>
                                              </p:val>
                                            </p:tav>
                                          </p:tavLst>
                                        </p:anim>
                                      </p:childTnLst>
                                    </p:cTn>
                                  </p:par>
                                </p:childTnLst>
                              </p:cTn>
                            </p:par>
                            <p:par>
                              <p:cTn id="64" fill="hold">
                                <p:stCondLst>
                                  <p:cond delay="9100"/>
                                </p:stCondLst>
                                <p:childTnLst>
                                  <p:par>
                                    <p:cTn id="65" presetID="22" presetClass="entr" presetSubtype="8" fill="hold" nodeType="afterEffect">
                                      <p:stCondLst>
                                        <p:cond delay="0"/>
                                      </p:stCondLst>
                                      <p:childTnLst>
                                        <p:set>
                                          <p:cBhvr>
                                            <p:cTn id="66" dur="1" fill="hold">
                                              <p:stCondLst>
                                                <p:cond delay="0"/>
                                              </p:stCondLst>
                                            </p:cTn>
                                            <p:tgtEl>
                                              <p:spTgt spid="74"/>
                                            </p:tgtEl>
                                            <p:attrNameLst>
                                              <p:attrName>style.visibility</p:attrName>
                                            </p:attrNameLst>
                                          </p:cBhvr>
                                          <p:to>
                                            <p:strVal val="visible"/>
                                          </p:to>
                                        </p:set>
                                        <p:animEffect transition="in" filter="wipe(left)">
                                          <p:cBhvr>
                                            <p:cTn id="67" dur="500"/>
                                            <p:tgtEl>
                                              <p:spTgt spid="74"/>
                                            </p:tgtEl>
                                          </p:cBhvr>
                                        </p:animEffect>
                                      </p:childTnLst>
                                    </p:cTn>
                                  </p:par>
                                </p:childTnLst>
                              </p:cTn>
                            </p:par>
                            <p:par>
                              <p:cTn id="68" fill="hold">
                                <p:stCondLst>
                                  <p:cond delay="9600"/>
                                </p:stCondLst>
                                <p:childTnLst>
                                  <p:par>
                                    <p:cTn id="69" presetID="17" presetClass="entr" presetSubtype="1" fill="hold" grpId="0" nodeType="afterEffect">
                                      <p:stCondLst>
                                        <p:cond delay="0"/>
                                      </p:stCondLst>
                                      <p:iterate type="lt">
                                        <p:tmPct val="40000"/>
                                      </p:iterate>
                                      <p:childTnLst>
                                        <p:set>
                                          <p:cBhvr>
                                            <p:cTn id="70" dur="1" fill="hold">
                                              <p:stCondLst>
                                                <p:cond delay="0"/>
                                              </p:stCondLst>
                                            </p:cTn>
                                            <p:tgtEl>
                                              <p:spTgt spid="79"/>
                                            </p:tgtEl>
                                            <p:attrNameLst>
                                              <p:attrName>style.visibility</p:attrName>
                                            </p:attrNameLst>
                                          </p:cBhvr>
                                          <p:to>
                                            <p:strVal val="visible"/>
                                          </p:to>
                                        </p:set>
                                        <p:anim calcmode="lin" valueType="num">
                                          <p:cBhvr>
                                            <p:cTn id="71" dur="250" fill="hold"/>
                                            <p:tgtEl>
                                              <p:spTgt spid="79"/>
                                            </p:tgtEl>
                                            <p:attrNameLst>
                                              <p:attrName>ppt_x</p:attrName>
                                            </p:attrNameLst>
                                          </p:cBhvr>
                                          <p:tavLst>
                                            <p:tav tm="0">
                                              <p:val>
                                                <p:strVal val="#ppt_x"/>
                                              </p:val>
                                            </p:tav>
                                            <p:tav tm="100000">
                                              <p:val>
                                                <p:strVal val="#ppt_x"/>
                                              </p:val>
                                            </p:tav>
                                          </p:tavLst>
                                        </p:anim>
                                        <p:anim calcmode="lin" valueType="num">
                                          <p:cBhvr>
                                            <p:cTn id="72" dur="250" fill="hold"/>
                                            <p:tgtEl>
                                              <p:spTgt spid="79"/>
                                            </p:tgtEl>
                                            <p:attrNameLst>
                                              <p:attrName>ppt_y</p:attrName>
                                            </p:attrNameLst>
                                          </p:cBhvr>
                                          <p:tavLst>
                                            <p:tav tm="0">
                                              <p:val>
                                                <p:strVal val="#ppt_y-#ppt_h/2"/>
                                              </p:val>
                                            </p:tav>
                                            <p:tav tm="100000">
                                              <p:val>
                                                <p:strVal val="#ppt_y"/>
                                              </p:val>
                                            </p:tav>
                                          </p:tavLst>
                                        </p:anim>
                                        <p:anim calcmode="lin" valueType="num">
                                          <p:cBhvr>
                                            <p:cTn id="73" dur="250" fill="hold"/>
                                            <p:tgtEl>
                                              <p:spTgt spid="79"/>
                                            </p:tgtEl>
                                            <p:attrNameLst>
                                              <p:attrName>ppt_w</p:attrName>
                                            </p:attrNameLst>
                                          </p:cBhvr>
                                          <p:tavLst>
                                            <p:tav tm="0">
                                              <p:val>
                                                <p:strVal val="#ppt_w"/>
                                              </p:val>
                                            </p:tav>
                                            <p:tav tm="100000">
                                              <p:val>
                                                <p:strVal val="#ppt_w"/>
                                              </p:val>
                                            </p:tav>
                                          </p:tavLst>
                                        </p:anim>
                                        <p:anim calcmode="lin" valueType="num">
                                          <p:cBhvr>
                                            <p:cTn id="74" dur="250" fill="hold"/>
                                            <p:tgtEl>
                                              <p:spTgt spid="79"/>
                                            </p:tgtEl>
                                            <p:attrNameLst>
                                              <p:attrName>ppt_h</p:attrName>
                                            </p:attrNameLst>
                                          </p:cBhvr>
                                          <p:tavLst>
                                            <p:tav tm="0">
                                              <p:val>
                                                <p:fltVal val="0"/>
                                              </p:val>
                                            </p:tav>
                                            <p:tav tm="100000">
                                              <p:val>
                                                <p:strVal val="#ppt_h"/>
                                              </p:val>
                                            </p:tav>
                                          </p:tavLst>
                                        </p:anim>
                                      </p:childTnLst>
                                    </p:cTn>
                                  </p:par>
                                </p:childTnLst>
                              </p:cTn>
                            </p:par>
                            <p:par>
                              <p:cTn id="75" fill="hold">
                                <p:stCondLst>
                                  <p:cond delay="10950"/>
                                </p:stCondLst>
                                <p:childTnLst>
                                  <p:par>
                                    <p:cTn id="76" presetID="2" presetClass="entr" presetSubtype="1" fill="hold" grpId="0" nodeType="afterEffect">
                                      <p:stCondLst>
                                        <p:cond delay="0"/>
                                      </p:stCondLst>
                                      <p:childTnLst>
                                        <p:set>
                                          <p:cBhvr>
                                            <p:cTn id="77" dur="1" fill="hold">
                                              <p:stCondLst>
                                                <p:cond delay="0"/>
                                              </p:stCondLst>
                                            </p:cTn>
                                            <p:tgtEl>
                                              <p:spTgt spid="70"/>
                                            </p:tgtEl>
                                            <p:attrNameLst>
                                              <p:attrName>style.visibility</p:attrName>
                                            </p:attrNameLst>
                                          </p:cBhvr>
                                          <p:to>
                                            <p:strVal val="visible"/>
                                          </p:to>
                                        </p:set>
                                        <p:anim calcmode="lin" valueType="num">
                                          <p:cBhvr additive="base">
                                            <p:cTn id="78" dur="1000" fill="hold"/>
                                            <p:tgtEl>
                                              <p:spTgt spid="70"/>
                                            </p:tgtEl>
                                            <p:attrNameLst>
                                              <p:attrName>ppt_x</p:attrName>
                                            </p:attrNameLst>
                                          </p:cBhvr>
                                          <p:tavLst>
                                            <p:tav tm="0">
                                              <p:val>
                                                <p:strVal val="#ppt_x"/>
                                              </p:val>
                                            </p:tav>
                                            <p:tav tm="100000">
                                              <p:val>
                                                <p:strVal val="#ppt_x"/>
                                              </p:val>
                                            </p:tav>
                                          </p:tavLst>
                                        </p:anim>
                                        <p:anim calcmode="lin" valueType="num">
                                          <p:cBhvr additive="base">
                                            <p:cTn id="79" dur="1000" fill="hold"/>
                                            <p:tgtEl>
                                              <p:spTgt spid="70"/>
                                            </p:tgtEl>
                                            <p:attrNameLst>
                                              <p:attrName>ppt_y</p:attrName>
                                            </p:attrNameLst>
                                          </p:cBhvr>
                                          <p:tavLst>
                                            <p:tav tm="0">
                                              <p:val>
                                                <p:strVal val="0-#ppt_h/2"/>
                                              </p:val>
                                            </p:tav>
                                            <p:tav tm="100000">
                                              <p:val>
                                                <p:strVal val="#ppt_y"/>
                                              </p:val>
                                            </p:tav>
                                          </p:tavLst>
                                        </p:anim>
                                      </p:childTnLst>
                                    </p:cTn>
                                  </p:par>
                                </p:childTnLst>
                              </p:cTn>
                            </p:par>
                            <p:par>
                              <p:cTn id="80" fill="hold">
                                <p:stCondLst>
                                  <p:cond delay="11950"/>
                                </p:stCondLst>
                                <p:childTnLst>
                                  <p:par>
                                    <p:cTn id="81" presetID="22" presetClass="entr" presetSubtype="8" fill="hold" nodeType="afterEffect">
                                      <p:stCondLst>
                                        <p:cond delay="0"/>
                                      </p:stCondLst>
                                      <p:childTnLst>
                                        <p:set>
                                          <p:cBhvr>
                                            <p:cTn id="82" dur="1" fill="hold">
                                              <p:stCondLst>
                                                <p:cond delay="0"/>
                                              </p:stCondLst>
                                            </p:cTn>
                                            <p:tgtEl>
                                              <p:spTgt spid="73"/>
                                            </p:tgtEl>
                                            <p:attrNameLst>
                                              <p:attrName>style.visibility</p:attrName>
                                            </p:attrNameLst>
                                          </p:cBhvr>
                                          <p:to>
                                            <p:strVal val="visible"/>
                                          </p:to>
                                        </p:set>
                                        <p:animEffect transition="in" filter="wipe(left)">
                                          <p:cBhvr>
                                            <p:cTn id="83" dur="500"/>
                                            <p:tgtEl>
                                              <p:spTgt spid="73"/>
                                            </p:tgtEl>
                                          </p:cBhvr>
                                        </p:animEffect>
                                      </p:childTnLst>
                                    </p:cTn>
                                  </p:par>
                                </p:childTnLst>
                              </p:cTn>
                            </p:par>
                            <p:par>
                              <p:cTn id="84" fill="hold">
                                <p:stCondLst>
                                  <p:cond delay="12450"/>
                                </p:stCondLst>
                                <p:childTnLst>
                                  <p:par>
                                    <p:cTn id="85" presetID="17" presetClass="entr" presetSubtype="1" fill="hold" grpId="0" nodeType="afterEffect">
                                      <p:stCondLst>
                                        <p:cond delay="0"/>
                                      </p:stCondLst>
                                      <p:iterate type="lt">
                                        <p:tmPct val="40000"/>
                                      </p:iterate>
                                      <p:childTnLst>
                                        <p:set>
                                          <p:cBhvr>
                                            <p:cTn id="86" dur="1" fill="hold">
                                              <p:stCondLst>
                                                <p:cond delay="0"/>
                                              </p:stCondLst>
                                            </p:cTn>
                                            <p:tgtEl>
                                              <p:spTgt spid="80"/>
                                            </p:tgtEl>
                                            <p:attrNameLst>
                                              <p:attrName>style.visibility</p:attrName>
                                            </p:attrNameLst>
                                          </p:cBhvr>
                                          <p:to>
                                            <p:strVal val="visible"/>
                                          </p:to>
                                        </p:set>
                                        <p:anim calcmode="lin" valueType="num">
                                          <p:cBhvr>
                                            <p:cTn id="87" dur="250" fill="hold"/>
                                            <p:tgtEl>
                                              <p:spTgt spid="80"/>
                                            </p:tgtEl>
                                            <p:attrNameLst>
                                              <p:attrName>ppt_x</p:attrName>
                                            </p:attrNameLst>
                                          </p:cBhvr>
                                          <p:tavLst>
                                            <p:tav tm="0">
                                              <p:val>
                                                <p:strVal val="#ppt_x"/>
                                              </p:val>
                                            </p:tav>
                                            <p:tav tm="100000">
                                              <p:val>
                                                <p:strVal val="#ppt_x"/>
                                              </p:val>
                                            </p:tav>
                                          </p:tavLst>
                                        </p:anim>
                                        <p:anim calcmode="lin" valueType="num">
                                          <p:cBhvr>
                                            <p:cTn id="88" dur="250" fill="hold"/>
                                            <p:tgtEl>
                                              <p:spTgt spid="80"/>
                                            </p:tgtEl>
                                            <p:attrNameLst>
                                              <p:attrName>ppt_y</p:attrName>
                                            </p:attrNameLst>
                                          </p:cBhvr>
                                          <p:tavLst>
                                            <p:tav tm="0">
                                              <p:val>
                                                <p:strVal val="#ppt_y-#ppt_h/2"/>
                                              </p:val>
                                            </p:tav>
                                            <p:tav tm="100000">
                                              <p:val>
                                                <p:strVal val="#ppt_y"/>
                                              </p:val>
                                            </p:tav>
                                          </p:tavLst>
                                        </p:anim>
                                        <p:anim calcmode="lin" valueType="num">
                                          <p:cBhvr>
                                            <p:cTn id="89" dur="250" fill="hold"/>
                                            <p:tgtEl>
                                              <p:spTgt spid="80"/>
                                            </p:tgtEl>
                                            <p:attrNameLst>
                                              <p:attrName>ppt_w</p:attrName>
                                            </p:attrNameLst>
                                          </p:cBhvr>
                                          <p:tavLst>
                                            <p:tav tm="0">
                                              <p:val>
                                                <p:strVal val="#ppt_w"/>
                                              </p:val>
                                            </p:tav>
                                            <p:tav tm="100000">
                                              <p:val>
                                                <p:strVal val="#ppt_w"/>
                                              </p:val>
                                            </p:tav>
                                          </p:tavLst>
                                        </p:anim>
                                        <p:anim calcmode="lin" valueType="num">
                                          <p:cBhvr>
                                            <p:cTn id="90" dur="250" fill="hold"/>
                                            <p:tgtEl>
                                              <p:spTgt spid="80"/>
                                            </p:tgtEl>
                                            <p:attrNameLst>
                                              <p:attrName>ppt_h</p:attrName>
                                            </p:attrNameLst>
                                          </p:cBhvr>
                                          <p:tavLst>
                                            <p:tav tm="0">
                                              <p:val>
                                                <p:fltVal val="0"/>
                                              </p:val>
                                            </p:tav>
                                            <p:tav tm="100000">
                                              <p:val>
                                                <p:strVal val="#ppt_h"/>
                                              </p:val>
                                            </p:tav>
                                          </p:tavLst>
                                        </p:anim>
                                      </p:childTnLst>
                                    </p:cTn>
                                  </p:par>
                                </p:childTnLst>
                              </p:cTn>
                            </p:par>
                            <p:par>
                              <p:cTn id="91" fill="hold">
                                <p:stCondLst>
                                  <p:cond delay="13000"/>
                                </p:stCondLst>
                                <p:childTnLst>
                                  <p:par>
                                    <p:cTn id="92" presetID="2" presetClass="entr" presetSubtype="1" fill="hold" grpId="0" nodeType="afterEffect">
                                      <p:stCondLst>
                                        <p:cond delay="0"/>
                                      </p:stCondLst>
                                      <p:childTnLst>
                                        <p:set>
                                          <p:cBhvr>
                                            <p:cTn id="93" dur="1" fill="hold">
                                              <p:stCondLst>
                                                <p:cond delay="0"/>
                                              </p:stCondLst>
                                            </p:cTn>
                                            <p:tgtEl>
                                              <p:spTgt spid="71"/>
                                            </p:tgtEl>
                                            <p:attrNameLst>
                                              <p:attrName>style.visibility</p:attrName>
                                            </p:attrNameLst>
                                          </p:cBhvr>
                                          <p:to>
                                            <p:strVal val="visible"/>
                                          </p:to>
                                        </p:set>
                                        <p:anim calcmode="lin" valueType="num">
                                          <p:cBhvr additive="base">
                                            <p:cTn id="94" dur="1000" fill="hold"/>
                                            <p:tgtEl>
                                              <p:spTgt spid="71"/>
                                            </p:tgtEl>
                                            <p:attrNameLst>
                                              <p:attrName>ppt_x</p:attrName>
                                            </p:attrNameLst>
                                          </p:cBhvr>
                                          <p:tavLst>
                                            <p:tav tm="0">
                                              <p:val>
                                                <p:strVal val="#ppt_x"/>
                                              </p:val>
                                            </p:tav>
                                            <p:tav tm="100000">
                                              <p:val>
                                                <p:strVal val="#ppt_x"/>
                                              </p:val>
                                            </p:tav>
                                          </p:tavLst>
                                        </p:anim>
                                        <p:anim calcmode="lin" valueType="num">
                                          <p:cBhvr additive="base">
                                            <p:cTn id="95" dur="1000" fill="hold"/>
                                            <p:tgtEl>
                                              <p:spTgt spid="71"/>
                                            </p:tgtEl>
                                            <p:attrNameLst>
                                              <p:attrName>ppt_y</p:attrName>
                                            </p:attrNameLst>
                                          </p:cBhvr>
                                          <p:tavLst>
                                            <p:tav tm="0">
                                              <p:val>
                                                <p:strVal val="0-#ppt_h/2"/>
                                              </p:val>
                                            </p:tav>
                                            <p:tav tm="100000">
                                              <p:val>
                                                <p:strVal val="#ppt_y"/>
                                              </p:val>
                                            </p:tav>
                                          </p:tavLst>
                                        </p:anim>
                                      </p:childTnLst>
                                    </p:cTn>
                                  </p:par>
                                </p:childTnLst>
                              </p:cTn>
                            </p:par>
                            <p:par>
                              <p:cTn id="96" fill="hold">
                                <p:stCondLst>
                                  <p:cond delay="14000"/>
                                </p:stCondLst>
                                <p:childTnLst>
                                  <p:par>
                                    <p:cTn id="97" presetID="22" presetClass="entr" presetSubtype="8" fill="hold" nodeType="afterEffect">
                                      <p:stCondLst>
                                        <p:cond delay="0"/>
                                      </p:stCondLst>
                                      <p:childTnLst>
                                        <p:set>
                                          <p:cBhvr>
                                            <p:cTn id="98" dur="1" fill="hold">
                                              <p:stCondLst>
                                                <p:cond delay="0"/>
                                              </p:stCondLst>
                                            </p:cTn>
                                            <p:tgtEl>
                                              <p:spTgt spid="72"/>
                                            </p:tgtEl>
                                            <p:attrNameLst>
                                              <p:attrName>style.visibility</p:attrName>
                                            </p:attrNameLst>
                                          </p:cBhvr>
                                          <p:to>
                                            <p:strVal val="visible"/>
                                          </p:to>
                                        </p:set>
                                        <p:animEffect transition="in" filter="wipe(left)">
                                          <p:cBhvr>
                                            <p:cTn id="99" dur="500"/>
                                            <p:tgtEl>
                                              <p:spTgt spid="72"/>
                                            </p:tgtEl>
                                          </p:cBhvr>
                                        </p:animEffect>
                                      </p:childTnLst>
                                    </p:cTn>
                                  </p:par>
                                </p:childTnLst>
                              </p:cTn>
                            </p:par>
                            <p:par>
                              <p:cTn id="100" fill="hold">
                                <p:stCondLst>
                                  <p:cond delay="14500"/>
                                </p:stCondLst>
                                <p:childTnLst>
                                  <p:par>
                                    <p:cTn id="101" presetID="17" presetClass="entr" presetSubtype="1" fill="hold" grpId="0" nodeType="afterEffect">
                                      <p:stCondLst>
                                        <p:cond delay="0"/>
                                      </p:stCondLst>
                                      <p:iterate type="lt">
                                        <p:tmPct val="40000"/>
                                      </p:iterate>
                                      <p:childTnLst>
                                        <p:set>
                                          <p:cBhvr>
                                            <p:cTn id="102" dur="1" fill="hold">
                                              <p:stCondLst>
                                                <p:cond delay="0"/>
                                              </p:stCondLst>
                                            </p:cTn>
                                            <p:tgtEl>
                                              <p:spTgt spid="81"/>
                                            </p:tgtEl>
                                            <p:attrNameLst>
                                              <p:attrName>style.visibility</p:attrName>
                                            </p:attrNameLst>
                                          </p:cBhvr>
                                          <p:to>
                                            <p:strVal val="visible"/>
                                          </p:to>
                                        </p:set>
                                        <p:anim calcmode="lin" valueType="num">
                                          <p:cBhvr>
                                            <p:cTn id="103" dur="250" fill="hold"/>
                                            <p:tgtEl>
                                              <p:spTgt spid="81"/>
                                            </p:tgtEl>
                                            <p:attrNameLst>
                                              <p:attrName>ppt_x</p:attrName>
                                            </p:attrNameLst>
                                          </p:cBhvr>
                                          <p:tavLst>
                                            <p:tav tm="0">
                                              <p:val>
                                                <p:strVal val="#ppt_x"/>
                                              </p:val>
                                            </p:tav>
                                            <p:tav tm="100000">
                                              <p:val>
                                                <p:strVal val="#ppt_x"/>
                                              </p:val>
                                            </p:tav>
                                          </p:tavLst>
                                        </p:anim>
                                        <p:anim calcmode="lin" valueType="num">
                                          <p:cBhvr>
                                            <p:cTn id="104" dur="250" fill="hold"/>
                                            <p:tgtEl>
                                              <p:spTgt spid="81"/>
                                            </p:tgtEl>
                                            <p:attrNameLst>
                                              <p:attrName>ppt_y</p:attrName>
                                            </p:attrNameLst>
                                          </p:cBhvr>
                                          <p:tavLst>
                                            <p:tav tm="0">
                                              <p:val>
                                                <p:strVal val="#ppt_y-#ppt_h/2"/>
                                              </p:val>
                                            </p:tav>
                                            <p:tav tm="100000">
                                              <p:val>
                                                <p:strVal val="#ppt_y"/>
                                              </p:val>
                                            </p:tav>
                                          </p:tavLst>
                                        </p:anim>
                                        <p:anim calcmode="lin" valueType="num">
                                          <p:cBhvr>
                                            <p:cTn id="105" dur="250" fill="hold"/>
                                            <p:tgtEl>
                                              <p:spTgt spid="81"/>
                                            </p:tgtEl>
                                            <p:attrNameLst>
                                              <p:attrName>ppt_w</p:attrName>
                                            </p:attrNameLst>
                                          </p:cBhvr>
                                          <p:tavLst>
                                            <p:tav tm="0">
                                              <p:val>
                                                <p:strVal val="#ppt_w"/>
                                              </p:val>
                                            </p:tav>
                                            <p:tav tm="100000">
                                              <p:val>
                                                <p:strVal val="#ppt_w"/>
                                              </p:val>
                                            </p:tav>
                                          </p:tavLst>
                                        </p:anim>
                                        <p:anim calcmode="lin" valueType="num">
                                          <p:cBhvr>
                                            <p:cTn id="106" dur="250" fill="hold"/>
                                            <p:tgtEl>
                                              <p:spTgt spid="8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53" grpId="0" animBg="1"/>
          <p:bldP spid="67" grpId="0" animBg="1"/>
          <p:bldP spid="68" grpId="0" animBg="1"/>
          <p:bldP spid="69" grpId="0" animBg="1"/>
          <p:bldP spid="70" grpId="0" animBg="1"/>
          <p:bldP spid="71" grpId="0" animBg="1"/>
          <p:bldP spid="77" grpId="0"/>
          <p:bldP spid="78" grpId="0"/>
          <p:bldP spid="79" grpId="0"/>
          <p:bldP spid="80" grpId="0"/>
          <p:bldP spid="81" grpId="0"/>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a:off x="324628" y="435931"/>
            <a:ext cx="8113486" cy="0"/>
          </a:xfrm>
          <a:prstGeom prst="line">
            <a:avLst/>
          </a:prstGeom>
          <a:ln w="1270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612055" y="96233"/>
            <a:ext cx="274777" cy="274777"/>
          </a:xfrm>
          <a:prstGeom prst="ellipse">
            <a:avLst/>
          </a:prstGeom>
          <a:solidFill>
            <a:srgbClr val="F5F5F5"/>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solidFill>
                <a:schemeClr val="bg1"/>
              </a:solidFill>
            </a:endParaRPr>
          </a:p>
        </p:txBody>
      </p:sp>
      <p:sp>
        <p:nvSpPr>
          <p:cNvPr id="28" name="TextBox 27"/>
          <p:cNvSpPr txBox="1"/>
          <p:nvPr/>
        </p:nvSpPr>
        <p:spPr>
          <a:xfrm>
            <a:off x="1024844" y="51016"/>
            <a:ext cx="4358882" cy="400108"/>
          </a:xfrm>
          <a:prstGeom prst="rect">
            <a:avLst/>
          </a:prstGeom>
          <a:noFill/>
        </p:spPr>
        <p:txBody>
          <a:bodyPr wrap="none" lIns="91438" tIns="45719" rIns="91438" bIns="45719" rtlCol="0">
            <a:spAutoFit/>
          </a:bodyPr>
          <a:lstStyle/>
          <a:p>
            <a:r>
              <a:rPr lang="en-US" altLang="zh-CN" sz="2000" dirty="0" smtClean="0">
                <a:solidFill>
                  <a:schemeClr val="bg1"/>
                </a:solidFill>
                <a:latin typeface="方正兰亭细黑_GBK" pitchFamily="2" charset="-122"/>
                <a:ea typeface="方正兰亭细黑_GBK" pitchFamily="2" charset="-122"/>
              </a:rPr>
              <a:t>4.2.4——</a:t>
            </a:r>
            <a:r>
              <a:rPr lang="zh-CN" altLang="en-US" sz="2000" b="1" dirty="0" smtClean="0">
                <a:solidFill>
                  <a:schemeClr val="bg1"/>
                </a:solidFill>
              </a:rPr>
              <a:t>设置</a:t>
            </a:r>
            <a:r>
              <a:rPr lang="zh-CN" altLang="en-US" sz="2000" b="1" dirty="0">
                <a:solidFill>
                  <a:schemeClr val="bg1"/>
                </a:solidFill>
              </a:rPr>
              <a:t>下载等待时间</a:t>
            </a:r>
            <a:r>
              <a:rPr lang="en-US" altLang="zh-CN" sz="2000" b="1" dirty="0">
                <a:solidFill>
                  <a:schemeClr val="bg1"/>
                </a:solidFill>
              </a:rPr>
              <a:t>/</a:t>
            </a:r>
            <a:r>
              <a:rPr lang="zh-CN" altLang="en-US" sz="2000" b="1" dirty="0">
                <a:solidFill>
                  <a:schemeClr val="bg1"/>
                </a:solidFill>
              </a:rPr>
              <a:t>下载频率</a:t>
            </a:r>
          </a:p>
        </p:txBody>
      </p:sp>
      <p:grpSp>
        <p:nvGrpSpPr>
          <p:cNvPr id="30" name="Group 67"/>
          <p:cNvGrpSpPr/>
          <p:nvPr/>
        </p:nvGrpSpPr>
        <p:grpSpPr>
          <a:xfrm>
            <a:off x="5189" y="755925"/>
            <a:ext cx="4122932" cy="4366921"/>
            <a:chOff x="950284" y="2059774"/>
            <a:chExt cx="3788406" cy="4012600"/>
          </a:xfrm>
        </p:grpSpPr>
        <p:sp>
          <p:nvSpPr>
            <p:cNvPr id="31" name="Freeform 5"/>
            <p:cNvSpPr>
              <a:spLocks/>
            </p:cNvSpPr>
            <p:nvPr/>
          </p:nvSpPr>
          <p:spPr bwMode="auto">
            <a:xfrm>
              <a:off x="1863217" y="5309576"/>
              <a:ext cx="843589" cy="762798"/>
            </a:xfrm>
            <a:custGeom>
              <a:avLst/>
              <a:gdLst>
                <a:gd name="T0" fmla="*/ 1253 w 1253"/>
                <a:gd name="T1" fmla="*/ 1133 h 1133"/>
                <a:gd name="T2" fmla="*/ 0 w 1253"/>
                <a:gd name="T3" fmla="*/ 1133 h 1133"/>
                <a:gd name="T4" fmla="*/ 151 w 1253"/>
                <a:gd name="T5" fmla="*/ 0 h 1133"/>
                <a:gd name="T6" fmla="*/ 1102 w 1253"/>
                <a:gd name="T7" fmla="*/ 0 h 1133"/>
                <a:gd name="T8" fmla="*/ 1253 w 1253"/>
                <a:gd name="T9" fmla="*/ 1133 h 1133"/>
              </a:gdLst>
              <a:ahLst/>
              <a:cxnLst>
                <a:cxn ang="0">
                  <a:pos x="T0" y="T1"/>
                </a:cxn>
                <a:cxn ang="0">
                  <a:pos x="T2" y="T3"/>
                </a:cxn>
                <a:cxn ang="0">
                  <a:pos x="T4" y="T5"/>
                </a:cxn>
                <a:cxn ang="0">
                  <a:pos x="T6" y="T7"/>
                </a:cxn>
                <a:cxn ang="0">
                  <a:pos x="T8" y="T9"/>
                </a:cxn>
              </a:cxnLst>
              <a:rect l="0" t="0" r="r" b="b"/>
              <a:pathLst>
                <a:path w="1253" h="1133">
                  <a:moveTo>
                    <a:pt x="1253" y="1133"/>
                  </a:moveTo>
                  <a:lnTo>
                    <a:pt x="0" y="1133"/>
                  </a:lnTo>
                  <a:lnTo>
                    <a:pt x="151" y="0"/>
                  </a:lnTo>
                  <a:lnTo>
                    <a:pt x="1102" y="0"/>
                  </a:lnTo>
                  <a:lnTo>
                    <a:pt x="1253" y="1133"/>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6"/>
            <p:cNvSpPr>
              <a:spLocks/>
            </p:cNvSpPr>
            <p:nvPr/>
          </p:nvSpPr>
          <p:spPr bwMode="auto">
            <a:xfrm>
              <a:off x="1894860" y="5309576"/>
              <a:ext cx="778283" cy="517733"/>
            </a:xfrm>
            <a:custGeom>
              <a:avLst/>
              <a:gdLst>
                <a:gd name="T0" fmla="*/ 1156 w 1156"/>
                <a:gd name="T1" fmla="*/ 769 h 769"/>
                <a:gd name="T2" fmla="*/ 1055 w 1156"/>
                <a:gd name="T3" fmla="*/ 0 h 769"/>
                <a:gd name="T4" fmla="*/ 104 w 1156"/>
                <a:gd name="T5" fmla="*/ 0 h 769"/>
                <a:gd name="T6" fmla="*/ 0 w 1156"/>
                <a:gd name="T7" fmla="*/ 769 h 769"/>
                <a:gd name="T8" fmla="*/ 1156 w 1156"/>
                <a:gd name="T9" fmla="*/ 769 h 769"/>
              </a:gdLst>
              <a:ahLst/>
              <a:cxnLst>
                <a:cxn ang="0">
                  <a:pos x="T0" y="T1"/>
                </a:cxn>
                <a:cxn ang="0">
                  <a:pos x="T2" y="T3"/>
                </a:cxn>
                <a:cxn ang="0">
                  <a:pos x="T4" y="T5"/>
                </a:cxn>
                <a:cxn ang="0">
                  <a:pos x="T6" y="T7"/>
                </a:cxn>
                <a:cxn ang="0">
                  <a:pos x="T8" y="T9"/>
                </a:cxn>
              </a:cxnLst>
              <a:rect l="0" t="0" r="r" b="b"/>
              <a:pathLst>
                <a:path w="1156" h="769">
                  <a:moveTo>
                    <a:pt x="1156" y="769"/>
                  </a:moveTo>
                  <a:lnTo>
                    <a:pt x="1055" y="0"/>
                  </a:lnTo>
                  <a:lnTo>
                    <a:pt x="104" y="0"/>
                  </a:lnTo>
                  <a:lnTo>
                    <a:pt x="0" y="769"/>
                  </a:lnTo>
                  <a:lnTo>
                    <a:pt x="1156" y="769"/>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7"/>
            <p:cNvSpPr>
              <a:spLocks/>
            </p:cNvSpPr>
            <p:nvPr/>
          </p:nvSpPr>
          <p:spPr bwMode="auto">
            <a:xfrm>
              <a:off x="950284" y="3625092"/>
              <a:ext cx="2668783" cy="1956479"/>
            </a:xfrm>
            <a:custGeom>
              <a:avLst/>
              <a:gdLst>
                <a:gd name="T0" fmla="*/ 1676 w 1676"/>
                <a:gd name="T1" fmla="*/ 1196 h 1229"/>
                <a:gd name="T2" fmla="*/ 1643 w 1676"/>
                <a:gd name="T3" fmla="*/ 1229 h 1229"/>
                <a:gd name="T4" fmla="*/ 33 w 1676"/>
                <a:gd name="T5" fmla="*/ 1229 h 1229"/>
                <a:gd name="T6" fmla="*/ 0 w 1676"/>
                <a:gd name="T7" fmla="*/ 1196 h 1229"/>
                <a:gd name="T8" fmla="*/ 0 w 1676"/>
                <a:gd name="T9" fmla="*/ 32 h 1229"/>
                <a:gd name="T10" fmla="*/ 33 w 1676"/>
                <a:gd name="T11" fmla="*/ 0 h 1229"/>
                <a:gd name="T12" fmla="*/ 1643 w 1676"/>
                <a:gd name="T13" fmla="*/ 0 h 1229"/>
                <a:gd name="T14" fmla="*/ 1676 w 1676"/>
                <a:gd name="T15" fmla="*/ 32 h 1229"/>
                <a:gd name="T16" fmla="*/ 1676 w 1676"/>
                <a:gd name="T17" fmla="*/ 1196 h 1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6" h="1229">
                  <a:moveTo>
                    <a:pt x="1676" y="1196"/>
                  </a:moveTo>
                  <a:cubicBezTo>
                    <a:pt x="1676" y="1214"/>
                    <a:pt x="1661" y="1229"/>
                    <a:pt x="1643" y="1229"/>
                  </a:cubicBezTo>
                  <a:cubicBezTo>
                    <a:pt x="33" y="1229"/>
                    <a:pt x="33" y="1229"/>
                    <a:pt x="33" y="1229"/>
                  </a:cubicBezTo>
                  <a:cubicBezTo>
                    <a:pt x="15" y="1229"/>
                    <a:pt x="0" y="1214"/>
                    <a:pt x="0" y="1196"/>
                  </a:cubicBezTo>
                  <a:cubicBezTo>
                    <a:pt x="0" y="32"/>
                    <a:pt x="0" y="32"/>
                    <a:pt x="0" y="32"/>
                  </a:cubicBezTo>
                  <a:cubicBezTo>
                    <a:pt x="0" y="15"/>
                    <a:pt x="15" y="0"/>
                    <a:pt x="33" y="0"/>
                  </a:cubicBezTo>
                  <a:cubicBezTo>
                    <a:pt x="1643" y="0"/>
                    <a:pt x="1643" y="0"/>
                    <a:pt x="1643" y="0"/>
                  </a:cubicBezTo>
                  <a:cubicBezTo>
                    <a:pt x="1661" y="0"/>
                    <a:pt x="1676" y="15"/>
                    <a:pt x="1676" y="32"/>
                  </a:cubicBezTo>
                  <a:lnTo>
                    <a:pt x="1676" y="119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8"/>
            <p:cNvSpPr>
              <a:spLocks/>
            </p:cNvSpPr>
            <p:nvPr/>
          </p:nvSpPr>
          <p:spPr bwMode="auto">
            <a:xfrm>
              <a:off x="950284" y="5232825"/>
              <a:ext cx="2668783" cy="348746"/>
            </a:xfrm>
            <a:custGeom>
              <a:avLst/>
              <a:gdLst>
                <a:gd name="T0" fmla="*/ 0 w 1676"/>
                <a:gd name="T1" fmla="*/ 0 h 219"/>
                <a:gd name="T2" fmla="*/ 0 w 1676"/>
                <a:gd name="T3" fmla="*/ 186 h 219"/>
                <a:gd name="T4" fmla="*/ 33 w 1676"/>
                <a:gd name="T5" fmla="*/ 219 h 219"/>
                <a:gd name="T6" fmla="*/ 1643 w 1676"/>
                <a:gd name="T7" fmla="*/ 219 h 219"/>
                <a:gd name="T8" fmla="*/ 1676 w 1676"/>
                <a:gd name="T9" fmla="*/ 186 h 219"/>
                <a:gd name="T10" fmla="*/ 1676 w 1676"/>
                <a:gd name="T11" fmla="*/ 0 h 219"/>
                <a:gd name="T12" fmla="*/ 0 w 1676"/>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1676" h="219">
                  <a:moveTo>
                    <a:pt x="0" y="0"/>
                  </a:moveTo>
                  <a:cubicBezTo>
                    <a:pt x="0" y="186"/>
                    <a:pt x="0" y="186"/>
                    <a:pt x="0" y="186"/>
                  </a:cubicBezTo>
                  <a:cubicBezTo>
                    <a:pt x="0" y="204"/>
                    <a:pt x="15" y="219"/>
                    <a:pt x="33" y="219"/>
                  </a:cubicBezTo>
                  <a:cubicBezTo>
                    <a:pt x="1643" y="219"/>
                    <a:pt x="1643" y="219"/>
                    <a:pt x="1643" y="219"/>
                  </a:cubicBezTo>
                  <a:cubicBezTo>
                    <a:pt x="1661" y="219"/>
                    <a:pt x="1676" y="204"/>
                    <a:pt x="1676" y="186"/>
                  </a:cubicBezTo>
                  <a:cubicBezTo>
                    <a:pt x="1676" y="0"/>
                    <a:pt x="1676" y="0"/>
                    <a:pt x="1676" y="0"/>
                  </a:cubicBez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Rectangle 9"/>
            <p:cNvSpPr>
              <a:spLocks noChangeArrowheads="1"/>
            </p:cNvSpPr>
            <p:nvPr/>
          </p:nvSpPr>
          <p:spPr bwMode="auto">
            <a:xfrm>
              <a:off x="1074836" y="3722041"/>
              <a:ext cx="2420352" cy="1510784"/>
            </a:xfrm>
            <a:prstGeom prst="rect">
              <a:avLst/>
            </a:prstGeom>
            <a:solidFill>
              <a:schemeClr val="accent3"/>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10"/>
            <p:cNvSpPr>
              <a:spLocks/>
            </p:cNvSpPr>
            <p:nvPr/>
          </p:nvSpPr>
          <p:spPr bwMode="auto">
            <a:xfrm>
              <a:off x="1709715" y="6025919"/>
              <a:ext cx="1149920" cy="46455"/>
            </a:xfrm>
            <a:custGeom>
              <a:avLst/>
              <a:gdLst>
                <a:gd name="T0" fmla="*/ 693 w 722"/>
                <a:gd name="T1" fmla="*/ 0 h 29"/>
                <a:gd name="T2" fmla="*/ 29 w 722"/>
                <a:gd name="T3" fmla="*/ 0 h 29"/>
                <a:gd name="T4" fmla="*/ 0 w 722"/>
                <a:gd name="T5" fmla="*/ 29 h 29"/>
                <a:gd name="T6" fmla="*/ 722 w 722"/>
                <a:gd name="T7" fmla="*/ 29 h 29"/>
                <a:gd name="T8" fmla="*/ 693 w 722"/>
                <a:gd name="T9" fmla="*/ 0 h 29"/>
              </a:gdLst>
              <a:ahLst/>
              <a:cxnLst>
                <a:cxn ang="0">
                  <a:pos x="T0" y="T1"/>
                </a:cxn>
                <a:cxn ang="0">
                  <a:pos x="T2" y="T3"/>
                </a:cxn>
                <a:cxn ang="0">
                  <a:pos x="T4" y="T5"/>
                </a:cxn>
                <a:cxn ang="0">
                  <a:pos x="T6" y="T7"/>
                </a:cxn>
                <a:cxn ang="0">
                  <a:pos x="T8" y="T9"/>
                </a:cxn>
              </a:cxnLst>
              <a:rect l="0" t="0" r="r" b="b"/>
              <a:pathLst>
                <a:path w="722" h="29">
                  <a:moveTo>
                    <a:pt x="693" y="0"/>
                  </a:moveTo>
                  <a:cubicBezTo>
                    <a:pt x="29" y="0"/>
                    <a:pt x="29" y="0"/>
                    <a:pt x="29" y="0"/>
                  </a:cubicBezTo>
                  <a:cubicBezTo>
                    <a:pt x="13" y="0"/>
                    <a:pt x="0" y="13"/>
                    <a:pt x="0" y="29"/>
                  </a:cubicBezTo>
                  <a:cubicBezTo>
                    <a:pt x="722" y="29"/>
                    <a:pt x="722" y="29"/>
                    <a:pt x="722" y="29"/>
                  </a:cubicBezTo>
                  <a:cubicBezTo>
                    <a:pt x="722" y="13"/>
                    <a:pt x="709" y="0"/>
                    <a:pt x="693" y="0"/>
                  </a:cubicBez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11"/>
            <p:cNvSpPr>
              <a:spLocks noEditPoints="1"/>
            </p:cNvSpPr>
            <p:nvPr/>
          </p:nvSpPr>
          <p:spPr bwMode="auto">
            <a:xfrm>
              <a:off x="1017920" y="4095878"/>
              <a:ext cx="2542885" cy="1136454"/>
            </a:xfrm>
            <a:custGeom>
              <a:avLst/>
              <a:gdLst>
                <a:gd name="T0" fmla="*/ 1533 w 1597"/>
                <a:gd name="T1" fmla="*/ 472 h 714"/>
                <a:gd name="T2" fmla="*/ 1534 w 1597"/>
                <a:gd name="T3" fmla="*/ 459 h 714"/>
                <a:gd name="T4" fmla="*/ 1396 w 1597"/>
                <a:gd name="T5" fmla="*/ 328 h 714"/>
                <a:gd name="T6" fmla="*/ 1285 w 1597"/>
                <a:gd name="T7" fmla="*/ 381 h 714"/>
                <a:gd name="T8" fmla="*/ 1266 w 1597"/>
                <a:gd name="T9" fmla="*/ 376 h 714"/>
                <a:gd name="T10" fmla="*/ 1107 w 1597"/>
                <a:gd name="T11" fmla="*/ 238 h 714"/>
                <a:gd name="T12" fmla="*/ 1008 w 1597"/>
                <a:gd name="T13" fmla="*/ 271 h 714"/>
                <a:gd name="T14" fmla="*/ 896 w 1597"/>
                <a:gd name="T15" fmla="*/ 208 h 714"/>
                <a:gd name="T16" fmla="*/ 846 w 1597"/>
                <a:gd name="T17" fmla="*/ 218 h 714"/>
                <a:gd name="T18" fmla="*/ 707 w 1597"/>
                <a:gd name="T19" fmla="*/ 107 h 714"/>
                <a:gd name="T20" fmla="*/ 690 w 1597"/>
                <a:gd name="T21" fmla="*/ 108 h 714"/>
                <a:gd name="T22" fmla="*/ 575 w 1597"/>
                <a:gd name="T23" fmla="*/ 0 h 714"/>
                <a:gd name="T24" fmla="*/ 472 w 1597"/>
                <a:gd name="T25" fmla="*/ 61 h 714"/>
                <a:gd name="T26" fmla="*/ 460 w 1597"/>
                <a:gd name="T27" fmla="*/ 59 h 714"/>
                <a:gd name="T28" fmla="*/ 400 w 1597"/>
                <a:gd name="T29" fmla="*/ 116 h 714"/>
                <a:gd name="T30" fmla="*/ 402 w 1597"/>
                <a:gd name="T31" fmla="*/ 133 h 714"/>
                <a:gd name="T32" fmla="*/ 333 w 1597"/>
                <a:gd name="T33" fmla="*/ 210 h 714"/>
                <a:gd name="T34" fmla="*/ 311 w 1597"/>
                <a:gd name="T35" fmla="*/ 208 h 714"/>
                <a:gd name="T36" fmla="*/ 213 w 1597"/>
                <a:gd name="T37" fmla="*/ 286 h 714"/>
                <a:gd name="T38" fmla="*/ 109 w 1597"/>
                <a:gd name="T39" fmla="*/ 437 h 714"/>
                <a:gd name="T40" fmla="*/ 109 w 1597"/>
                <a:gd name="T41" fmla="*/ 451 h 714"/>
                <a:gd name="T42" fmla="*/ 0 w 1597"/>
                <a:gd name="T43" fmla="*/ 633 h 714"/>
                <a:gd name="T44" fmla="*/ 17 w 1597"/>
                <a:gd name="T45" fmla="*/ 714 h 714"/>
                <a:gd name="T46" fmla="*/ 1546 w 1597"/>
                <a:gd name="T47" fmla="*/ 714 h 714"/>
                <a:gd name="T48" fmla="*/ 1597 w 1597"/>
                <a:gd name="T49" fmla="*/ 598 h 714"/>
                <a:gd name="T50" fmla="*/ 1533 w 1597"/>
                <a:gd name="T51" fmla="*/ 472 h 714"/>
                <a:gd name="T52" fmla="*/ 581 w 1597"/>
                <a:gd name="T53" fmla="*/ 390 h 714"/>
                <a:gd name="T54" fmla="*/ 564 w 1597"/>
                <a:gd name="T55" fmla="*/ 356 h 714"/>
                <a:gd name="T56" fmla="*/ 595 w 1597"/>
                <a:gd name="T57" fmla="*/ 319 h 714"/>
                <a:gd name="T58" fmla="*/ 615 w 1597"/>
                <a:gd name="T59" fmla="*/ 340 h 714"/>
                <a:gd name="T60" fmla="*/ 609 w 1597"/>
                <a:gd name="T61" fmla="*/ 376 h 714"/>
                <a:gd name="T62" fmla="*/ 610 w 1597"/>
                <a:gd name="T63" fmla="*/ 382 h 714"/>
                <a:gd name="T64" fmla="*/ 581 w 1597"/>
                <a:gd name="T65" fmla="*/ 390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97" h="714">
                  <a:moveTo>
                    <a:pt x="1533" y="472"/>
                  </a:moveTo>
                  <a:cubicBezTo>
                    <a:pt x="1534" y="468"/>
                    <a:pt x="1534" y="463"/>
                    <a:pt x="1534" y="459"/>
                  </a:cubicBezTo>
                  <a:cubicBezTo>
                    <a:pt x="1534" y="386"/>
                    <a:pt x="1472" y="328"/>
                    <a:pt x="1396" y="328"/>
                  </a:cubicBezTo>
                  <a:cubicBezTo>
                    <a:pt x="1350" y="328"/>
                    <a:pt x="1310" y="349"/>
                    <a:pt x="1285" y="381"/>
                  </a:cubicBezTo>
                  <a:cubicBezTo>
                    <a:pt x="1279" y="379"/>
                    <a:pt x="1273" y="377"/>
                    <a:pt x="1266" y="376"/>
                  </a:cubicBezTo>
                  <a:cubicBezTo>
                    <a:pt x="1259" y="299"/>
                    <a:pt x="1190" y="238"/>
                    <a:pt x="1107" y="238"/>
                  </a:cubicBezTo>
                  <a:cubicBezTo>
                    <a:pt x="1069" y="238"/>
                    <a:pt x="1035" y="251"/>
                    <a:pt x="1008" y="271"/>
                  </a:cubicBezTo>
                  <a:cubicBezTo>
                    <a:pt x="986" y="233"/>
                    <a:pt x="945" y="208"/>
                    <a:pt x="896" y="208"/>
                  </a:cubicBezTo>
                  <a:cubicBezTo>
                    <a:pt x="878" y="208"/>
                    <a:pt x="861" y="211"/>
                    <a:pt x="846" y="218"/>
                  </a:cubicBezTo>
                  <a:cubicBezTo>
                    <a:pt x="835" y="155"/>
                    <a:pt x="777" y="107"/>
                    <a:pt x="707" y="107"/>
                  </a:cubicBezTo>
                  <a:cubicBezTo>
                    <a:pt x="702" y="107"/>
                    <a:pt x="696" y="107"/>
                    <a:pt x="690" y="108"/>
                  </a:cubicBezTo>
                  <a:cubicBezTo>
                    <a:pt x="690" y="48"/>
                    <a:pt x="638" y="0"/>
                    <a:pt x="575" y="0"/>
                  </a:cubicBezTo>
                  <a:cubicBezTo>
                    <a:pt x="530" y="0"/>
                    <a:pt x="491" y="25"/>
                    <a:pt x="472" y="61"/>
                  </a:cubicBezTo>
                  <a:cubicBezTo>
                    <a:pt x="468" y="60"/>
                    <a:pt x="464" y="59"/>
                    <a:pt x="460" y="59"/>
                  </a:cubicBezTo>
                  <a:cubicBezTo>
                    <a:pt x="427" y="59"/>
                    <a:pt x="400" y="85"/>
                    <a:pt x="400" y="116"/>
                  </a:cubicBezTo>
                  <a:cubicBezTo>
                    <a:pt x="400" y="122"/>
                    <a:pt x="401" y="127"/>
                    <a:pt x="402" y="133"/>
                  </a:cubicBezTo>
                  <a:cubicBezTo>
                    <a:pt x="370" y="149"/>
                    <a:pt x="345" y="177"/>
                    <a:pt x="333" y="210"/>
                  </a:cubicBezTo>
                  <a:cubicBezTo>
                    <a:pt x="326" y="209"/>
                    <a:pt x="319" y="208"/>
                    <a:pt x="311" y="208"/>
                  </a:cubicBezTo>
                  <a:cubicBezTo>
                    <a:pt x="262" y="208"/>
                    <a:pt x="221" y="242"/>
                    <a:pt x="213" y="286"/>
                  </a:cubicBezTo>
                  <a:cubicBezTo>
                    <a:pt x="151" y="312"/>
                    <a:pt x="109" y="370"/>
                    <a:pt x="109" y="437"/>
                  </a:cubicBezTo>
                  <a:cubicBezTo>
                    <a:pt x="109" y="442"/>
                    <a:pt x="109" y="446"/>
                    <a:pt x="109" y="451"/>
                  </a:cubicBezTo>
                  <a:cubicBezTo>
                    <a:pt x="44" y="488"/>
                    <a:pt x="0" y="555"/>
                    <a:pt x="0" y="633"/>
                  </a:cubicBezTo>
                  <a:cubicBezTo>
                    <a:pt x="0" y="661"/>
                    <a:pt x="6" y="689"/>
                    <a:pt x="17" y="714"/>
                  </a:cubicBezTo>
                  <a:cubicBezTo>
                    <a:pt x="1546" y="714"/>
                    <a:pt x="1546" y="714"/>
                    <a:pt x="1546" y="714"/>
                  </a:cubicBezTo>
                  <a:cubicBezTo>
                    <a:pt x="1578" y="684"/>
                    <a:pt x="1597" y="644"/>
                    <a:pt x="1597" y="598"/>
                  </a:cubicBezTo>
                  <a:cubicBezTo>
                    <a:pt x="1597" y="547"/>
                    <a:pt x="1572" y="502"/>
                    <a:pt x="1533" y="472"/>
                  </a:cubicBezTo>
                  <a:close/>
                  <a:moveTo>
                    <a:pt x="581" y="390"/>
                  </a:moveTo>
                  <a:cubicBezTo>
                    <a:pt x="578" y="377"/>
                    <a:pt x="572" y="365"/>
                    <a:pt x="564" y="356"/>
                  </a:cubicBezTo>
                  <a:cubicBezTo>
                    <a:pt x="576" y="345"/>
                    <a:pt x="587" y="333"/>
                    <a:pt x="595" y="319"/>
                  </a:cubicBezTo>
                  <a:cubicBezTo>
                    <a:pt x="601" y="327"/>
                    <a:pt x="608" y="334"/>
                    <a:pt x="615" y="340"/>
                  </a:cubicBezTo>
                  <a:cubicBezTo>
                    <a:pt x="611" y="351"/>
                    <a:pt x="609" y="363"/>
                    <a:pt x="609" y="376"/>
                  </a:cubicBezTo>
                  <a:cubicBezTo>
                    <a:pt x="609" y="378"/>
                    <a:pt x="610" y="380"/>
                    <a:pt x="610" y="382"/>
                  </a:cubicBezTo>
                  <a:cubicBezTo>
                    <a:pt x="600" y="384"/>
                    <a:pt x="590" y="386"/>
                    <a:pt x="581" y="390"/>
                  </a:cubicBez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12"/>
            <p:cNvSpPr>
              <a:spLocks/>
            </p:cNvSpPr>
            <p:nvPr/>
          </p:nvSpPr>
          <p:spPr bwMode="auto">
            <a:xfrm>
              <a:off x="1810030" y="3099280"/>
              <a:ext cx="1890500" cy="1993508"/>
            </a:xfrm>
            <a:custGeom>
              <a:avLst/>
              <a:gdLst>
                <a:gd name="T0" fmla="*/ 1060 w 1187"/>
                <a:gd name="T1" fmla="*/ 0 h 1252"/>
                <a:gd name="T2" fmla="*/ 832 w 1187"/>
                <a:gd name="T3" fmla="*/ 228 h 1252"/>
                <a:gd name="T4" fmla="*/ 729 w 1187"/>
                <a:gd name="T5" fmla="*/ 312 h 1252"/>
                <a:gd name="T6" fmla="*/ 512 w 1187"/>
                <a:gd name="T7" fmla="*/ 432 h 1252"/>
                <a:gd name="T8" fmla="*/ 342 w 1187"/>
                <a:gd name="T9" fmla="*/ 509 h 1252"/>
                <a:gd name="T10" fmla="*/ 222 w 1187"/>
                <a:gd name="T11" fmla="*/ 568 h 1252"/>
                <a:gd name="T12" fmla="*/ 141 w 1187"/>
                <a:gd name="T13" fmla="*/ 619 h 1252"/>
                <a:gd name="T14" fmla="*/ 88 w 1187"/>
                <a:gd name="T15" fmla="*/ 664 h 1252"/>
                <a:gd name="T16" fmla="*/ 53 w 1187"/>
                <a:gd name="T17" fmla="*/ 704 h 1252"/>
                <a:gd name="T18" fmla="*/ 14 w 1187"/>
                <a:gd name="T19" fmla="*/ 777 h 1252"/>
                <a:gd name="T20" fmla="*/ 0 w 1187"/>
                <a:gd name="T21" fmla="*/ 862 h 1252"/>
                <a:gd name="T22" fmla="*/ 15 w 1187"/>
                <a:gd name="T23" fmla="*/ 954 h 1252"/>
                <a:gd name="T24" fmla="*/ 84 w 1187"/>
                <a:gd name="T25" fmla="*/ 1095 h 1252"/>
                <a:gd name="T26" fmla="*/ 210 w 1187"/>
                <a:gd name="T27" fmla="*/ 1252 h 1252"/>
                <a:gd name="T28" fmla="*/ 342 w 1187"/>
                <a:gd name="T29" fmla="*/ 1129 h 1252"/>
                <a:gd name="T30" fmla="*/ 263 w 1187"/>
                <a:gd name="T31" fmla="*/ 1036 h 1252"/>
                <a:gd name="T32" fmla="*/ 197 w 1187"/>
                <a:gd name="T33" fmla="*/ 929 h 1252"/>
                <a:gd name="T34" fmla="*/ 184 w 1187"/>
                <a:gd name="T35" fmla="*/ 890 h 1252"/>
                <a:gd name="T36" fmla="*/ 180 w 1187"/>
                <a:gd name="T37" fmla="*/ 862 h 1252"/>
                <a:gd name="T38" fmla="*/ 183 w 1187"/>
                <a:gd name="T39" fmla="*/ 841 h 1252"/>
                <a:gd name="T40" fmla="*/ 191 w 1187"/>
                <a:gd name="T41" fmla="*/ 822 h 1252"/>
                <a:gd name="T42" fmla="*/ 204 w 1187"/>
                <a:gd name="T43" fmla="*/ 803 h 1252"/>
                <a:gd name="T44" fmla="*/ 249 w 1187"/>
                <a:gd name="T45" fmla="*/ 763 h 1252"/>
                <a:gd name="T46" fmla="*/ 309 w 1187"/>
                <a:gd name="T47" fmla="*/ 726 h 1252"/>
                <a:gd name="T48" fmla="*/ 451 w 1187"/>
                <a:gd name="T49" fmla="*/ 657 h 1252"/>
                <a:gd name="T50" fmla="*/ 707 w 1187"/>
                <a:gd name="T51" fmla="*/ 535 h 1252"/>
                <a:gd name="T52" fmla="*/ 838 w 1187"/>
                <a:gd name="T53" fmla="*/ 456 h 1252"/>
                <a:gd name="T54" fmla="*/ 959 w 1187"/>
                <a:gd name="T55" fmla="*/ 355 h 1252"/>
                <a:gd name="T56" fmla="*/ 1152 w 1187"/>
                <a:gd name="T57" fmla="*/ 162 h 1252"/>
                <a:gd name="T58" fmla="*/ 1181 w 1187"/>
                <a:gd name="T59" fmla="*/ 133 h 1252"/>
                <a:gd name="T60" fmla="*/ 1187 w 1187"/>
                <a:gd name="T61" fmla="*/ 127 h 1252"/>
                <a:gd name="T62" fmla="*/ 1060 w 1187"/>
                <a:gd name="T63" fmla="*/ 0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87" h="1252">
                  <a:moveTo>
                    <a:pt x="1060" y="0"/>
                  </a:moveTo>
                  <a:cubicBezTo>
                    <a:pt x="1060" y="0"/>
                    <a:pt x="1043" y="16"/>
                    <a:pt x="832" y="228"/>
                  </a:cubicBezTo>
                  <a:cubicBezTo>
                    <a:pt x="801" y="258"/>
                    <a:pt x="766" y="286"/>
                    <a:pt x="729" y="312"/>
                  </a:cubicBezTo>
                  <a:cubicBezTo>
                    <a:pt x="663" y="358"/>
                    <a:pt x="588" y="396"/>
                    <a:pt x="512" y="432"/>
                  </a:cubicBezTo>
                  <a:cubicBezTo>
                    <a:pt x="455" y="459"/>
                    <a:pt x="397" y="484"/>
                    <a:pt x="342" y="509"/>
                  </a:cubicBezTo>
                  <a:cubicBezTo>
                    <a:pt x="300" y="528"/>
                    <a:pt x="260" y="547"/>
                    <a:pt x="222" y="568"/>
                  </a:cubicBezTo>
                  <a:cubicBezTo>
                    <a:pt x="194" y="584"/>
                    <a:pt x="167" y="600"/>
                    <a:pt x="141" y="619"/>
                  </a:cubicBezTo>
                  <a:cubicBezTo>
                    <a:pt x="122" y="633"/>
                    <a:pt x="104" y="648"/>
                    <a:pt x="88" y="664"/>
                  </a:cubicBezTo>
                  <a:cubicBezTo>
                    <a:pt x="75" y="677"/>
                    <a:pt x="63" y="690"/>
                    <a:pt x="53" y="704"/>
                  </a:cubicBezTo>
                  <a:cubicBezTo>
                    <a:pt x="37" y="726"/>
                    <a:pt x="24" y="751"/>
                    <a:pt x="14" y="777"/>
                  </a:cubicBezTo>
                  <a:cubicBezTo>
                    <a:pt x="5" y="804"/>
                    <a:pt x="0" y="833"/>
                    <a:pt x="0" y="862"/>
                  </a:cubicBezTo>
                  <a:cubicBezTo>
                    <a:pt x="0" y="893"/>
                    <a:pt x="5" y="923"/>
                    <a:pt x="15" y="954"/>
                  </a:cubicBezTo>
                  <a:cubicBezTo>
                    <a:pt x="29" y="1000"/>
                    <a:pt x="52" y="1046"/>
                    <a:pt x="84" y="1095"/>
                  </a:cubicBezTo>
                  <a:cubicBezTo>
                    <a:pt x="116" y="1144"/>
                    <a:pt x="158" y="1196"/>
                    <a:pt x="210" y="1252"/>
                  </a:cubicBezTo>
                  <a:cubicBezTo>
                    <a:pt x="342" y="1129"/>
                    <a:pt x="342" y="1129"/>
                    <a:pt x="342" y="1129"/>
                  </a:cubicBezTo>
                  <a:cubicBezTo>
                    <a:pt x="310" y="1096"/>
                    <a:pt x="284" y="1065"/>
                    <a:pt x="263" y="1036"/>
                  </a:cubicBezTo>
                  <a:cubicBezTo>
                    <a:pt x="231" y="994"/>
                    <a:pt x="209" y="958"/>
                    <a:pt x="197" y="929"/>
                  </a:cubicBezTo>
                  <a:cubicBezTo>
                    <a:pt x="191" y="914"/>
                    <a:pt x="186" y="901"/>
                    <a:pt x="184" y="890"/>
                  </a:cubicBezTo>
                  <a:cubicBezTo>
                    <a:pt x="181" y="879"/>
                    <a:pt x="180" y="870"/>
                    <a:pt x="180" y="862"/>
                  </a:cubicBezTo>
                  <a:cubicBezTo>
                    <a:pt x="180" y="854"/>
                    <a:pt x="181" y="847"/>
                    <a:pt x="183" y="841"/>
                  </a:cubicBezTo>
                  <a:cubicBezTo>
                    <a:pt x="185" y="834"/>
                    <a:pt x="187" y="829"/>
                    <a:pt x="191" y="822"/>
                  </a:cubicBezTo>
                  <a:cubicBezTo>
                    <a:pt x="194" y="816"/>
                    <a:pt x="198" y="810"/>
                    <a:pt x="204" y="803"/>
                  </a:cubicBezTo>
                  <a:cubicBezTo>
                    <a:pt x="214" y="791"/>
                    <a:pt x="229" y="777"/>
                    <a:pt x="249" y="763"/>
                  </a:cubicBezTo>
                  <a:cubicBezTo>
                    <a:pt x="266" y="751"/>
                    <a:pt x="286" y="738"/>
                    <a:pt x="309" y="726"/>
                  </a:cubicBezTo>
                  <a:cubicBezTo>
                    <a:pt x="349" y="703"/>
                    <a:pt x="398" y="681"/>
                    <a:pt x="451" y="657"/>
                  </a:cubicBezTo>
                  <a:cubicBezTo>
                    <a:pt x="530" y="621"/>
                    <a:pt x="619" y="583"/>
                    <a:pt x="707" y="535"/>
                  </a:cubicBezTo>
                  <a:cubicBezTo>
                    <a:pt x="752" y="512"/>
                    <a:pt x="796" y="485"/>
                    <a:pt x="838" y="456"/>
                  </a:cubicBezTo>
                  <a:cubicBezTo>
                    <a:pt x="880" y="426"/>
                    <a:pt x="921" y="393"/>
                    <a:pt x="959" y="355"/>
                  </a:cubicBezTo>
                  <a:cubicBezTo>
                    <a:pt x="1065" y="249"/>
                    <a:pt x="1122" y="192"/>
                    <a:pt x="1152" y="162"/>
                  </a:cubicBezTo>
                  <a:cubicBezTo>
                    <a:pt x="1168" y="146"/>
                    <a:pt x="1176" y="138"/>
                    <a:pt x="1181" y="133"/>
                  </a:cubicBezTo>
                  <a:cubicBezTo>
                    <a:pt x="1186" y="128"/>
                    <a:pt x="1187" y="127"/>
                    <a:pt x="1187" y="127"/>
                  </a:cubicBezTo>
                  <a:lnTo>
                    <a:pt x="1060"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13"/>
            <p:cNvSpPr>
              <a:spLocks/>
            </p:cNvSpPr>
            <p:nvPr/>
          </p:nvSpPr>
          <p:spPr bwMode="auto">
            <a:xfrm>
              <a:off x="1194002" y="4629588"/>
              <a:ext cx="1920124" cy="603237"/>
            </a:xfrm>
            <a:custGeom>
              <a:avLst/>
              <a:gdLst>
                <a:gd name="T0" fmla="*/ 38 w 1206"/>
                <a:gd name="T1" fmla="*/ 379 h 379"/>
                <a:gd name="T2" fmla="*/ 0 w 1206"/>
                <a:gd name="T3" fmla="*/ 287 h 379"/>
                <a:gd name="T4" fmla="*/ 48 w 1206"/>
                <a:gd name="T5" fmla="*/ 186 h 379"/>
                <a:gd name="T6" fmla="*/ 48 w 1206"/>
                <a:gd name="T7" fmla="*/ 176 h 379"/>
                <a:gd name="T8" fmla="*/ 152 w 1206"/>
                <a:gd name="T9" fmla="*/ 71 h 379"/>
                <a:gd name="T10" fmla="*/ 236 w 1206"/>
                <a:gd name="T11" fmla="*/ 114 h 379"/>
                <a:gd name="T12" fmla="*/ 250 w 1206"/>
                <a:gd name="T13" fmla="*/ 110 h 379"/>
                <a:gd name="T14" fmla="*/ 370 w 1206"/>
                <a:gd name="T15" fmla="*/ 0 h 379"/>
                <a:gd name="T16" fmla="*/ 487 w 1206"/>
                <a:gd name="T17" fmla="*/ 91 h 379"/>
                <a:gd name="T18" fmla="*/ 501 w 1206"/>
                <a:gd name="T19" fmla="*/ 89 h 379"/>
                <a:gd name="T20" fmla="*/ 552 w 1206"/>
                <a:gd name="T21" fmla="*/ 110 h 379"/>
                <a:gd name="T22" fmla="*/ 552 w 1206"/>
                <a:gd name="T23" fmla="*/ 110 h 379"/>
                <a:gd name="T24" fmla="*/ 649 w 1206"/>
                <a:gd name="T25" fmla="*/ 13 h 379"/>
                <a:gd name="T26" fmla="*/ 746 w 1206"/>
                <a:gd name="T27" fmla="*/ 110 h 379"/>
                <a:gd name="T28" fmla="*/ 746 w 1206"/>
                <a:gd name="T29" fmla="*/ 115 h 379"/>
                <a:gd name="T30" fmla="*/ 767 w 1206"/>
                <a:gd name="T31" fmla="*/ 121 h 379"/>
                <a:gd name="T32" fmla="*/ 827 w 1206"/>
                <a:gd name="T33" fmla="*/ 71 h 379"/>
                <a:gd name="T34" fmla="*/ 877 w 1206"/>
                <a:gd name="T35" fmla="*/ 98 h 379"/>
                <a:gd name="T36" fmla="*/ 993 w 1206"/>
                <a:gd name="T37" fmla="*/ 27 h 379"/>
                <a:gd name="T38" fmla="*/ 1124 w 1206"/>
                <a:gd name="T39" fmla="*/ 158 h 379"/>
                <a:gd name="T40" fmla="*/ 1123 w 1206"/>
                <a:gd name="T41" fmla="*/ 170 h 379"/>
                <a:gd name="T42" fmla="*/ 1206 w 1206"/>
                <a:gd name="T43" fmla="*/ 314 h 379"/>
                <a:gd name="T44" fmla="*/ 1193 w 1206"/>
                <a:gd name="T45" fmla="*/ 379 h 379"/>
                <a:gd name="T46" fmla="*/ 38 w 1206"/>
                <a:gd name="T47" fmla="*/ 379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6" h="379">
                  <a:moveTo>
                    <a:pt x="38" y="379"/>
                  </a:moveTo>
                  <a:cubicBezTo>
                    <a:pt x="15" y="355"/>
                    <a:pt x="0" y="323"/>
                    <a:pt x="0" y="287"/>
                  </a:cubicBezTo>
                  <a:cubicBezTo>
                    <a:pt x="0" y="246"/>
                    <a:pt x="19" y="210"/>
                    <a:pt x="48" y="186"/>
                  </a:cubicBezTo>
                  <a:cubicBezTo>
                    <a:pt x="48" y="183"/>
                    <a:pt x="48" y="179"/>
                    <a:pt x="48" y="176"/>
                  </a:cubicBezTo>
                  <a:cubicBezTo>
                    <a:pt x="48" y="118"/>
                    <a:pt x="94" y="71"/>
                    <a:pt x="152" y="71"/>
                  </a:cubicBezTo>
                  <a:cubicBezTo>
                    <a:pt x="186" y="71"/>
                    <a:pt x="217" y="88"/>
                    <a:pt x="236" y="114"/>
                  </a:cubicBezTo>
                  <a:cubicBezTo>
                    <a:pt x="240" y="112"/>
                    <a:pt x="245" y="111"/>
                    <a:pt x="250" y="110"/>
                  </a:cubicBezTo>
                  <a:cubicBezTo>
                    <a:pt x="256" y="49"/>
                    <a:pt x="307" y="0"/>
                    <a:pt x="370" y="0"/>
                  </a:cubicBezTo>
                  <a:cubicBezTo>
                    <a:pt x="427" y="0"/>
                    <a:pt x="474" y="39"/>
                    <a:pt x="487" y="91"/>
                  </a:cubicBezTo>
                  <a:cubicBezTo>
                    <a:pt x="492" y="90"/>
                    <a:pt x="496" y="89"/>
                    <a:pt x="501" y="89"/>
                  </a:cubicBezTo>
                  <a:cubicBezTo>
                    <a:pt x="521" y="89"/>
                    <a:pt x="539" y="97"/>
                    <a:pt x="552" y="110"/>
                  </a:cubicBezTo>
                  <a:cubicBezTo>
                    <a:pt x="552" y="110"/>
                    <a:pt x="552" y="110"/>
                    <a:pt x="552" y="110"/>
                  </a:cubicBezTo>
                  <a:cubicBezTo>
                    <a:pt x="552" y="56"/>
                    <a:pt x="596" y="13"/>
                    <a:pt x="649" y="13"/>
                  </a:cubicBezTo>
                  <a:cubicBezTo>
                    <a:pt x="703" y="13"/>
                    <a:pt x="746" y="56"/>
                    <a:pt x="746" y="110"/>
                  </a:cubicBezTo>
                  <a:cubicBezTo>
                    <a:pt x="746" y="111"/>
                    <a:pt x="746" y="113"/>
                    <a:pt x="746" y="115"/>
                  </a:cubicBezTo>
                  <a:cubicBezTo>
                    <a:pt x="753" y="116"/>
                    <a:pt x="760" y="118"/>
                    <a:pt x="767" y="121"/>
                  </a:cubicBezTo>
                  <a:cubicBezTo>
                    <a:pt x="773" y="93"/>
                    <a:pt x="797" y="71"/>
                    <a:pt x="827" y="71"/>
                  </a:cubicBezTo>
                  <a:cubicBezTo>
                    <a:pt x="848" y="71"/>
                    <a:pt x="866" y="82"/>
                    <a:pt x="877" y="98"/>
                  </a:cubicBezTo>
                  <a:cubicBezTo>
                    <a:pt x="899" y="56"/>
                    <a:pt x="943" y="27"/>
                    <a:pt x="993" y="27"/>
                  </a:cubicBezTo>
                  <a:cubicBezTo>
                    <a:pt x="1065" y="27"/>
                    <a:pt x="1124" y="86"/>
                    <a:pt x="1124" y="158"/>
                  </a:cubicBezTo>
                  <a:cubicBezTo>
                    <a:pt x="1124" y="162"/>
                    <a:pt x="1124" y="166"/>
                    <a:pt x="1123" y="170"/>
                  </a:cubicBezTo>
                  <a:cubicBezTo>
                    <a:pt x="1173" y="199"/>
                    <a:pt x="1206" y="253"/>
                    <a:pt x="1206" y="314"/>
                  </a:cubicBezTo>
                  <a:cubicBezTo>
                    <a:pt x="1206" y="337"/>
                    <a:pt x="1201" y="359"/>
                    <a:pt x="1193" y="379"/>
                  </a:cubicBezTo>
                  <a:lnTo>
                    <a:pt x="38" y="379"/>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14"/>
            <p:cNvSpPr>
              <a:spLocks/>
            </p:cNvSpPr>
            <p:nvPr/>
          </p:nvSpPr>
          <p:spPr bwMode="auto">
            <a:xfrm>
              <a:off x="1845713" y="3123517"/>
              <a:ext cx="1829234" cy="1945707"/>
            </a:xfrm>
            <a:custGeom>
              <a:avLst/>
              <a:gdLst>
                <a:gd name="T0" fmla="*/ 1053 w 1149"/>
                <a:gd name="T1" fmla="*/ 0 h 1222"/>
                <a:gd name="T2" fmla="*/ 825 w 1149"/>
                <a:gd name="T3" fmla="*/ 228 h 1222"/>
                <a:gd name="T4" fmla="*/ 597 w 1149"/>
                <a:gd name="T5" fmla="*/ 389 h 1222"/>
                <a:gd name="T6" fmla="*/ 401 w 1149"/>
                <a:gd name="T7" fmla="*/ 481 h 1222"/>
                <a:gd name="T8" fmla="*/ 260 w 1149"/>
                <a:gd name="T9" fmla="*/ 547 h 1222"/>
                <a:gd name="T10" fmla="*/ 165 w 1149"/>
                <a:gd name="T11" fmla="*/ 600 h 1222"/>
                <a:gd name="T12" fmla="*/ 102 w 1149"/>
                <a:gd name="T13" fmla="*/ 645 h 1222"/>
                <a:gd name="T14" fmla="*/ 62 w 1149"/>
                <a:gd name="T15" fmla="*/ 686 h 1222"/>
                <a:gd name="T16" fmla="*/ 17 w 1149"/>
                <a:gd name="T17" fmla="*/ 759 h 1222"/>
                <a:gd name="T18" fmla="*/ 0 w 1149"/>
                <a:gd name="T19" fmla="*/ 847 h 1222"/>
                <a:gd name="T20" fmla="*/ 14 w 1149"/>
                <a:gd name="T21" fmla="*/ 933 h 1222"/>
                <a:gd name="T22" fmla="*/ 80 w 1149"/>
                <a:gd name="T23" fmla="*/ 1068 h 1222"/>
                <a:gd name="T24" fmla="*/ 204 w 1149"/>
                <a:gd name="T25" fmla="*/ 1222 h 1222"/>
                <a:gd name="T26" fmla="*/ 304 w 1149"/>
                <a:gd name="T27" fmla="*/ 1129 h 1222"/>
                <a:gd name="T28" fmla="*/ 223 w 1149"/>
                <a:gd name="T29" fmla="*/ 1035 h 1222"/>
                <a:gd name="T30" fmla="*/ 155 w 1149"/>
                <a:gd name="T31" fmla="*/ 922 h 1222"/>
                <a:gd name="T32" fmla="*/ 140 w 1149"/>
                <a:gd name="T33" fmla="*/ 880 h 1222"/>
                <a:gd name="T34" fmla="*/ 136 w 1149"/>
                <a:gd name="T35" fmla="*/ 847 h 1222"/>
                <a:gd name="T36" fmla="*/ 140 w 1149"/>
                <a:gd name="T37" fmla="*/ 820 h 1222"/>
                <a:gd name="T38" fmla="*/ 150 w 1149"/>
                <a:gd name="T39" fmla="*/ 797 h 1222"/>
                <a:gd name="T40" fmla="*/ 165 w 1149"/>
                <a:gd name="T41" fmla="*/ 774 h 1222"/>
                <a:gd name="T42" fmla="*/ 214 w 1149"/>
                <a:gd name="T43" fmla="*/ 731 h 1222"/>
                <a:gd name="T44" fmla="*/ 276 w 1149"/>
                <a:gd name="T45" fmla="*/ 691 h 1222"/>
                <a:gd name="T46" fmla="*/ 420 w 1149"/>
                <a:gd name="T47" fmla="*/ 622 h 1222"/>
                <a:gd name="T48" fmla="*/ 675 w 1149"/>
                <a:gd name="T49" fmla="*/ 501 h 1222"/>
                <a:gd name="T50" fmla="*/ 922 w 1149"/>
                <a:gd name="T51" fmla="*/ 324 h 1222"/>
                <a:gd name="T52" fmla="*/ 1115 w 1149"/>
                <a:gd name="T53" fmla="*/ 131 h 1222"/>
                <a:gd name="T54" fmla="*/ 1144 w 1149"/>
                <a:gd name="T55" fmla="*/ 102 h 1222"/>
                <a:gd name="T56" fmla="*/ 1149 w 1149"/>
                <a:gd name="T57" fmla="*/ 96 h 1222"/>
                <a:gd name="T58" fmla="*/ 1053 w 1149"/>
                <a:gd name="T59" fmla="*/ 0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49" h="1222">
                  <a:moveTo>
                    <a:pt x="1053" y="0"/>
                  </a:moveTo>
                  <a:cubicBezTo>
                    <a:pt x="1053" y="0"/>
                    <a:pt x="1037" y="17"/>
                    <a:pt x="825" y="228"/>
                  </a:cubicBezTo>
                  <a:cubicBezTo>
                    <a:pt x="762" y="292"/>
                    <a:pt x="682" y="344"/>
                    <a:pt x="597" y="389"/>
                  </a:cubicBezTo>
                  <a:cubicBezTo>
                    <a:pt x="533" y="423"/>
                    <a:pt x="466" y="453"/>
                    <a:pt x="401" y="481"/>
                  </a:cubicBezTo>
                  <a:cubicBezTo>
                    <a:pt x="352" y="503"/>
                    <a:pt x="305" y="524"/>
                    <a:pt x="260" y="547"/>
                  </a:cubicBezTo>
                  <a:cubicBezTo>
                    <a:pt x="226" y="563"/>
                    <a:pt x="194" y="581"/>
                    <a:pt x="165" y="600"/>
                  </a:cubicBezTo>
                  <a:cubicBezTo>
                    <a:pt x="142" y="614"/>
                    <a:pt x="121" y="629"/>
                    <a:pt x="102" y="645"/>
                  </a:cubicBezTo>
                  <a:cubicBezTo>
                    <a:pt x="88" y="658"/>
                    <a:pt x="74" y="671"/>
                    <a:pt x="62" y="686"/>
                  </a:cubicBezTo>
                  <a:cubicBezTo>
                    <a:pt x="44" y="707"/>
                    <a:pt x="28" y="732"/>
                    <a:pt x="17" y="759"/>
                  </a:cubicBezTo>
                  <a:cubicBezTo>
                    <a:pt x="6" y="786"/>
                    <a:pt x="0" y="816"/>
                    <a:pt x="0" y="847"/>
                  </a:cubicBezTo>
                  <a:cubicBezTo>
                    <a:pt x="0" y="875"/>
                    <a:pt x="5" y="904"/>
                    <a:pt x="14" y="933"/>
                  </a:cubicBezTo>
                  <a:cubicBezTo>
                    <a:pt x="27" y="976"/>
                    <a:pt x="49" y="1021"/>
                    <a:pt x="80" y="1068"/>
                  </a:cubicBezTo>
                  <a:cubicBezTo>
                    <a:pt x="112" y="1116"/>
                    <a:pt x="153" y="1166"/>
                    <a:pt x="204" y="1222"/>
                  </a:cubicBezTo>
                  <a:cubicBezTo>
                    <a:pt x="304" y="1129"/>
                    <a:pt x="304" y="1129"/>
                    <a:pt x="304" y="1129"/>
                  </a:cubicBezTo>
                  <a:cubicBezTo>
                    <a:pt x="272" y="1095"/>
                    <a:pt x="245" y="1064"/>
                    <a:pt x="223" y="1035"/>
                  </a:cubicBezTo>
                  <a:cubicBezTo>
                    <a:pt x="190" y="991"/>
                    <a:pt x="168" y="954"/>
                    <a:pt x="155" y="922"/>
                  </a:cubicBezTo>
                  <a:cubicBezTo>
                    <a:pt x="148" y="907"/>
                    <a:pt x="143" y="893"/>
                    <a:pt x="140" y="880"/>
                  </a:cubicBezTo>
                  <a:cubicBezTo>
                    <a:pt x="138" y="868"/>
                    <a:pt x="136" y="857"/>
                    <a:pt x="136" y="847"/>
                  </a:cubicBezTo>
                  <a:cubicBezTo>
                    <a:pt x="136" y="837"/>
                    <a:pt x="138" y="828"/>
                    <a:pt x="140" y="820"/>
                  </a:cubicBezTo>
                  <a:cubicBezTo>
                    <a:pt x="142" y="812"/>
                    <a:pt x="145" y="804"/>
                    <a:pt x="150" y="797"/>
                  </a:cubicBezTo>
                  <a:cubicBezTo>
                    <a:pt x="154" y="789"/>
                    <a:pt x="159" y="782"/>
                    <a:pt x="165" y="774"/>
                  </a:cubicBezTo>
                  <a:cubicBezTo>
                    <a:pt x="177" y="760"/>
                    <a:pt x="193" y="745"/>
                    <a:pt x="214" y="731"/>
                  </a:cubicBezTo>
                  <a:cubicBezTo>
                    <a:pt x="232" y="717"/>
                    <a:pt x="253" y="704"/>
                    <a:pt x="276" y="691"/>
                  </a:cubicBezTo>
                  <a:cubicBezTo>
                    <a:pt x="318" y="669"/>
                    <a:pt x="367" y="646"/>
                    <a:pt x="420" y="622"/>
                  </a:cubicBezTo>
                  <a:cubicBezTo>
                    <a:pt x="499" y="586"/>
                    <a:pt x="588" y="548"/>
                    <a:pt x="675" y="501"/>
                  </a:cubicBezTo>
                  <a:cubicBezTo>
                    <a:pt x="762" y="454"/>
                    <a:pt x="848" y="398"/>
                    <a:pt x="922" y="324"/>
                  </a:cubicBezTo>
                  <a:cubicBezTo>
                    <a:pt x="1027" y="219"/>
                    <a:pt x="1084" y="162"/>
                    <a:pt x="1115" y="131"/>
                  </a:cubicBezTo>
                  <a:cubicBezTo>
                    <a:pt x="1130" y="116"/>
                    <a:pt x="1139" y="107"/>
                    <a:pt x="1144" y="102"/>
                  </a:cubicBezTo>
                  <a:cubicBezTo>
                    <a:pt x="1148" y="97"/>
                    <a:pt x="1149" y="96"/>
                    <a:pt x="1149" y="96"/>
                  </a:cubicBezTo>
                  <a:lnTo>
                    <a:pt x="1053"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15"/>
            <p:cNvSpPr>
              <a:spLocks/>
            </p:cNvSpPr>
            <p:nvPr/>
          </p:nvSpPr>
          <p:spPr bwMode="auto">
            <a:xfrm>
              <a:off x="1892841" y="3156506"/>
              <a:ext cx="1748444" cy="1879055"/>
            </a:xfrm>
            <a:custGeom>
              <a:avLst/>
              <a:gdLst>
                <a:gd name="T0" fmla="*/ 1045 w 1098"/>
                <a:gd name="T1" fmla="*/ 0 h 1180"/>
                <a:gd name="T2" fmla="*/ 817 w 1098"/>
                <a:gd name="T3" fmla="*/ 228 h 1180"/>
                <a:gd name="T4" fmla="*/ 581 w 1098"/>
                <a:gd name="T5" fmla="*/ 394 h 1180"/>
                <a:gd name="T6" fmla="*/ 383 w 1098"/>
                <a:gd name="T7" fmla="*/ 488 h 1180"/>
                <a:gd name="T8" fmla="*/ 243 w 1098"/>
                <a:gd name="T9" fmla="*/ 553 h 1180"/>
                <a:gd name="T10" fmla="*/ 151 w 1098"/>
                <a:gd name="T11" fmla="*/ 604 h 1180"/>
                <a:gd name="T12" fmla="*/ 44 w 1098"/>
                <a:gd name="T13" fmla="*/ 697 h 1180"/>
                <a:gd name="T14" fmla="*/ 12 w 1098"/>
                <a:gd name="T15" fmla="*/ 757 h 1180"/>
                <a:gd name="T16" fmla="*/ 0 w 1098"/>
                <a:gd name="T17" fmla="*/ 826 h 1180"/>
                <a:gd name="T18" fmla="*/ 12 w 1098"/>
                <a:gd name="T19" fmla="*/ 903 h 1180"/>
                <a:gd name="T20" fmla="*/ 75 w 1098"/>
                <a:gd name="T21" fmla="*/ 1031 h 1180"/>
                <a:gd name="T22" fmla="*/ 196 w 1098"/>
                <a:gd name="T23" fmla="*/ 1180 h 1180"/>
                <a:gd name="T24" fmla="*/ 252 w 1098"/>
                <a:gd name="T25" fmla="*/ 1129 h 1180"/>
                <a:gd name="T26" fmla="*/ 115 w 1098"/>
                <a:gd name="T27" fmla="*/ 949 h 1180"/>
                <a:gd name="T28" fmla="*/ 85 w 1098"/>
                <a:gd name="T29" fmla="*/ 881 h 1180"/>
                <a:gd name="T30" fmla="*/ 76 w 1098"/>
                <a:gd name="T31" fmla="*/ 826 h 1180"/>
                <a:gd name="T32" fmla="*/ 81 w 1098"/>
                <a:gd name="T33" fmla="*/ 791 h 1180"/>
                <a:gd name="T34" fmla="*/ 113 w 1098"/>
                <a:gd name="T35" fmla="*/ 732 h 1180"/>
                <a:gd name="T36" fmla="*/ 168 w 1098"/>
                <a:gd name="T37" fmla="*/ 684 h 1180"/>
                <a:gd name="T38" fmla="*/ 314 w 1098"/>
                <a:gd name="T39" fmla="*/ 603 h 1180"/>
                <a:gd name="T40" fmla="*/ 595 w 1098"/>
                <a:gd name="T41" fmla="*/ 472 h 1180"/>
                <a:gd name="T42" fmla="*/ 870 w 1098"/>
                <a:gd name="T43" fmla="*/ 282 h 1180"/>
                <a:gd name="T44" fmla="*/ 1098 w 1098"/>
                <a:gd name="T45" fmla="*/ 54 h 1180"/>
                <a:gd name="T46" fmla="*/ 1045 w 1098"/>
                <a:gd name="T4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98" h="1180">
                  <a:moveTo>
                    <a:pt x="1045" y="0"/>
                  </a:moveTo>
                  <a:cubicBezTo>
                    <a:pt x="1045" y="0"/>
                    <a:pt x="1028" y="17"/>
                    <a:pt x="817" y="228"/>
                  </a:cubicBezTo>
                  <a:cubicBezTo>
                    <a:pt x="750" y="295"/>
                    <a:pt x="667" y="348"/>
                    <a:pt x="581" y="394"/>
                  </a:cubicBezTo>
                  <a:cubicBezTo>
                    <a:pt x="516" y="429"/>
                    <a:pt x="448" y="459"/>
                    <a:pt x="383" y="488"/>
                  </a:cubicBezTo>
                  <a:cubicBezTo>
                    <a:pt x="334" y="510"/>
                    <a:pt x="287" y="531"/>
                    <a:pt x="243" y="553"/>
                  </a:cubicBezTo>
                  <a:cubicBezTo>
                    <a:pt x="210" y="569"/>
                    <a:pt x="179" y="586"/>
                    <a:pt x="151" y="604"/>
                  </a:cubicBezTo>
                  <a:cubicBezTo>
                    <a:pt x="108" y="631"/>
                    <a:pt x="71" y="661"/>
                    <a:pt x="44" y="697"/>
                  </a:cubicBezTo>
                  <a:cubicBezTo>
                    <a:pt x="31" y="716"/>
                    <a:pt x="20" y="736"/>
                    <a:pt x="12" y="757"/>
                  </a:cubicBezTo>
                  <a:cubicBezTo>
                    <a:pt x="4" y="779"/>
                    <a:pt x="0" y="802"/>
                    <a:pt x="0" y="826"/>
                  </a:cubicBezTo>
                  <a:cubicBezTo>
                    <a:pt x="0" y="851"/>
                    <a:pt x="4" y="876"/>
                    <a:pt x="12" y="903"/>
                  </a:cubicBezTo>
                  <a:cubicBezTo>
                    <a:pt x="24" y="943"/>
                    <a:pt x="45" y="985"/>
                    <a:pt x="75" y="1031"/>
                  </a:cubicBezTo>
                  <a:cubicBezTo>
                    <a:pt x="106" y="1076"/>
                    <a:pt x="145" y="1126"/>
                    <a:pt x="196" y="1180"/>
                  </a:cubicBezTo>
                  <a:cubicBezTo>
                    <a:pt x="252" y="1129"/>
                    <a:pt x="252" y="1129"/>
                    <a:pt x="252" y="1129"/>
                  </a:cubicBezTo>
                  <a:cubicBezTo>
                    <a:pt x="187" y="1059"/>
                    <a:pt x="143" y="999"/>
                    <a:pt x="115" y="949"/>
                  </a:cubicBezTo>
                  <a:cubicBezTo>
                    <a:pt x="101" y="924"/>
                    <a:pt x="91" y="901"/>
                    <a:pt x="85" y="881"/>
                  </a:cubicBezTo>
                  <a:cubicBezTo>
                    <a:pt x="79" y="861"/>
                    <a:pt x="76" y="843"/>
                    <a:pt x="76" y="826"/>
                  </a:cubicBezTo>
                  <a:cubicBezTo>
                    <a:pt x="76" y="814"/>
                    <a:pt x="78" y="802"/>
                    <a:pt x="81" y="791"/>
                  </a:cubicBezTo>
                  <a:cubicBezTo>
                    <a:pt x="87" y="770"/>
                    <a:pt x="97" y="751"/>
                    <a:pt x="113" y="732"/>
                  </a:cubicBezTo>
                  <a:cubicBezTo>
                    <a:pt x="128" y="716"/>
                    <a:pt x="146" y="700"/>
                    <a:pt x="168" y="684"/>
                  </a:cubicBezTo>
                  <a:cubicBezTo>
                    <a:pt x="207" y="656"/>
                    <a:pt x="257" y="630"/>
                    <a:pt x="314" y="603"/>
                  </a:cubicBezTo>
                  <a:cubicBezTo>
                    <a:pt x="398" y="563"/>
                    <a:pt x="497" y="522"/>
                    <a:pt x="595" y="472"/>
                  </a:cubicBezTo>
                  <a:cubicBezTo>
                    <a:pt x="693" y="422"/>
                    <a:pt x="790" y="362"/>
                    <a:pt x="870" y="282"/>
                  </a:cubicBezTo>
                  <a:cubicBezTo>
                    <a:pt x="1082" y="71"/>
                    <a:pt x="1098" y="54"/>
                    <a:pt x="1098" y="54"/>
                  </a:cubicBezTo>
                  <a:lnTo>
                    <a:pt x="1045"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6"/>
            <p:cNvSpPr>
              <a:spLocks/>
            </p:cNvSpPr>
            <p:nvPr/>
          </p:nvSpPr>
          <p:spPr bwMode="auto">
            <a:xfrm>
              <a:off x="3235311" y="3198248"/>
              <a:ext cx="366251" cy="364231"/>
            </a:xfrm>
            <a:custGeom>
              <a:avLst/>
              <a:gdLst>
                <a:gd name="T0" fmla="*/ 230 w 230"/>
                <a:gd name="T1" fmla="*/ 126 h 229"/>
                <a:gd name="T2" fmla="*/ 177 w 230"/>
                <a:gd name="T3" fmla="*/ 53 h 229"/>
                <a:gd name="T4" fmla="*/ 104 w 230"/>
                <a:gd name="T5" fmla="*/ 0 h 229"/>
                <a:gd name="T6" fmla="*/ 0 w 230"/>
                <a:gd name="T7" fmla="*/ 229 h 229"/>
                <a:gd name="T8" fmla="*/ 230 w 230"/>
                <a:gd name="T9" fmla="*/ 126 h 229"/>
              </a:gdLst>
              <a:ahLst/>
              <a:cxnLst>
                <a:cxn ang="0">
                  <a:pos x="T0" y="T1"/>
                </a:cxn>
                <a:cxn ang="0">
                  <a:pos x="T2" y="T3"/>
                </a:cxn>
                <a:cxn ang="0">
                  <a:pos x="T4" y="T5"/>
                </a:cxn>
                <a:cxn ang="0">
                  <a:pos x="T6" y="T7"/>
                </a:cxn>
                <a:cxn ang="0">
                  <a:pos x="T8" y="T9"/>
                </a:cxn>
              </a:cxnLst>
              <a:rect l="0" t="0" r="r" b="b"/>
              <a:pathLst>
                <a:path w="230" h="229">
                  <a:moveTo>
                    <a:pt x="230" y="126"/>
                  </a:moveTo>
                  <a:cubicBezTo>
                    <a:pt x="177" y="53"/>
                    <a:pt x="177" y="53"/>
                    <a:pt x="177" y="53"/>
                  </a:cubicBezTo>
                  <a:cubicBezTo>
                    <a:pt x="104" y="0"/>
                    <a:pt x="104" y="0"/>
                    <a:pt x="104" y="0"/>
                  </a:cubicBezTo>
                  <a:cubicBezTo>
                    <a:pt x="104" y="0"/>
                    <a:pt x="0" y="96"/>
                    <a:pt x="0" y="229"/>
                  </a:cubicBezTo>
                  <a:cubicBezTo>
                    <a:pt x="134" y="229"/>
                    <a:pt x="230" y="126"/>
                    <a:pt x="230" y="126"/>
                  </a:cubicBezTo>
                  <a:close/>
                </a:path>
              </a:pathLst>
            </a:custGeom>
            <a:solidFill>
              <a:srgbClr val="F69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7"/>
            <p:cNvSpPr>
              <a:spLocks/>
            </p:cNvSpPr>
            <p:nvPr/>
          </p:nvSpPr>
          <p:spPr bwMode="auto">
            <a:xfrm>
              <a:off x="3314755" y="3221812"/>
              <a:ext cx="263243" cy="261223"/>
            </a:xfrm>
            <a:custGeom>
              <a:avLst/>
              <a:gdLst>
                <a:gd name="T0" fmla="*/ 165 w 165"/>
                <a:gd name="T1" fmla="*/ 90 h 164"/>
                <a:gd name="T2" fmla="*/ 127 w 165"/>
                <a:gd name="T3" fmla="*/ 38 h 164"/>
                <a:gd name="T4" fmla="*/ 75 w 165"/>
                <a:gd name="T5" fmla="*/ 0 h 164"/>
                <a:gd name="T6" fmla="*/ 0 w 165"/>
                <a:gd name="T7" fmla="*/ 164 h 164"/>
                <a:gd name="T8" fmla="*/ 165 w 165"/>
                <a:gd name="T9" fmla="*/ 90 h 164"/>
              </a:gdLst>
              <a:ahLst/>
              <a:cxnLst>
                <a:cxn ang="0">
                  <a:pos x="T0" y="T1"/>
                </a:cxn>
                <a:cxn ang="0">
                  <a:pos x="T2" y="T3"/>
                </a:cxn>
                <a:cxn ang="0">
                  <a:pos x="T4" y="T5"/>
                </a:cxn>
                <a:cxn ang="0">
                  <a:pos x="T6" y="T7"/>
                </a:cxn>
                <a:cxn ang="0">
                  <a:pos x="T8" y="T9"/>
                </a:cxn>
              </a:cxnLst>
              <a:rect l="0" t="0" r="r" b="b"/>
              <a:pathLst>
                <a:path w="165" h="164">
                  <a:moveTo>
                    <a:pt x="165" y="90"/>
                  </a:moveTo>
                  <a:cubicBezTo>
                    <a:pt x="127" y="38"/>
                    <a:pt x="127" y="38"/>
                    <a:pt x="127" y="38"/>
                  </a:cubicBezTo>
                  <a:cubicBezTo>
                    <a:pt x="75" y="0"/>
                    <a:pt x="75" y="0"/>
                    <a:pt x="75" y="0"/>
                  </a:cubicBezTo>
                  <a:cubicBezTo>
                    <a:pt x="75" y="0"/>
                    <a:pt x="0" y="69"/>
                    <a:pt x="0" y="164"/>
                  </a:cubicBezTo>
                  <a:cubicBezTo>
                    <a:pt x="96" y="164"/>
                    <a:pt x="165" y="90"/>
                    <a:pt x="165" y="90"/>
                  </a:cubicBezTo>
                  <a:close/>
                </a:path>
              </a:pathLst>
            </a:custGeom>
            <a:solidFill>
              <a:schemeClr val="accent3"/>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8"/>
            <p:cNvSpPr>
              <a:spLocks/>
            </p:cNvSpPr>
            <p:nvPr/>
          </p:nvSpPr>
          <p:spPr bwMode="auto">
            <a:xfrm>
              <a:off x="3380061" y="3241337"/>
              <a:ext cx="178413" cy="178413"/>
            </a:xfrm>
            <a:custGeom>
              <a:avLst/>
              <a:gdLst>
                <a:gd name="T0" fmla="*/ 112 w 112"/>
                <a:gd name="T1" fmla="*/ 61 h 112"/>
                <a:gd name="T2" fmla="*/ 86 w 112"/>
                <a:gd name="T3" fmla="*/ 26 h 112"/>
                <a:gd name="T4" fmla="*/ 50 w 112"/>
                <a:gd name="T5" fmla="*/ 0 h 112"/>
                <a:gd name="T6" fmla="*/ 0 w 112"/>
                <a:gd name="T7" fmla="*/ 112 h 112"/>
                <a:gd name="T8" fmla="*/ 112 w 112"/>
                <a:gd name="T9" fmla="*/ 61 h 112"/>
              </a:gdLst>
              <a:ahLst/>
              <a:cxnLst>
                <a:cxn ang="0">
                  <a:pos x="T0" y="T1"/>
                </a:cxn>
                <a:cxn ang="0">
                  <a:pos x="T2" y="T3"/>
                </a:cxn>
                <a:cxn ang="0">
                  <a:pos x="T4" y="T5"/>
                </a:cxn>
                <a:cxn ang="0">
                  <a:pos x="T6" y="T7"/>
                </a:cxn>
                <a:cxn ang="0">
                  <a:pos x="T8" y="T9"/>
                </a:cxn>
              </a:cxnLst>
              <a:rect l="0" t="0" r="r" b="b"/>
              <a:pathLst>
                <a:path w="112" h="112">
                  <a:moveTo>
                    <a:pt x="112" y="61"/>
                  </a:moveTo>
                  <a:cubicBezTo>
                    <a:pt x="86" y="26"/>
                    <a:pt x="86" y="26"/>
                    <a:pt x="86" y="26"/>
                  </a:cubicBezTo>
                  <a:cubicBezTo>
                    <a:pt x="50" y="0"/>
                    <a:pt x="50" y="0"/>
                    <a:pt x="50" y="0"/>
                  </a:cubicBezTo>
                  <a:cubicBezTo>
                    <a:pt x="50" y="0"/>
                    <a:pt x="0" y="47"/>
                    <a:pt x="0" y="112"/>
                  </a:cubicBezTo>
                  <a:cubicBezTo>
                    <a:pt x="65" y="112"/>
                    <a:pt x="112" y="61"/>
                    <a:pt x="112" y="61"/>
                  </a:cubicBezTo>
                  <a:close/>
                </a:path>
              </a:pathLst>
            </a:custGeom>
            <a:solidFill>
              <a:srgbClr val="FBED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9"/>
            <p:cNvSpPr>
              <a:spLocks/>
            </p:cNvSpPr>
            <p:nvPr/>
          </p:nvSpPr>
          <p:spPr bwMode="auto">
            <a:xfrm>
              <a:off x="3170006" y="2741108"/>
              <a:ext cx="509654" cy="514367"/>
            </a:xfrm>
            <a:custGeom>
              <a:avLst/>
              <a:gdLst>
                <a:gd name="T0" fmla="*/ 320 w 320"/>
                <a:gd name="T1" fmla="*/ 24 h 323"/>
                <a:gd name="T2" fmla="*/ 201 w 320"/>
                <a:gd name="T3" fmla="*/ 67 h 323"/>
                <a:gd name="T4" fmla="*/ 0 w 320"/>
                <a:gd name="T5" fmla="*/ 268 h 323"/>
                <a:gd name="T6" fmla="*/ 180 w 320"/>
                <a:gd name="T7" fmla="*/ 255 h 323"/>
                <a:gd name="T8" fmla="*/ 320 w 320"/>
                <a:gd name="T9" fmla="*/ 24 h 323"/>
              </a:gdLst>
              <a:ahLst/>
              <a:cxnLst>
                <a:cxn ang="0">
                  <a:pos x="T0" y="T1"/>
                </a:cxn>
                <a:cxn ang="0">
                  <a:pos x="T2" y="T3"/>
                </a:cxn>
                <a:cxn ang="0">
                  <a:pos x="T4" y="T5"/>
                </a:cxn>
                <a:cxn ang="0">
                  <a:pos x="T6" y="T7"/>
                </a:cxn>
                <a:cxn ang="0">
                  <a:pos x="T8" y="T9"/>
                </a:cxn>
              </a:cxnLst>
              <a:rect l="0" t="0" r="r" b="b"/>
              <a:pathLst>
                <a:path w="320" h="323">
                  <a:moveTo>
                    <a:pt x="320" y="24"/>
                  </a:moveTo>
                  <a:cubicBezTo>
                    <a:pt x="320" y="24"/>
                    <a:pt x="269" y="0"/>
                    <a:pt x="201" y="67"/>
                  </a:cubicBezTo>
                  <a:cubicBezTo>
                    <a:pt x="134" y="134"/>
                    <a:pt x="0" y="268"/>
                    <a:pt x="0" y="268"/>
                  </a:cubicBezTo>
                  <a:cubicBezTo>
                    <a:pt x="0" y="268"/>
                    <a:pt x="112" y="187"/>
                    <a:pt x="180" y="255"/>
                  </a:cubicBezTo>
                  <a:cubicBezTo>
                    <a:pt x="248" y="323"/>
                    <a:pt x="320" y="24"/>
                    <a:pt x="320" y="24"/>
                  </a:cubicBezTo>
                  <a:close/>
                </a:path>
              </a:pathLst>
            </a:custGeom>
            <a:solidFill>
              <a:schemeClr val="accent1">
                <a:lumMod val="75000"/>
              </a:schemeClr>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20"/>
            <p:cNvSpPr>
              <a:spLocks/>
            </p:cNvSpPr>
            <p:nvPr/>
          </p:nvSpPr>
          <p:spPr bwMode="auto">
            <a:xfrm>
              <a:off x="3544335" y="3118804"/>
              <a:ext cx="514367" cy="508981"/>
            </a:xfrm>
            <a:custGeom>
              <a:avLst/>
              <a:gdLst>
                <a:gd name="T0" fmla="*/ 298 w 323"/>
                <a:gd name="T1" fmla="*/ 0 h 320"/>
                <a:gd name="T2" fmla="*/ 256 w 323"/>
                <a:gd name="T3" fmla="*/ 119 h 320"/>
                <a:gd name="T4" fmla="*/ 55 w 323"/>
                <a:gd name="T5" fmla="*/ 320 h 320"/>
                <a:gd name="T6" fmla="*/ 68 w 323"/>
                <a:gd name="T7" fmla="*/ 141 h 320"/>
                <a:gd name="T8" fmla="*/ 298 w 323"/>
                <a:gd name="T9" fmla="*/ 0 h 320"/>
              </a:gdLst>
              <a:ahLst/>
              <a:cxnLst>
                <a:cxn ang="0">
                  <a:pos x="T0" y="T1"/>
                </a:cxn>
                <a:cxn ang="0">
                  <a:pos x="T2" y="T3"/>
                </a:cxn>
                <a:cxn ang="0">
                  <a:pos x="T4" y="T5"/>
                </a:cxn>
                <a:cxn ang="0">
                  <a:pos x="T6" y="T7"/>
                </a:cxn>
                <a:cxn ang="0">
                  <a:pos x="T8" y="T9"/>
                </a:cxn>
              </a:cxnLst>
              <a:rect l="0" t="0" r="r" b="b"/>
              <a:pathLst>
                <a:path w="323" h="320">
                  <a:moveTo>
                    <a:pt x="298" y="0"/>
                  </a:moveTo>
                  <a:cubicBezTo>
                    <a:pt x="298" y="0"/>
                    <a:pt x="323" y="52"/>
                    <a:pt x="256" y="119"/>
                  </a:cubicBezTo>
                  <a:cubicBezTo>
                    <a:pt x="189" y="186"/>
                    <a:pt x="55" y="320"/>
                    <a:pt x="55" y="320"/>
                  </a:cubicBezTo>
                  <a:cubicBezTo>
                    <a:pt x="55" y="320"/>
                    <a:pt x="136" y="209"/>
                    <a:pt x="68" y="141"/>
                  </a:cubicBezTo>
                  <a:cubicBezTo>
                    <a:pt x="0" y="73"/>
                    <a:pt x="298" y="0"/>
                    <a:pt x="298" y="0"/>
                  </a:cubicBezTo>
                  <a:close/>
                </a:path>
              </a:pathLst>
            </a:custGeom>
            <a:solidFill>
              <a:schemeClr val="accent1">
                <a:lumMod val="75000"/>
              </a:schemeClr>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21"/>
            <p:cNvSpPr>
              <a:spLocks/>
            </p:cNvSpPr>
            <p:nvPr/>
          </p:nvSpPr>
          <p:spPr bwMode="auto">
            <a:xfrm>
              <a:off x="3400932" y="3091201"/>
              <a:ext cx="305658" cy="307678"/>
            </a:xfrm>
            <a:custGeom>
              <a:avLst/>
              <a:gdLst>
                <a:gd name="T0" fmla="*/ 298 w 454"/>
                <a:gd name="T1" fmla="*/ 457 h 457"/>
                <a:gd name="T2" fmla="*/ 0 w 454"/>
                <a:gd name="T3" fmla="*/ 159 h 457"/>
                <a:gd name="T4" fmla="*/ 156 w 454"/>
                <a:gd name="T5" fmla="*/ 0 h 457"/>
                <a:gd name="T6" fmla="*/ 454 w 454"/>
                <a:gd name="T7" fmla="*/ 298 h 457"/>
                <a:gd name="T8" fmla="*/ 298 w 454"/>
                <a:gd name="T9" fmla="*/ 457 h 457"/>
              </a:gdLst>
              <a:ahLst/>
              <a:cxnLst>
                <a:cxn ang="0">
                  <a:pos x="T0" y="T1"/>
                </a:cxn>
                <a:cxn ang="0">
                  <a:pos x="T2" y="T3"/>
                </a:cxn>
                <a:cxn ang="0">
                  <a:pos x="T4" y="T5"/>
                </a:cxn>
                <a:cxn ang="0">
                  <a:pos x="T6" y="T7"/>
                </a:cxn>
                <a:cxn ang="0">
                  <a:pos x="T8" y="T9"/>
                </a:cxn>
              </a:cxnLst>
              <a:rect l="0" t="0" r="r" b="b"/>
              <a:pathLst>
                <a:path w="454" h="457">
                  <a:moveTo>
                    <a:pt x="298" y="457"/>
                  </a:moveTo>
                  <a:lnTo>
                    <a:pt x="0" y="159"/>
                  </a:lnTo>
                  <a:lnTo>
                    <a:pt x="156" y="0"/>
                  </a:lnTo>
                  <a:lnTo>
                    <a:pt x="454" y="298"/>
                  </a:lnTo>
                  <a:lnTo>
                    <a:pt x="298" y="457"/>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22"/>
            <p:cNvSpPr>
              <a:spLocks/>
            </p:cNvSpPr>
            <p:nvPr/>
          </p:nvSpPr>
          <p:spPr bwMode="auto">
            <a:xfrm>
              <a:off x="3400932" y="3091201"/>
              <a:ext cx="111760" cy="111760"/>
            </a:xfrm>
            <a:custGeom>
              <a:avLst/>
              <a:gdLst>
                <a:gd name="T0" fmla="*/ 10 w 166"/>
                <a:gd name="T1" fmla="*/ 166 h 166"/>
                <a:gd name="T2" fmla="*/ 0 w 166"/>
                <a:gd name="T3" fmla="*/ 159 h 166"/>
                <a:gd name="T4" fmla="*/ 156 w 166"/>
                <a:gd name="T5" fmla="*/ 0 h 166"/>
                <a:gd name="T6" fmla="*/ 166 w 166"/>
                <a:gd name="T7" fmla="*/ 10 h 166"/>
                <a:gd name="T8" fmla="*/ 10 w 166"/>
                <a:gd name="T9" fmla="*/ 166 h 166"/>
              </a:gdLst>
              <a:ahLst/>
              <a:cxnLst>
                <a:cxn ang="0">
                  <a:pos x="T0" y="T1"/>
                </a:cxn>
                <a:cxn ang="0">
                  <a:pos x="T2" y="T3"/>
                </a:cxn>
                <a:cxn ang="0">
                  <a:pos x="T4" y="T5"/>
                </a:cxn>
                <a:cxn ang="0">
                  <a:pos x="T6" y="T7"/>
                </a:cxn>
                <a:cxn ang="0">
                  <a:pos x="T8" y="T9"/>
                </a:cxn>
              </a:cxnLst>
              <a:rect l="0" t="0" r="r" b="b"/>
              <a:pathLst>
                <a:path w="166" h="166">
                  <a:moveTo>
                    <a:pt x="10" y="166"/>
                  </a:moveTo>
                  <a:lnTo>
                    <a:pt x="0" y="159"/>
                  </a:lnTo>
                  <a:lnTo>
                    <a:pt x="156" y="0"/>
                  </a:lnTo>
                  <a:lnTo>
                    <a:pt x="166" y="10"/>
                  </a:lnTo>
                  <a:lnTo>
                    <a:pt x="10" y="166"/>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23"/>
            <p:cNvSpPr>
              <a:spLocks/>
            </p:cNvSpPr>
            <p:nvPr/>
          </p:nvSpPr>
          <p:spPr bwMode="auto">
            <a:xfrm>
              <a:off x="3417090" y="3107359"/>
              <a:ext cx="109741" cy="111760"/>
            </a:xfrm>
            <a:custGeom>
              <a:avLst/>
              <a:gdLst>
                <a:gd name="T0" fmla="*/ 7 w 163"/>
                <a:gd name="T1" fmla="*/ 166 h 166"/>
                <a:gd name="T2" fmla="*/ 0 w 163"/>
                <a:gd name="T3" fmla="*/ 156 h 166"/>
                <a:gd name="T4" fmla="*/ 156 w 163"/>
                <a:gd name="T5" fmla="*/ 0 h 166"/>
                <a:gd name="T6" fmla="*/ 163 w 163"/>
                <a:gd name="T7" fmla="*/ 7 h 166"/>
                <a:gd name="T8" fmla="*/ 7 w 163"/>
                <a:gd name="T9" fmla="*/ 166 h 166"/>
              </a:gdLst>
              <a:ahLst/>
              <a:cxnLst>
                <a:cxn ang="0">
                  <a:pos x="T0" y="T1"/>
                </a:cxn>
                <a:cxn ang="0">
                  <a:pos x="T2" y="T3"/>
                </a:cxn>
                <a:cxn ang="0">
                  <a:pos x="T4" y="T5"/>
                </a:cxn>
                <a:cxn ang="0">
                  <a:pos x="T6" y="T7"/>
                </a:cxn>
                <a:cxn ang="0">
                  <a:pos x="T8" y="T9"/>
                </a:cxn>
              </a:cxnLst>
              <a:rect l="0" t="0" r="r" b="b"/>
              <a:pathLst>
                <a:path w="163" h="166">
                  <a:moveTo>
                    <a:pt x="7" y="166"/>
                  </a:moveTo>
                  <a:lnTo>
                    <a:pt x="0" y="156"/>
                  </a:lnTo>
                  <a:lnTo>
                    <a:pt x="156" y="0"/>
                  </a:lnTo>
                  <a:lnTo>
                    <a:pt x="163" y="7"/>
                  </a:lnTo>
                  <a:lnTo>
                    <a:pt x="7" y="166"/>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24"/>
            <p:cNvSpPr>
              <a:spLocks/>
            </p:cNvSpPr>
            <p:nvPr/>
          </p:nvSpPr>
          <p:spPr bwMode="auto">
            <a:xfrm>
              <a:off x="3431229" y="3121497"/>
              <a:ext cx="111760" cy="111760"/>
            </a:xfrm>
            <a:custGeom>
              <a:avLst/>
              <a:gdLst>
                <a:gd name="T0" fmla="*/ 7 w 166"/>
                <a:gd name="T1" fmla="*/ 166 h 166"/>
                <a:gd name="T2" fmla="*/ 0 w 166"/>
                <a:gd name="T3" fmla="*/ 159 h 166"/>
                <a:gd name="T4" fmla="*/ 156 w 166"/>
                <a:gd name="T5" fmla="*/ 0 h 166"/>
                <a:gd name="T6" fmla="*/ 166 w 166"/>
                <a:gd name="T7" fmla="*/ 10 h 166"/>
                <a:gd name="T8" fmla="*/ 7 w 166"/>
                <a:gd name="T9" fmla="*/ 166 h 166"/>
              </a:gdLst>
              <a:ahLst/>
              <a:cxnLst>
                <a:cxn ang="0">
                  <a:pos x="T0" y="T1"/>
                </a:cxn>
                <a:cxn ang="0">
                  <a:pos x="T2" y="T3"/>
                </a:cxn>
                <a:cxn ang="0">
                  <a:pos x="T4" y="T5"/>
                </a:cxn>
                <a:cxn ang="0">
                  <a:pos x="T6" y="T7"/>
                </a:cxn>
                <a:cxn ang="0">
                  <a:pos x="T8" y="T9"/>
                </a:cxn>
              </a:cxnLst>
              <a:rect l="0" t="0" r="r" b="b"/>
              <a:pathLst>
                <a:path w="166" h="166">
                  <a:moveTo>
                    <a:pt x="7" y="166"/>
                  </a:moveTo>
                  <a:lnTo>
                    <a:pt x="0" y="159"/>
                  </a:lnTo>
                  <a:lnTo>
                    <a:pt x="156" y="0"/>
                  </a:lnTo>
                  <a:lnTo>
                    <a:pt x="166" y="10"/>
                  </a:lnTo>
                  <a:lnTo>
                    <a:pt x="7" y="166"/>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25"/>
            <p:cNvSpPr>
              <a:spLocks/>
            </p:cNvSpPr>
            <p:nvPr/>
          </p:nvSpPr>
          <p:spPr bwMode="auto">
            <a:xfrm>
              <a:off x="3445367" y="3137655"/>
              <a:ext cx="111760" cy="109741"/>
            </a:xfrm>
            <a:custGeom>
              <a:avLst/>
              <a:gdLst>
                <a:gd name="T0" fmla="*/ 10 w 166"/>
                <a:gd name="T1" fmla="*/ 163 h 163"/>
                <a:gd name="T2" fmla="*/ 0 w 166"/>
                <a:gd name="T3" fmla="*/ 156 h 163"/>
                <a:gd name="T4" fmla="*/ 159 w 166"/>
                <a:gd name="T5" fmla="*/ 0 h 163"/>
                <a:gd name="T6" fmla="*/ 166 w 166"/>
                <a:gd name="T7" fmla="*/ 7 h 163"/>
                <a:gd name="T8" fmla="*/ 10 w 166"/>
                <a:gd name="T9" fmla="*/ 163 h 163"/>
              </a:gdLst>
              <a:ahLst/>
              <a:cxnLst>
                <a:cxn ang="0">
                  <a:pos x="T0" y="T1"/>
                </a:cxn>
                <a:cxn ang="0">
                  <a:pos x="T2" y="T3"/>
                </a:cxn>
                <a:cxn ang="0">
                  <a:pos x="T4" y="T5"/>
                </a:cxn>
                <a:cxn ang="0">
                  <a:pos x="T6" y="T7"/>
                </a:cxn>
                <a:cxn ang="0">
                  <a:pos x="T8" y="T9"/>
                </a:cxn>
              </a:cxnLst>
              <a:rect l="0" t="0" r="r" b="b"/>
              <a:pathLst>
                <a:path w="166" h="163">
                  <a:moveTo>
                    <a:pt x="10" y="163"/>
                  </a:moveTo>
                  <a:lnTo>
                    <a:pt x="0" y="156"/>
                  </a:lnTo>
                  <a:lnTo>
                    <a:pt x="159" y="0"/>
                  </a:lnTo>
                  <a:lnTo>
                    <a:pt x="166" y="7"/>
                  </a:lnTo>
                  <a:lnTo>
                    <a:pt x="10" y="163"/>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26"/>
            <p:cNvSpPr>
              <a:spLocks/>
            </p:cNvSpPr>
            <p:nvPr/>
          </p:nvSpPr>
          <p:spPr bwMode="auto">
            <a:xfrm>
              <a:off x="3461525" y="3151794"/>
              <a:ext cx="111760" cy="111760"/>
            </a:xfrm>
            <a:custGeom>
              <a:avLst/>
              <a:gdLst>
                <a:gd name="T0" fmla="*/ 7 w 166"/>
                <a:gd name="T1" fmla="*/ 166 h 166"/>
                <a:gd name="T2" fmla="*/ 0 w 166"/>
                <a:gd name="T3" fmla="*/ 156 h 166"/>
                <a:gd name="T4" fmla="*/ 156 w 166"/>
                <a:gd name="T5" fmla="*/ 0 h 166"/>
                <a:gd name="T6" fmla="*/ 166 w 166"/>
                <a:gd name="T7" fmla="*/ 7 h 166"/>
                <a:gd name="T8" fmla="*/ 7 w 166"/>
                <a:gd name="T9" fmla="*/ 166 h 166"/>
              </a:gdLst>
              <a:ahLst/>
              <a:cxnLst>
                <a:cxn ang="0">
                  <a:pos x="T0" y="T1"/>
                </a:cxn>
                <a:cxn ang="0">
                  <a:pos x="T2" y="T3"/>
                </a:cxn>
                <a:cxn ang="0">
                  <a:pos x="T4" y="T5"/>
                </a:cxn>
                <a:cxn ang="0">
                  <a:pos x="T6" y="T7"/>
                </a:cxn>
                <a:cxn ang="0">
                  <a:pos x="T8" y="T9"/>
                </a:cxn>
              </a:cxnLst>
              <a:rect l="0" t="0" r="r" b="b"/>
              <a:pathLst>
                <a:path w="166" h="166">
                  <a:moveTo>
                    <a:pt x="7" y="166"/>
                  </a:moveTo>
                  <a:lnTo>
                    <a:pt x="0" y="156"/>
                  </a:lnTo>
                  <a:lnTo>
                    <a:pt x="156" y="0"/>
                  </a:lnTo>
                  <a:lnTo>
                    <a:pt x="166" y="7"/>
                  </a:lnTo>
                  <a:lnTo>
                    <a:pt x="7" y="166"/>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27"/>
            <p:cNvSpPr>
              <a:spLocks/>
            </p:cNvSpPr>
            <p:nvPr/>
          </p:nvSpPr>
          <p:spPr bwMode="auto">
            <a:xfrm>
              <a:off x="3475663" y="3165932"/>
              <a:ext cx="111760" cy="111760"/>
            </a:xfrm>
            <a:custGeom>
              <a:avLst/>
              <a:gdLst>
                <a:gd name="T0" fmla="*/ 10 w 166"/>
                <a:gd name="T1" fmla="*/ 166 h 166"/>
                <a:gd name="T2" fmla="*/ 0 w 166"/>
                <a:gd name="T3" fmla="*/ 159 h 166"/>
                <a:gd name="T4" fmla="*/ 159 w 166"/>
                <a:gd name="T5" fmla="*/ 0 h 166"/>
                <a:gd name="T6" fmla="*/ 166 w 166"/>
                <a:gd name="T7" fmla="*/ 10 h 166"/>
                <a:gd name="T8" fmla="*/ 10 w 166"/>
                <a:gd name="T9" fmla="*/ 166 h 166"/>
              </a:gdLst>
              <a:ahLst/>
              <a:cxnLst>
                <a:cxn ang="0">
                  <a:pos x="T0" y="T1"/>
                </a:cxn>
                <a:cxn ang="0">
                  <a:pos x="T2" y="T3"/>
                </a:cxn>
                <a:cxn ang="0">
                  <a:pos x="T4" y="T5"/>
                </a:cxn>
                <a:cxn ang="0">
                  <a:pos x="T6" y="T7"/>
                </a:cxn>
                <a:cxn ang="0">
                  <a:pos x="T8" y="T9"/>
                </a:cxn>
              </a:cxnLst>
              <a:rect l="0" t="0" r="r" b="b"/>
              <a:pathLst>
                <a:path w="166" h="166">
                  <a:moveTo>
                    <a:pt x="10" y="166"/>
                  </a:moveTo>
                  <a:lnTo>
                    <a:pt x="0" y="159"/>
                  </a:lnTo>
                  <a:lnTo>
                    <a:pt x="159" y="0"/>
                  </a:lnTo>
                  <a:lnTo>
                    <a:pt x="166" y="10"/>
                  </a:lnTo>
                  <a:lnTo>
                    <a:pt x="10" y="166"/>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28"/>
            <p:cNvSpPr>
              <a:spLocks/>
            </p:cNvSpPr>
            <p:nvPr/>
          </p:nvSpPr>
          <p:spPr bwMode="auto">
            <a:xfrm>
              <a:off x="3491822" y="3182090"/>
              <a:ext cx="109741" cy="111760"/>
            </a:xfrm>
            <a:custGeom>
              <a:avLst/>
              <a:gdLst>
                <a:gd name="T0" fmla="*/ 7 w 163"/>
                <a:gd name="T1" fmla="*/ 166 h 166"/>
                <a:gd name="T2" fmla="*/ 0 w 163"/>
                <a:gd name="T3" fmla="*/ 156 h 166"/>
                <a:gd name="T4" fmla="*/ 156 w 163"/>
                <a:gd name="T5" fmla="*/ 0 h 166"/>
                <a:gd name="T6" fmla="*/ 163 w 163"/>
                <a:gd name="T7" fmla="*/ 7 h 166"/>
                <a:gd name="T8" fmla="*/ 7 w 163"/>
                <a:gd name="T9" fmla="*/ 166 h 166"/>
              </a:gdLst>
              <a:ahLst/>
              <a:cxnLst>
                <a:cxn ang="0">
                  <a:pos x="T0" y="T1"/>
                </a:cxn>
                <a:cxn ang="0">
                  <a:pos x="T2" y="T3"/>
                </a:cxn>
                <a:cxn ang="0">
                  <a:pos x="T4" y="T5"/>
                </a:cxn>
                <a:cxn ang="0">
                  <a:pos x="T6" y="T7"/>
                </a:cxn>
                <a:cxn ang="0">
                  <a:pos x="T8" y="T9"/>
                </a:cxn>
              </a:cxnLst>
              <a:rect l="0" t="0" r="r" b="b"/>
              <a:pathLst>
                <a:path w="163" h="166">
                  <a:moveTo>
                    <a:pt x="7" y="166"/>
                  </a:moveTo>
                  <a:lnTo>
                    <a:pt x="0" y="156"/>
                  </a:lnTo>
                  <a:lnTo>
                    <a:pt x="156" y="0"/>
                  </a:lnTo>
                  <a:lnTo>
                    <a:pt x="163" y="7"/>
                  </a:lnTo>
                  <a:lnTo>
                    <a:pt x="7" y="166"/>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29"/>
            <p:cNvSpPr>
              <a:spLocks/>
            </p:cNvSpPr>
            <p:nvPr/>
          </p:nvSpPr>
          <p:spPr bwMode="auto">
            <a:xfrm>
              <a:off x="3505960" y="3196228"/>
              <a:ext cx="111760" cy="111760"/>
            </a:xfrm>
            <a:custGeom>
              <a:avLst/>
              <a:gdLst>
                <a:gd name="T0" fmla="*/ 7 w 166"/>
                <a:gd name="T1" fmla="*/ 166 h 166"/>
                <a:gd name="T2" fmla="*/ 0 w 166"/>
                <a:gd name="T3" fmla="*/ 159 h 166"/>
                <a:gd name="T4" fmla="*/ 156 w 166"/>
                <a:gd name="T5" fmla="*/ 0 h 166"/>
                <a:gd name="T6" fmla="*/ 166 w 166"/>
                <a:gd name="T7" fmla="*/ 10 h 166"/>
                <a:gd name="T8" fmla="*/ 7 w 166"/>
                <a:gd name="T9" fmla="*/ 166 h 166"/>
              </a:gdLst>
              <a:ahLst/>
              <a:cxnLst>
                <a:cxn ang="0">
                  <a:pos x="T0" y="T1"/>
                </a:cxn>
                <a:cxn ang="0">
                  <a:pos x="T2" y="T3"/>
                </a:cxn>
                <a:cxn ang="0">
                  <a:pos x="T4" y="T5"/>
                </a:cxn>
                <a:cxn ang="0">
                  <a:pos x="T6" y="T7"/>
                </a:cxn>
                <a:cxn ang="0">
                  <a:pos x="T8" y="T9"/>
                </a:cxn>
              </a:cxnLst>
              <a:rect l="0" t="0" r="r" b="b"/>
              <a:pathLst>
                <a:path w="166" h="166">
                  <a:moveTo>
                    <a:pt x="7" y="166"/>
                  </a:moveTo>
                  <a:lnTo>
                    <a:pt x="0" y="159"/>
                  </a:lnTo>
                  <a:lnTo>
                    <a:pt x="156" y="0"/>
                  </a:lnTo>
                  <a:lnTo>
                    <a:pt x="166" y="10"/>
                  </a:lnTo>
                  <a:lnTo>
                    <a:pt x="7" y="166"/>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30"/>
            <p:cNvSpPr>
              <a:spLocks/>
            </p:cNvSpPr>
            <p:nvPr/>
          </p:nvSpPr>
          <p:spPr bwMode="auto">
            <a:xfrm>
              <a:off x="3520098" y="3212387"/>
              <a:ext cx="111760" cy="109741"/>
            </a:xfrm>
            <a:custGeom>
              <a:avLst/>
              <a:gdLst>
                <a:gd name="T0" fmla="*/ 10 w 166"/>
                <a:gd name="T1" fmla="*/ 163 h 163"/>
                <a:gd name="T2" fmla="*/ 0 w 166"/>
                <a:gd name="T3" fmla="*/ 156 h 163"/>
                <a:gd name="T4" fmla="*/ 159 w 166"/>
                <a:gd name="T5" fmla="*/ 0 h 163"/>
                <a:gd name="T6" fmla="*/ 166 w 166"/>
                <a:gd name="T7" fmla="*/ 7 h 163"/>
                <a:gd name="T8" fmla="*/ 10 w 166"/>
                <a:gd name="T9" fmla="*/ 163 h 163"/>
              </a:gdLst>
              <a:ahLst/>
              <a:cxnLst>
                <a:cxn ang="0">
                  <a:pos x="T0" y="T1"/>
                </a:cxn>
                <a:cxn ang="0">
                  <a:pos x="T2" y="T3"/>
                </a:cxn>
                <a:cxn ang="0">
                  <a:pos x="T4" y="T5"/>
                </a:cxn>
                <a:cxn ang="0">
                  <a:pos x="T6" y="T7"/>
                </a:cxn>
                <a:cxn ang="0">
                  <a:pos x="T8" y="T9"/>
                </a:cxn>
              </a:cxnLst>
              <a:rect l="0" t="0" r="r" b="b"/>
              <a:pathLst>
                <a:path w="166" h="163">
                  <a:moveTo>
                    <a:pt x="10" y="163"/>
                  </a:moveTo>
                  <a:lnTo>
                    <a:pt x="0" y="156"/>
                  </a:lnTo>
                  <a:lnTo>
                    <a:pt x="159" y="0"/>
                  </a:lnTo>
                  <a:lnTo>
                    <a:pt x="166" y="7"/>
                  </a:lnTo>
                  <a:lnTo>
                    <a:pt x="10" y="163"/>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31"/>
            <p:cNvSpPr>
              <a:spLocks/>
            </p:cNvSpPr>
            <p:nvPr/>
          </p:nvSpPr>
          <p:spPr bwMode="auto">
            <a:xfrm>
              <a:off x="3536256" y="3226525"/>
              <a:ext cx="111760" cy="111760"/>
            </a:xfrm>
            <a:custGeom>
              <a:avLst/>
              <a:gdLst>
                <a:gd name="T0" fmla="*/ 7 w 166"/>
                <a:gd name="T1" fmla="*/ 166 h 166"/>
                <a:gd name="T2" fmla="*/ 0 w 166"/>
                <a:gd name="T3" fmla="*/ 159 h 166"/>
                <a:gd name="T4" fmla="*/ 156 w 166"/>
                <a:gd name="T5" fmla="*/ 0 h 166"/>
                <a:gd name="T6" fmla="*/ 166 w 166"/>
                <a:gd name="T7" fmla="*/ 10 h 166"/>
                <a:gd name="T8" fmla="*/ 7 w 166"/>
                <a:gd name="T9" fmla="*/ 166 h 166"/>
              </a:gdLst>
              <a:ahLst/>
              <a:cxnLst>
                <a:cxn ang="0">
                  <a:pos x="T0" y="T1"/>
                </a:cxn>
                <a:cxn ang="0">
                  <a:pos x="T2" y="T3"/>
                </a:cxn>
                <a:cxn ang="0">
                  <a:pos x="T4" y="T5"/>
                </a:cxn>
                <a:cxn ang="0">
                  <a:pos x="T6" y="T7"/>
                </a:cxn>
                <a:cxn ang="0">
                  <a:pos x="T8" y="T9"/>
                </a:cxn>
              </a:cxnLst>
              <a:rect l="0" t="0" r="r" b="b"/>
              <a:pathLst>
                <a:path w="166" h="166">
                  <a:moveTo>
                    <a:pt x="7" y="166"/>
                  </a:moveTo>
                  <a:lnTo>
                    <a:pt x="0" y="159"/>
                  </a:lnTo>
                  <a:lnTo>
                    <a:pt x="156" y="0"/>
                  </a:lnTo>
                  <a:lnTo>
                    <a:pt x="166" y="10"/>
                  </a:lnTo>
                  <a:lnTo>
                    <a:pt x="7" y="166"/>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32"/>
            <p:cNvSpPr>
              <a:spLocks/>
            </p:cNvSpPr>
            <p:nvPr/>
          </p:nvSpPr>
          <p:spPr bwMode="auto">
            <a:xfrm>
              <a:off x="3550395" y="3242683"/>
              <a:ext cx="111760" cy="109741"/>
            </a:xfrm>
            <a:custGeom>
              <a:avLst/>
              <a:gdLst>
                <a:gd name="T0" fmla="*/ 10 w 166"/>
                <a:gd name="T1" fmla="*/ 163 h 163"/>
                <a:gd name="T2" fmla="*/ 0 w 166"/>
                <a:gd name="T3" fmla="*/ 156 h 163"/>
                <a:gd name="T4" fmla="*/ 159 w 166"/>
                <a:gd name="T5" fmla="*/ 0 h 163"/>
                <a:gd name="T6" fmla="*/ 166 w 166"/>
                <a:gd name="T7" fmla="*/ 7 h 163"/>
                <a:gd name="T8" fmla="*/ 10 w 166"/>
                <a:gd name="T9" fmla="*/ 163 h 163"/>
              </a:gdLst>
              <a:ahLst/>
              <a:cxnLst>
                <a:cxn ang="0">
                  <a:pos x="T0" y="T1"/>
                </a:cxn>
                <a:cxn ang="0">
                  <a:pos x="T2" y="T3"/>
                </a:cxn>
                <a:cxn ang="0">
                  <a:pos x="T4" y="T5"/>
                </a:cxn>
                <a:cxn ang="0">
                  <a:pos x="T6" y="T7"/>
                </a:cxn>
                <a:cxn ang="0">
                  <a:pos x="T8" y="T9"/>
                </a:cxn>
              </a:cxnLst>
              <a:rect l="0" t="0" r="r" b="b"/>
              <a:pathLst>
                <a:path w="166" h="163">
                  <a:moveTo>
                    <a:pt x="10" y="163"/>
                  </a:moveTo>
                  <a:lnTo>
                    <a:pt x="0" y="156"/>
                  </a:lnTo>
                  <a:lnTo>
                    <a:pt x="159" y="0"/>
                  </a:lnTo>
                  <a:lnTo>
                    <a:pt x="166" y="7"/>
                  </a:lnTo>
                  <a:lnTo>
                    <a:pt x="10" y="163"/>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33"/>
            <p:cNvSpPr>
              <a:spLocks/>
            </p:cNvSpPr>
            <p:nvPr/>
          </p:nvSpPr>
          <p:spPr bwMode="auto">
            <a:xfrm>
              <a:off x="3566553" y="3256821"/>
              <a:ext cx="111760" cy="111760"/>
            </a:xfrm>
            <a:custGeom>
              <a:avLst/>
              <a:gdLst>
                <a:gd name="T0" fmla="*/ 7 w 166"/>
                <a:gd name="T1" fmla="*/ 166 h 166"/>
                <a:gd name="T2" fmla="*/ 0 w 166"/>
                <a:gd name="T3" fmla="*/ 156 h 166"/>
                <a:gd name="T4" fmla="*/ 156 w 166"/>
                <a:gd name="T5" fmla="*/ 0 h 166"/>
                <a:gd name="T6" fmla="*/ 166 w 166"/>
                <a:gd name="T7" fmla="*/ 7 h 166"/>
                <a:gd name="T8" fmla="*/ 7 w 166"/>
                <a:gd name="T9" fmla="*/ 166 h 166"/>
              </a:gdLst>
              <a:ahLst/>
              <a:cxnLst>
                <a:cxn ang="0">
                  <a:pos x="T0" y="T1"/>
                </a:cxn>
                <a:cxn ang="0">
                  <a:pos x="T2" y="T3"/>
                </a:cxn>
                <a:cxn ang="0">
                  <a:pos x="T4" y="T5"/>
                </a:cxn>
                <a:cxn ang="0">
                  <a:pos x="T6" y="T7"/>
                </a:cxn>
                <a:cxn ang="0">
                  <a:pos x="T8" y="T9"/>
                </a:cxn>
              </a:cxnLst>
              <a:rect l="0" t="0" r="r" b="b"/>
              <a:pathLst>
                <a:path w="166" h="166">
                  <a:moveTo>
                    <a:pt x="7" y="166"/>
                  </a:moveTo>
                  <a:lnTo>
                    <a:pt x="0" y="156"/>
                  </a:lnTo>
                  <a:lnTo>
                    <a:pt x="156" y="0"/>
                  </a:lnTo>
                  <a:lnTo>
                    <a:pt x="166" y="7"/>
                  </a:lnTo>
                  <a:lnTo>
                    <a:pt x="7" y="166"/>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34"/>
            <p:cNvSpPr>
              <a:spLocks/>
            </p:cNvSpPr>
            <p:nvPr/>
          </p:nvSpPr>
          <p:spPr bwMode="auto">
            <a:xfrm>
              <a:off x="3580691" y="3271633"/>
              <a:ext cx="111760" cy="111087"/>
            </a:xfrm>
            <a:custGeom>
              <a:avLst/>
              <a:gdLst>
                <a:gd name="T0" fmla="*/ 10 w 166"/>
                <a:gd name="T1" fmla="*/ 165 h 165"/>
                <a:gd name="T2" fmla="*/ 0 w 166"/>
                <a:gd name="T3" fmla="*/ 158 h 165"/>
                <a:gd name="T4" fmla="*/ 159 w 166"/>
                <a:gd name="T5" fmla="*/ 0 h 165"/>
                <a:gd name="T6" fmla="*/ 166 w 166"/>
                <a:gd name="T7" fmla="*/ 9 h 165"/>
                <a:gd name="T8" fmla="*/ 10 w 166"/>
                <a:gd name="T9" fmla="*/ 165 h 165"/>
              </a:gdLst>
              <a:ahLst/>
              <a:cxnLst>
                <a:cxn ang="0">
                  <a:pos x="T0" y="T1"/>
                </a:cxn>
                <a:cxn ang="0">
                  <a:pos x="T2" y="T3"/>
                </a:cxn>
                <a:cxn ang="0">
                  <a:pos x="T4" y="T5"/>
                </a:cxn>
                <a:cxn ang="0">
                  <a:pos x="T6" y="T7"/>
                </a:cxn>
                <a:cxn ang="0">
                  <a:pos x="T8" y="T9"/>
                </a:cxn>
              </a:cxnLst>
              <a:rect l="0" t="0" r="r" b="b"/>
              <a:pathLst>
                <a:path w="166" h="165">
                  <a:moveTo>
                    <a:pt x="10" y="165"/>
                  </a:moveTo>
                  <a:lnTo>
                    <a:pt x="0" y="158"/>
                  </a:lnTo>
                  <a:lnTo>
                    <a:pt x="159" y="0"/>
                  </a:lnTo>
                  <a:lnTo>
                    <a:pt x="166" y="9"/>
                  </a:lnTo>
                  <a:lnTo>
                    <a:pt x="10" y="165"/>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35"/>
            <p:cNvSpPr>
              <a:spLocks/>
            </p:cNvSpPr>
            <p:nvPr/>
          </p:nvSpPr>
          <p:spPr bwMode="auto">
            <a:xfrm>
              <a:off x="3596849" y="3287118"/>
              <a:ext cx="109741" cy="111760"/>
            </a:xfrm>
            <a:custGeom>
              <a:avLst/>
              <a:gdLst>
                <a:gd name="T0" fmla="*/ 7 w 163"/>
                <a:gd name="T1" fmla="*/ 166 h 166"/>
                <a:gd name="T2" fmla="*/ 0 w 163"/>
                <a:gd name="T3" fmla="*/ 156 h 166"/>
                <a:gd name="T4" fmla="*/ 156 w 163"/>
                <a:gd name="T5" fmla="*/ 0 h 166"/>
                <a:gd name="T6" fmla="*/ 163 w 163"/>
                <a:gd name="T7" fmla="*/ 7 h 166"/>
                <a:gd name="T8" fmla="*/ 7 w 163"/>
                <a:gd name="T9" fmla="*/ 166 h 166"/>
              </a:gdLst>
              <a:ahLst/>
              <a:cxnLst>
                <a:cxn ang="0">
                  <a:pos x="T0" y="T1"/>
                </a:cxn>
                <a:cxn ang="0">
                  <a:pos x="T2" y="T3"/>
                </a:cxn>
                <a:cxn ang="0">
                  <a:pos x="T4" y="T5"/>
                </a:cxn>
                <a:cxn ang="0">
                  <a:pos x="T6" y="T7"/>
                </a:cxn>
                <a:cxn ang="0">
                  <a:pos x="T8" y="T9"/>
                </a:cxn>
              </a:cxnLst>
              <a:rect l="0" t="0" r="r" b="b"/>
              <a:pathLst>
                <a:path w="163" h="166">
                  <a:moveTo>
                    <a:pt x="7" y="166"/>
                  </a:moveTo>
                  <a:lnTo>
                    <a:pt x="0" y="156"/>
                  </a:lnTo>
                  <a:lnTo>
                    <a:pt x="156" y="0"/>
                  </a:lnTo>
                  <a:lnTo>
                    <a:pt x="163" y="7"/>
                  </a:lnTo>
                  <a:lnTo>
                    <a:pt x="7" y="166"/>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36"/>
            <p:cNvSpPr>
              <a:spLocks/>
            </p:cNvSpPr>
            <p:nvPr/>
          </p:nvSpPr>
          <p:spPr bwMode="auto">
            <a:xfrm>
              <a:off x="3426516" y="2059774"/>
              <a:ext cx="1312174" cy="1313521"/>
            </a:xfrm>
            <a:custGeom>
              <a:avLst/>
              <a:gdLst>
                <a:gd name="T0" fmla="*/ 141 w 824"/>
                <a:gd name="T1" fmla="*/ 825 h 825"/>
                <a:gd name="T2" fmla="*/ 482 w 824"/>
                <a:gd name="T3" fmla="*/ 564 h 825"/>
                <a:gd name="T4" fmla="*/ 763 w 824"/>
                <a:gd name="T5" fmla="*/ 61 h 825"/>
                <a:gd name="T6" fmla="*/ 261 w 824"/>
                <a:gd name="T7" fmla="*/ 343 h 825"/>
                <a:gd name="T8" fmla="*/ 0 w 824"/>
                <a:gd name="T9" fmla="*/ 683 h 825"/>
                <a:gd name="T10" fmla="*/ 141 w 824"/>
                <a:gd name="T11" fmla="*/ 825 h 825"/>
              </a:gdLst>
              <a:ahLst/>
              <a:cxnLst>
                <a:cxn ang="0">
                  <a:pos x="T0" y="T1"/>
                </a:cxn>
                <a:cxn ang="0">
                  <a:pos x="T2" y="T3"/>
                </a:cxn>
                <a:cxn ang="0">
                  <a:pos x="T4" y="T5"/>
                </a:cxn>
                <a:cxn ang="0">
                  <a:pos x="T6" y="T7"/>
                </a:cxn>
                <a:cxn ang="0">
                  <a:pos x="T8" y="T9"/>
                </a:cxn>
                <a:cxn ang="0">
                  <a:pos x="T10" y="T11"/>
                </a:cxn>
              </a:cxnLst>
              <a:rect l="0" t="0" r="r" b="b"/>
              <a:pathLst>
                <a:path w="824" h="825">
                  <a:moveTo>
                    <a:pt x="141" y="825"/>
                  </a:moveTo>
                  <a:cubicBezTo>
                    <a:pt x="237" y="778"/>
                    <a:pt x="361" y="685"/>
                    <a:pt x="482" y="564"/>
                  </a:cubicBezTo>
                  <a:cubicBezTo>
                    <a:pt x="698" y="348"/>
                    <a:pt x="824" y="123"/>
                    <a:pt x="763" y="61"/>
                  </a:cubicBezTo>
                  <a:cubicBezTo>
                    <a:pt x="702" y="0"/>
                    <a:pt x="477" y="126"/>
                    <a:pt x="261" y="343"/>
                  </a:cubicBezTo>
                  <a:cubicBezTo>
                    <a:pt x="140" y="464"/>
                    <a:pt x="47" y="587"/>
                    <a:pt x="0" y="683"/>
                  </a:cubicBezTo>
                  <a:cubicBezTo>
                    <a:pt x="141" y="825"/>
                    <a:pt x="141" y="825"/>
                    <a:pt x="141" y="825"/>
                  </a:cubicBezTo>
                </a:path>
              </a:pathLst>
            </a:custGeom>
            <a:solidFill>
              <a:schemeClr val="tx2">
                <a:lumMod val="20000"/>
                <a:lumOff val="80000"/>
              </a:schemeClr>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7"/>
            <p:cNvSpPr>
              <a:spLocks/>
            </p:cNvSpPr>
            <p:nvPr/>
          </p:nvSpPr>
          <p:spPr bwMode="auto">
            <a:xfrm>
              <a:off x="3549048" y="2779484"/>
              <a:ext cx="469932" cy="471279"/>
            </a:xfrm>
            <a:custGeom>
              <a:avLst/>
              <a:gdLst>
                <a:gd name="T0" fmla="*/ 205 w 295"/>
                <a:gd name="T1" fmla="*/ 285 h 296"/>
                <a:gd name="T2" fmla="*/ 295 w 295"/>
                <a:gd name="T3" fmla="*/ 213 h 296"/>
                <a:gd name="T4" fmla="*/ 176 w 295"/>
                <a:gd name="T5" fmla="*/ 120 h 296"/>
                <a:gd name="T6" fmla="*/ 82 w 295"/>
                <a:gd name="T7" fmla="*/ 0 h 296"/>
                <a:gd name="T8" fmla="*/ 11 w 295"/>
                <a:gd name="T9" fmla="*/ 90 h 296"/>
                <a:gd name="T10" fmla="*/ 95 w 295"/>
                <a:gd name="T11" fmla="*/ 201 h 296"/>
                <a:gd name="T12" fmla="*/ 205 w 295"/>
                <a:gd name="T13" fmla="*/ 285 h 296"/>
              </a:gdLst>
              <a:ahLst/>
              <a:cxnLst>
                <a:cxn ang="0">
                  <a:pos x="T0" y="T1"/>
                </a:cxn>
                <a:cxn ang="0">
                  <a:pos x="T2" y="T3"/>
                </a:cxn>
                <a:cxn ang="0">
                  <a:pos x="T4" y="T5"/>
                </a:cxn>
                <a:cxn ang="0">
                  <a:pos x="T6" y="T7"/>
                </a:cxn>
                <a:cxn ang="0">
                  <a:pos x="T8" y="T9"/>
                </a:cxn>
                <a:cxn ang="0">
                  <a:pos x="T10" y="T11"/>
                </a:cxn>
                <a:cxn ang="0">
                  <a:pos x="T12" y="T13"/>
                </a:cxn>
              </a:cxnLst>
              <a:rect l="0" t="0" r="r" b="b"/>
              <a:pathLst>
                <a:path w="295" h="296">
                  <a:moveTo>
                    <a:pt x="205" y="285"/>
                  </a:moveTo>
                  <a:cubicBezTo>
                    <a:pt x="235" y="263"/>
                    <a:pt x="265" y="240"/>
                    <a:pt x="295" y="213"/>
                  </a:cubicBezTo>
                  <a:cubicBezTo>
                    <a:pt x="295" y="213"/>
                    <a:pt x="281" y="225"/>
                    <a:pt x="176" y="120"/>
                  </a:cubicBezTo>
                  <a:cubicBezTo>
                    <a:pt x="71" y="15"/>
                    <a:pt x="82" y="0"/>
                    <a:pt x="82" y="0"/>
                  </a:cubicBezTo>
                  <a:cubicBezTo>
                    <a:pt x="56" y="31"/>
                    <a:pt x="32" y="61"/>
                    <a:pt x="11" y="90"/>
                  </a:cubicBezTo>
                  <a:cubicBezTo>
                    <a:pt x="11" y="90"/>
                    <a:pt x="0" y="105"/>
                    <a:pt x="95" y="201"/>
                  </a:cubicBezTo>
                  <a:cubicBezTo>
                    <a:pt x="190" y="296"/>
                    <a:pt x="205" y="285"/>
                    <a:pt x="205" y="285"/>
                  </a:cubicBezTo>
                  <a:close/>
                </a:path>
              </a:pathLst>
            </a:custGeom>
            <a:solidFill>
              <a:schemeClr val="accent2"/>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8"/>
            <p:cNvSpPr>
              <a:spLocks/>
            </p:cNvSpPr>
            <p:nvPr/>
          </p:nvSpPr>
          <p:spPr bwMode="auto">
            <a:xfrm>
              <a:off x="4179888" y="2092763"/>
              <a:ext cx="526485" cy="527159"/>
            </a:xfrm>
            <a:custGeom>
              <a:avLst/>
              <a:gdLst>
                <a:gd name="T0" fmla="*/ 191 w 331"/>
                <a:gd name="T1" fmla="*/ 331 h 331"/>
                <a:gd name="T2" fmla="*/ 290 w 331"/>
                <a:gd name="T3" fmla="*/ 40 h 331"/>
                <a:gd name="T4" fmla="*/ 0 w 331"/>
                <a:gd name="T5" fmla="*/ 140 h 331"/>
                <a:gd name="T6" fmla="*/ 75 w 331"/>
                <a:gd name="T7" fmla="*/ 256 h 331"/>
                <a:gd name="T8" fmla="*/ 191 w 331"/>
                <a:gd name="T9" fmla="*/ 331 h 331"/>
              </a:gdLst>
              <a:ahLst/>
              <a:cxnLst>
                <a:cxn ang="0">
                  <a:pos x="T0" y="T1"/>
                </a:cxn>
                <a:cxn ang="0">
                  <a:pos x="T2" y="T3"/>
                </a:cxn>
                <a:cxn ang="0">
                  <a:pos x="T4" y="T5"/>
                </a:cxn>
                <a:cxn ang="0">
                  <a:pos x="T6" y="T7"/>
                </a:cxn>
                <a:cxn ang="0">
                  <a:pos x="T8" y="T9"/>
                </a:cxn>
              </a:cxnLst>
              <a:rect l="0" t="0" r="r" b="b"/>
              <a:pathLst>
                <a:path w="331" h="331">
                  <a:moveTo>
                    <a:pt x="191" y="331"/>
                  </a:moveTo>
                  <a:cubicBezTo>
                    <a:pt x="288" y="195"/>
                    <a:pt x="331" y="81"/>
                    <a:pt x="290" y="40"/>
                  </a:cubicBezTo>
                  <a:cubicBezTo>
                    <a:pt x="249" y="0"/>
                    <a:pt x="135" y="42"/>
                    <a:pt x="0" y="140"/>
                  </a:cubicBezTo>
                  <a:cubicBezTo>
                    <a:pt x="0" y="140"/>
                    <a:pt x="20" y="202"/>
                    <a:pt x="75" y="256"/>
                  </a:cubicBezTo>
                  <a:cubicBezTo>
                    <a:pt x="129" y="310"/>
                    <a:pt x="191" y="331"/>
                    <a:pt x="191" y="331"/>
                  </a:cubicBezTo>
                  <a:close/>
                </a:path>
              </a:pathLst>
            </a:custGeom>
            <a:solidFill>
              <a:schemeClr val="accent4"/>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39"/>
            <p:cNvSpPr>
              <a:spLocks/>
            </p:cNvSpPr>
            <p:nvPr/>
          </p:nvSpPr>
          <p:spPr bwMode="auto">
            <a:xfrm>
              <a:off x="4009555" y="2486618"/>
              <a:ext cx="302292" cy="303638"/>
            </a:xfrm>
            <a:custGeom>
              <a:avLst/>
              <a:gdLst>
                <a:gd name="T0" fmla="*/ 156 w 190"/>
                <a:gd name="T1" fmla="*/ 157 h 191"/>
                <a:gd name="T2" fmla="*/ 34 w 190"/>
                <a:gd name="T3" fmla="*/ 157 h 191"/>
                <a:gd name="T4" fmla="*/ 34 w 190"/>
                <a:gd name="T5" fmla="*/ 34 h 191"/>
                <a:gd name="T6" fmla="*/ 156 w 190"/>
                <a:gd name="T7" fmla="*/ 34 h 191"/>
                <a:gd name="T8" fmla="*/ 156 w 190"/>
                <a:gd name="T9" fmla="*/ 157 h 191"/>
              </a:gdLst>
              <a:ahLst/>
              <a:cxnLst>
                <a:cxn ang="0">
                  <a:pos x="T0" y="T1"/>
                </a:cxn>
                <a:cxn ang="0">
                  <a:pos x="T2" y="T3"/>
                </a:cxn>
                <a:cxn ang="0">
                  <a:pos x="T4" y="T5"/>
                </a:cxn>
                <a:cxn ang="0">
                  <a:pos x="T6" y="T7"/>
                </a:cxn>
                <a:cxn ang="0">
                  <a:pos x="T8" y="T9"/>
                </a:cxn>
              </a:cxnLst>
              <a:rect l="0" t="0" r="r" b="b"/>
              <a:pathLst>
                <a:path w="190" h="191">
                  <a:moveTo>
                    <a:pt x="156" y="157"/>
                  </a:moveTo>
                  <a:cubicBezTo>
                    <a:pt x="122" y="191"/>
                    <a:pt x="68" y="191"/>
                    <a:pt x="34" y="157"/>
                  </a:cubicBezTo>
                  <a:cubicBezTo>
                    <a:pt x="0" y="123"/>
                    <a:pt x="0" y="68"/>
                    <a:pt x="34" y="34"/>
                  </a:cubicBezTo>
                  <a:cubicBezTo>
                    <a:pt x="68" y="0"/>
                    <a:pt x="122" y="0"/>
                    <a:pt x="156" y="34"/>
                  </a:cubicBezTo>
                  <a:cubicBezTo>
                    <a:pt x="190" y="68"/>
                    <a:pt x="190" y="123"/>
                    <a:pt x="156" y="157"/>
                  </a:cubicBezTo>
                </a:path>
              </a:pathLst>
            </a:custGeom>
            <a:solidFill>
              <a:schemeClr val="accent1"/>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40"/>
            <p:cNvSpPr>
              <a:spLocks/>
            </p:cNvSpPr>
            <p:nvPr/>
          </p:nvSpPr>
          <p:spPr bwMode="auto">
            <a:xfrm>
              <a:off x="4036485" y="2513548"/>
              <a:ext cx="248431" cy="249778"/>
            </a:xfrm>
            <a:custGeom>
              <a:avLst/>
              <a:gdLst>
                <a:gd name="T0" fmla="*/ 107 w 156"/>
                <a:gd name="T1" fmla="*/ 141 h 157"/>
                <a:gd name="T2" fmla="*/ 16 w 156"/>
                <a:gd name="T3" fmla="*/ 108 h 157"/>
                <a:gd name="T4" fmla="*/ 49 w 156"/>
                <a:gd name="T5" fmla="*/ 17 h 157"/>
                <a:gd name="T6" fmla="*/ 140 w 156"/>
                <a:gd name="T7" fmla="*/ 50 h 157"/>
                <a:gd name="T8" fmla="*/ 107 w 156"/>
                <a:gd name="T9" fmla="*/ 141 h 157"/>
              </a:gdLst>
              <a:ahLst/>
              <a:cxnLst>
                <a:cxn ang="0">
                  <a:pos x="T0" y="T1"/>
                </a:cxn>
                <a:cxn ang="0">
                  <a:pos x="T2" y="T3"/>
                </a:cxn>
                <a:cxn ang="0">
                  <a:pos x="T4" y="T5"/>
                </a:cxn>
                <a:cxn ang="0">
                  <a:pos x="T6" y="T7"/>
                </a:cxn>
                <a:cxn ang="0">
                  <a:pos x="T8" y="T9"/>
                </a:cxn>
              </a:cxnLst>
              <a:rect l="0" t="0" r="r" b="b"/>
              <a:pathLst>
                <a:path w="156" h="157">
                  <a:moveTo>
                    <a:pt x="107" y="141"/>
                  </a:moveTo>
                  <a:cubicBezTo>
                    <a:pt x="73" y="157"/>
                    <a:pt x="32" y="142"/>
                    <a:pt x="16" y="108"/>
                  </a:cubicBezTo>
                  <a:cubicBezTo>
                    <a:pt x="0" y="73"/>
                    <a:pt x="15" y="33"/>
                    <a:pt x="49" y="17"/>
                  </a:cubicBezTo>
                  <a:cubicBezTo>
                    <a:pt x="83" y="0"/>
                    <a:pt x="124" y="15"/>
                    <a:pt x="140" y="50"/>
                  </a:cubicBezTo>
                  <a:cubicBezTo>
                    <a:pt x="156" y="84"/>
                    <a:pt x="141" y="125"/>
                    <a:pt x="107" y="141"/>
                  </a:cubicBezTo>
                </a:path>
              </a:pathLst>
            </a:custGeom>
            <a:solidFill>
              <a:schemeClr val="bg2"/>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44"/>
            <p:cNvSpPr>
              <a:spLocks/>
            </p:cNvSpPr>
            <p:nvPr/>
          </p:nvSpPr>
          <p:spPr bwMode="auto">
            <a:xfrm>
              <a:off x="4238461" y="2540478"/>
              <a:ext cx="18851" cy="18851"/>
            </a:xfrm>
            <a:custGeom>
              <a:avLst/>
              <a:gdLst>
                <a:gd name="T0" fmla="*/ 10 w 12"/>
                <a:gd name="T1" fmla="*/ 10 h 12"/>
                <a:gd name="T2" fmla="*/ 2 w 12"/>
                <a:gd name="T3" fmla="*/ 10 h 12"/>
                <a:gd name="T4" fmla="*/ 2 w 12"/>
                <a:gd name="T5" fmla="*/ 3 h 12"/>
                <a:gd name="T6" fmla="*/ 10 w 12"/>
                <a:gd name="T7" fmla="*/ 3 h 12"/>
                <a:gd name="T8" fmla="*/ 10 w 12"/>
                <a:gd name="T9" fmla="*/ 10 h 12"/>
              </a:gdLst>
              <a:ahLst/>
              <a:cxnLst>
                <a:cxn ang="0">
                  <a:pos x="T0" y="T1"/>
                </a:cxn>
                <a:cxn ang="0">
                  <a:pos x="T2" y="T3"/>
                </a:cxn>
                <a:cxn ang="0">
                  <a:pos x="T4" y="T5"/>
                </a:cxn>
                <a:cxn ang="0">
                  <a:pos x="T6" y="T7"/>
                </a:cxn>
                <a:cxn ang="0">
                  <a:pos x="T8" y="T9"/>
                </a:cxn>
              </a:cxnLst>
              <a:rect l="0" t="0" r="r" b="b"/>
              <a:pathLst>
                <a:path w="12" h="12">
                  <a:moveTo>
                    <a:pt x="10" y="10"/>
                  </a:moveTo>
                  <a:cubicBezTo>
                    <a:pt x="8" y="12"/>
                    <a:pt x="4" y="12"/>
                    <a:pt x="2" y="10"/>
                  </a:cubicBezTo>
                  <a:cubicBezTo>
                    <a:pt x="0" y="8"/>
                    <a:pt x="0" y="5"/>
                    <a:pt x="2" y="3"/>
                  </a:cubicBezTo>
                  <a:cubicBezTo>
                    <a:pt x="4" y="0"/>
                    <a:pt x="8" y="0"/>
                    <a:pt x="10" y="3"/>
                  </a:cubicBezTo>
                  <a:cubicBezTo>
                    <a:pt x="12" y="5"/>
                    <a:pt x="12" y="8"/>
                    <a:pt x="10" y="10"/>
                  </a:cubicBezTo>
                  <a:close/>
                </a:path>
              </a:pathLst>
            </a:custGeom>
            <a:solidFill>
              <a:schemeClr val="accent1"/>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45"/>
            <p:cNvSpPr>
              <a:spLocks/>
            </p:cNvSpPr>
            <p:nvPr/>
          </p:nvSpPr>
          <p:spPr bwMode="auto">
            <a:xfrm>
              <a:off x="4182581" y="2508835"/>
              <a:ext cx="19524" cy="18851"/>
            </a:xfrm>
            <a:custGeom>
              <a:avLst/>
              <a:gdLst>
                <a:gd name="T0" fmla="*/ 12 w 12"/>
                <a:gd name="T1" fmla="*/ 8 h 12"/>
                <a:gd name="T2" fmla="*/ 5 w 12"/>
                <a:gd name="T3" fmla="*/ 12 h 12"/>
                <a:gd name="T4" fmla="*/ 1 w 12"/>
                <a:gd name="T5" fmla="*/ 5 h 12"/>
                <a:gd name="T6" fmla="*/ 8 w 12"/>
                <a:gd name="T7" fmla="*/ 1 h 12"/>
                <a:gd name="T8" fmla="*/ 12 w 12"/>
                <a:gd name="T9" fmla="*/ 8 h 12"/>
              </a:gdLst>
              <a:ahLst/>
              <a:cxnLst>
                <a:cxn ang="0">
                  <a:pos x="T0" y="T1"/>
                </a:cxn>
                <a:cxn ang="0">
                  <a:pos x="T2" y="T3"/>
                </a:cxn>
                <a:cxn ang="0">
                  <a:pos x="T4" y="T5"/>
                </a:cxn>
                <a:cxn ang="0">
                  <a:pos x="T6" y="T7"/>
                </a:cxn>
                <a:cxn ang="0">
                  <a:pos x="T8" y="T9"/>
                </a:cxn>
              </a:cxnLst>
              <a:rect l="0" t="0" r="r" b="b"/>
              <a:pathLst>
                <a:path w="12" h="12">
                  <a:moveTo>
                    <a:pt x="12" y="8"/>
                  </a:moveTo>
                  <a:cubicBezTo>
                    <a:pt x="11" y="11"/>
                    <a:pt x="8" y="12"/>
                    <a:pt x="5" y="12"/>
                  </a:cubicBezTo>
                  <a:cubicBezTo>
                    <a:pt x="2" y="11"/>
                    <a:pt x="0" y="8"/>
                    <a:pt x="1" y="5"/>
                  </a:cubicBezTo>
                  <a:cubicBezTo>
                    <a:pt x="2" y="2"/>
                    <a:pt x="5" y="0"/>
                    <a:pt x="8" y="1"/>
                  </a:cubicBezTo>
                  <a:cubicBezTo>
                    <a:pt x="11" y="2"/>
                    <a:pt x="12" y="5"/>
                    <a:pt x="12" y="8"/>
                  </a:cubicBezTo>
                  <a:close/>
                </a:path>
              </a:pathLst>
            </a:custGeom>
            <a:solidFill>
              <a:schemeClr val="accent1"/>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Freeform 46"/>
            <p:cNvSpPr>
              <a:spLocks/>
            </p:cNvSpPr>
            <p:nvPr/>
          </p:nvSpPr>
          <p:spPr bwMode="auto">
            <a:xfrm>
              <a:off x="4119295" y="2508835"/>
              <a:ext cx="18851" cy="18851"/>
            </a:xfrm>
            <a:custGeom>
              <a:avLst/>
              <a:gdLst>
                <a:gd name="T0" fmla="*/ 11 w 12"/>
                <a:gd name="T1" fmla="*/ 5 h 12"/>
                <a:gd name="T2" fmla="*/ 7 w 12"/>
                <a:gd name="T3" fmla="*/ 12 h 12"/>
                <a:gd name="T4" fmla="*/ 0 w 12"/>
                <a:gd name="T5" fmla="*/ 8 h 12"/>
                <a:gd name="T6" fmla="*/ 4 w 12"/>
                <a:gd name="T7" fmla="*/ 1 h 12"/>
                <a:gd name="T8" fmla="*/ 11 w 12"/>
                <a:gd name="T9" fmla="*/ 5 h 12"/>
              </a:gdLst>
              <a:ahLst/>
              <a:cxnLst>
                <a:cxn ang="0">
                  <a:pos x="T0" y="T1"/>
                </a:cxn>
                <a:cxn ang="0">
                  <a:pos x="T2" y="T3"/>
                </a:cxn>
                <a:cxn ang="0">
                  <a:pos x="T4" y="T5"/>
                </a:cxn>
                <a:cxn ang="0">
                  <a:pos x="T6" y="T7"/>
                </a:cxn>
                <a:cxn ang="0">
                  <a:pos x="T8" y="T9"/>
                </a:cxn>
              </a:cxnLst>
              <a:rect l="0" t="0" r="r" b="b"/>
              <a:pathLst>
                <a:path w="12" h="12">
                  <a:moveTo>
                    <a:pt x="11" y="5"/>
                  </a:moveTo>
                  <a:cubicBezTo>
                    <a:pt x="12" y="8"/>
                    <a:pt x="10" y="11"/>
                    <a:pt x="7" y="12"/>
                  </a:cubicBezTo>
                  <a:cubicBezTo>
                    <a:pt x="4" y="12"/>
                    <a:pt x="1" y="11"/>
                    <a:pt x="0" y="8"/>
                  </a:cubicBezTo>
                  <a:cubicBezTo>
                    <a:pt x="0" y="5"/>
                    <a:pt x="1" y="2"/>
                    <a:pt x="4" y="1"/>
                  </a:cubicBezTo>
                  <a:cubicBezTo>
                    <a:pt x="7" y="0"/>
                    <a:pt x="10" y="2"/>
                    <a:pt x="11" y="5"/>
                  </a:cubicBezTo>
                  <a:close/>
                </a:path>
              </a:pathLst>
            </a:custGeom>
            <a:solidFill>
              <a:schemeClr val="accent1"/>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Freeform 47"/>
            <p:cNvSpPr>
              <a:spLocks/>
            </p:cNvSpPr>
            <p:nvPr/>
          </p:nvSpPr>
          <p:spPr bwMode="auto">
            <a:xfrm>
              <a:off x="4063415" y="2540478"/>
              <a:ext cx="18851" cy="18851"/>
            </a:xfrm>
            <a:custGeom>
              <a:avLst/>
              <a:gdLst>
                <a:gd name="T0" fmla="*/ 10 w 12"/>
                <a:gd name="T1" fmla="*/ 3 h 12"/>
                <a:gd name="T2" fmla="*/ 10 w 12"/>
                <a:gd name="T3" fmla="*/ 10 h 12"/>
                <a:gd name="T4" fmla="*/ 2 w 12"/>
                <a:gd name="T5" fmla="*/ 10 h 12"/>
                <a:gd name="T6" fmla="*/ 2 w 12"/>
                <a:gd name="T7" fmla="*/ 3 h 12"/>
                <a:gd name="T8" fmla="*/ 10 w 12"/>
                <a:gd name="T9" fmla="*/ 3 h 12"/>
              </a:gdLst>
              <a:ahLst/>
              <a:cxnLst>
                <a:cxn ang="0">
                  <a:pos x="T0" y="T1"/>
                </a:cxn>
                <a:cxn ang="0">
                  <a:pos x="T2" y="T3"/>
                </a:cxn>
                <a:cxn ang="0">
                  <a:pos x="T4" y="T5"/>
                </a:cxn>
                <a:cxn ang="0">
                  <a:pos x="T6" y="T7"/>
                </a:cxn>
                <a:cxn ang="0">
                  <a:pos x="T8" y="T9"/>
                </a:cxn>
              </a:cxnLst>
              <a:rect l="0" t="0" r="r" b="b"/>
              <a:pathLst>
                <a:path w="12" h="12">
                  <a:moveTo>
                    <a:pt x="10" y="3"/>
                  </a:moveTo>
                  <a:cubicBezTo>
                    <a:pt x="12" y="5"/>
                    <a:pt x="12" y="8"/>
                    <a:pt x="10" y="10"/>
                  </a:cubicBezTo>
                  <a:cubicBezTo>
                    <a:pt x="8" y="12"/>
                    <a:pt x="4" y="12"/>
                    <a:pt x="2" y="10"/>
                  </a:cubicBezTo>
                  <a:cubicBezTo>
                    <a:pt x="0" y="8"/>
                    <a:pt x="0" y="5"/>
                    <a:pt x="2" y="3"/>
                  </a:cubicBezTo>
                  <a:cubicBezTo>
                    <a:pt x="4" y="0"/>
                    <a:pt x="8" y="0"/>
                    <a:pt x="10" y="3"/>
                  </a:cubicBezTo>
                  <a:close/>
                </a:path>
              </a:pathLst>
            </a:custGeom>
            <a:solidFill>
              <a:schemeClr val="accent1"/>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48"/>
            <p:cNvSpPr>
              <a:spLocks/>
            </p:cNvSpPr>
            <p:nvPr/>
          </p:nvSpPr>
          <p:spPr bwMode="auto">
            <a:xfrm>
              <a:off x="4029752" y="2596358"/>
              <a:ext cx="20871" cy="20198"/>
            </a:xfrm>
            <a:custGeom>
              <a:avLst/>
              <a:gdLst>
                <a:gd name="T0" fmla="*/ 8 w 13"/>
                <a:gd name="T1" fmla="*/ 1 h 13"/>
                <a:gd name="T2" fmla="*/ 12 w 13"/>
                <a:gd name="T3" fmla="*/ 8 h 13"/>
                <a:gd name="T4" fmla="*/ 5 w 13"/>
                <a:gd name="T5" fmla="*/ 12 h 13"/>
                <a:gd name="T6" fmla="*/ 1 w 13"/>
                <a:gd name="T7" fmla="*/ 5 h 13"/>
                <a:gd name="T8" fmla="*/ 8 w 13"/>
                <a:gd name="T9" fmla="*/ 1 h 13"/>
              </a:gdLst>
              <a:ahLst/>
              <a:cxnLst>
                <a:cxn ang="0">
                  <a:pos x="T0" y="T1"/>
                </a:cxn>
                <a:cxn ang="0">
                  <a:pos x="T2" y="T3"/>
                </a:cxn>
                <a:cxn ang="0">
                  <a:pos x="T4" y="T5"/>
                </a:cxn>
                <a:cxn ang="0">
                  <a:pos x="T6" y="T7"/>
                </a:cxn>
                <a:cxn ang="0">
                  <a:pos x="T8" y="T9"/>
                </a:cxn>
              </a:cxnLst>
              <a:rect l="0" t="0" r="r" b="b"/>
              <a:pathLst>
                <a:path w="13" h="13">
                  <a:moveTo>
                    <a:pt x="8" y="1"/>
                  </a:moveTo>
                  <a:cubicBezTo>
                    <a:pt x="11" y="2"/>
                    <a:pt x="13" y="5"/>
                    <a:pt x="12" y="8"/>
                  </a:cubicBezTo>
                  <a:cubicBezTo>
                    <a:pt x="11" y="11"/>
                    <a:pt x="8" y="13"/>
                    <a:pt x="5" y="12"/>
                  </a:cubicBezTo>
                  <a:cubicBezTo>
                    <a:pt x="2" y="11"/>
                    <a:pt x="0" y="8"/>
                    <a:pt x="1" y="5"/>
                  </a:cubicBezTo>
                  <a:cubicBezTo>
                    <a:pt x="2" y="2"/>
                    <a:pt x="5" y="0"/>
                    <a:pt x="8" y="1"/>
                  </a:cubicBezTo>
                  <a:close/>
                </a:path>
              </a:pathLst>
            </a:custGeom>
            <a:solidFill>
              <a:schemeClr val="accent1"/>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Freeform 49"/>
            <p:cNvSpPr>
              <a:spLocks/>
            </p:cNvSpPr>
            <p:nvPr/>
          </p:nvSpPr>
          <p:spPr bwMode="auto">
            <a:xfrm>
              <a:off x="4029752" y="2661664"/>
              <a:ext cx="20871" cy="18851"/>
            </a:xfrm>
            <a:custGeom>
              <a:avLst/>
              <a:gdLst>
                <a:gd name="T0" fmla="*/ 5 w 13"/>
                <a:gd name="T1" fmla="*/ 1 h 12"/>
                <a:gd name="T2" fmla="*/ 12 w 13"/>
                <a:gd name="T3" fmla="*/ 4 h 12"/>
                <a:gd name="T4" fmla="*/ 8 w 13"/>
                <a:gd name="T5" fmla="*/ 11 h 12"/>
                <a:gd name="T6" fmla="*/ 1 w 13"/>
                <a:gd name="T7" fmla="*/ 7 h 12"/>
                <a:gd name="T8" fmla="*/ 5 w 13"/>
                <a:gd name="T9" fmla="*/ 1 h 12"/>
              </a:gdLst>
              <a:ahLst/>
              <a:cxnLst>
                <a:cxn ang="0">
                  <a:pos x="T0" y="T1"/>
                </a:cxn>
                <a:cxn ang="0">
                  <a:pos x="T2" y="T3"/>
                </a:cxn>
                <a:cxn ang="0">
                  <a:pos x="T4" y="T5"/>
                </a:cxn>
                <a:cxn ang="0">
                  <a:pos x="T6" y="T7"/>
                </a:cxn>
                <a:cxn ang="0">
                  <a:pos x="T8" y="T9"/>
                </a:cxn>
              </a:cxnLst>
              <a:rect l="0" t="0" r="r" b="b"/>
              <a:pathLst>
                <a:path w="13" h="12">
                  <a:moveTo>
                    <a:pt x="5" y="1"/>
                  </a:moveTo>
                  <a:cubicBezTo>
                    <a:pt x="8" y="0"/>
                    <a:pt x="11" y="2"/>
                    <a:pt x="12" y="4"/>
                  </a:cubicBezTo>
                  <a:cubicBezTo>
                    <a:pt x="13" y="7"/>
                    <a:pt x="11" y="10"/>
                    <a:pt x="8" y="11"/>
                  </a:cubicBezTo>
                  <a:cubicBezTo>
                    <a:pt x="5" y="12"/>
                    <a:pt x="2" y="10"/>
                    <a:pt x="1" y="7"/>
                  </a:cubicBezTo>
                  <a:cubicBezTo>
                    <a:pt x="0" y="4"/>
                    <a:pt x="2" y="1"/>
                    <a:pt x="5" y="1"/>
                  </a:cubicBezTo>
                  <a:close/>
                </a:path>
              </a:pathLst>
            </a:custGeom>
            <a:solidFill>
              <a:schemeClr val="accent1"/>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50"/>
            <p:cNvSpPr>
              <a:spLocks/>
            </p:cNvSpPr>
            <p:nvPr/>
          </p:nvSpPr>
          <p:spPr bwMode="auto">
            <a:xfrm>
              <a:off x="4063415" y="2716871"/>
              <a:ext cx="18851" cy="19524"/>
            </a:xfrm>
            <a:custGeom>
              <a:avLst/>
              <a:gdLst>
                <a:gd name="T0" fmla="*/ 2 w 12"/>
                <a:gd name="T1" fmla="*/ 2 h 12"/>
                <a:gd name="T2" fmla="*/ 10 w 12"/>
                <a:gd name="T3" fmla="*/ 2 h 12"/>
                <a:gd name="T4" fmla="*/ 10 w 12"/>
                <a:gd name="T5" fmla="*/ 10 h 12"/>
                <a:gd name="T6" fmla="*/ 2 w 12"/>
                <a:gd name="T7" fmla="*/ 10 h 12"/>
                <a:gd name="T8" fmla="*/ 2 w 12"/>
                <a:gd name="T9" fmla="*/ 2 h 12"/>
              </a:gdLst>
              <a:ahLst/>
              <a:cxnLst>
                <a:cxn ang="0">
                  <a:pos x="T0" y="T1"/>
                </a:cxn>
                <a:cxn ang="0">
                  <a:pos x="T2" y="T3"/>
                </a:cxn>
                <a:cxn ang="0">
                  <a:pos x="T4" y="T5"/>
                </a:cxn>
                <a:cxn ang="0">
                  <a:pos x="T6" y="T7"/>
                </a:cxn>
                <a:cxn ang="0">
                  <a:pos x="T8" y="T9"/>
                </a:cxn>
              </a:cxnLst>
              <a:rect l="0" t="0" r="r" b="b"/>
              <a:pathLst>
                <a:path w="12" h="12">
                  <a:moveTo>
                    <a:pt x="2" y="2"/>
                  </a:moveTo>
                  <a:cubicBezTo>
                    <a:pt x="4" y="0"/>
                    <a:pt x="8" y="0"/>
                    <a:pt x="10" y="2"/>
                  </a:cubicBezTo>
                  <a:cubicBezTo>
                    <a:pt x="12" y="4"/>
                    <a:pt x="12" y="8"/>
                    <a:pt x="10" y="10"/>
                  </a:cubicBezTo>
                  <a:cubicBezTo>
                    <a:pt x="8" y="12"/>
                    <a:pt x="4" y="12"/>
                    <a:pt x="2" y="10"/>
                  </a:cubicBezTo>
                  <a:cubicBezTo>
                    <a:pt x="0" y="8"/>
                    <a:pt x="0" y="4"/>
                    <a:pt x="2" y="2"/>
                  </a:cubicBezTo>
                  <a:close/>
                </a:path>
              </a:pathLst>
            </a:custGeom>
            <a:solidFill>
              <a:schemeClr val="accent1"/>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Freeform 51"/>
            <p:cNvSpPr>
              <a:spLocks/>
            </p:cNvSpPr>
            <p:nvPr/>
          </p:nvSpPr>
          <p:spPr bwMode="auto">
            <a:xfrm>
              <a:off x="4119295" y="2749187"/>
              <a:ext cx="18851" cy="18851"/>
            </a:xfrm>
            <a:custGeom>
              <a:avLst/>
              <a:gdLst>
                <a:gd name="T0" fmla="*/ 0 w 12"/>
                <a:gd name="T1" fmla="*/ 5 h 12"/>
                <a:gd name="T2" fmla="*/ 7 w 12"/>
                <a:gd name="T3" fmla="*/ 1 h 12"/>
                <a:gd name="T4" fmla="*/ 11 w 12"/>
                <a:gd name="T5" fmla="*/ 8 h 12"/>
                <a:gd name="T6" fmla="*/ 4 w 12"/>
                <a:gd name="T7" fmla="*/ 11 h 12"/>
                <a:gd name="T8" fmla="*/ 0 w 12"/>
                <a:gd name="T9" fmla="*/ 5 h 12"/>
              </a:gdLst>
              <a:ahLst/>
              <a:cxnLst>
                <a:cxn ang="0">
                  <a:pos x="T0" y="T1"/>
                </a:cxn>
                <a:cxn ang="0">
                  <a:pos x="T2" y="T3"/>
                </a:cxn>
                <a:cxn ang="0">
                  <a:pos x="T4" y="T5"/>
                </a:cxn>
                <a:cxn ang="0">
                  <a:pos x="T6" y="T7"/>
                </a:cxn>
                <a:cxn ang="0">
                  <a:pos x="T8" y="T9"/>
                </a:cxn>
              </a:cxnLst>
              <a:rect l="0" t="0" r="r" b="b"/>
              <a:pathLst>
                <a:path w="12" h="12">
                  <a:moveTo>
                    <a:pt x="0" y="5"/>
                  </a:moveTo>
                  <a:cubicBezTo>
                    <a:pt x="1" y="2"/>
                    <a:pt x="4" y="0"/>
                    <a:pt x="7" y="1"/>
                  </a:cubicBezTo>
                  <a:cubicBezTo>
                    <a:pt x="10" y="2"/>
                    <a:pt x="12" y="5"/>
                    <a:pt x="11" y="8"/>
                  </a:cubicBezTo>
                  <a:cubicBezTo>
                    <a:pt x="10" y="10"/>
                    <a:pt x="7" y="12"/>
                    <a:pt x="4" y="11"/>
                  </a:cubicBezTo>
                  <a:cubicBezTo>
                    <a:pt x="1" y="11"/>
                    <a:pt x="0" y="8"/>
                    <a:pt x="0" y="5"/>
                  </a:cubicBezTo>
                  <a:close/>
                </a:path>
              </a:pathLst>
            </a:custGeom>
            <a:solidFill>
              <a:schemeClr val="accent1"/>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5" name="Freeform 52"/>
            <p:cNvSpPr>
              <a:spLocks/>
            </p:cNvSpPr>
            <p:nvPr/>
          </p:nvSpPr>
          <p:spPr bwMode="auto">
            <a:xfrm>
              <a:off x="4182581" y="2749187"/>
              <a:ext cx="19524" cy="18851"/>
            </a:xfrm>
            <a:custGeom>
              <a:avLst/>
              <a:gdLst>
                <a:gd name="T0" fmla="*/ 1 w 12"/>
                <a:gd name="T1" fmla="*/ 8 h 12"/>
                <a:gd name="T2" fmla="*/ 5 w 12"/>
                <a:gd name="T3" fmla="*/ 1 h 12"/>
                <a:gd name="T4" fmla="*/ 12 w 12"/>
                <a:gd name="T5" fmla="*/ 5 h 12"/>
                <a:gd name="T6" fmla="*/ 8 w 12"/>
                <a:gd name="T7" fmla="*/ 11 h 12"/>
                <a:gd name="T8" fmla="*/ 1 w 12"/>
                <a:gd name="T9" fmla="*/ 8 h 12"/>
              </a:gdLst>
              <a:ahLst/>
              <a:cxnLst>
                <a:cxn ang="0">
                  <a:pos x="T0" y="T1"/>
                </a:cxn>
                <a:cxn ang="0">
                  <a:pos x="T2" y="T3"/>
                </a:cxn>
                <a:cxn ang="0">
                  <a:pos x="T4" y="T5"/>
                </a:cxn>
                <a:cxn ang="0">
                  <a:pos x="T6" y="T7"/>
                </a:cxn>
                <a:cxn ang="0">
                  <a:pos x="T8" y="T9"/>
                </a:cxn>
              </a:cxnLst>
              <a:rect l="0" t="0" r="r" b="b"/>
              <a:pathLst>
                <a:path w="12" h="12">
                  <a:moveTo>
                    <a:pt x="1" y="8"/>
                  </a:moveTo>
                  <a:cubicBezTo>
                    <a:pt x="0" y="5"/>
                    <a:pt x="2" y="2"/>
                    <a:pt x="5" y="1"/>
                  </a:cubicBezTo>
                  <a:cubicBezTo>
                    <a:pt x="8" y="0"/>
                    <a:pt x="11" y="2"/>
                    <a:pt x="12" y="5"/>
                  </a:cubicBezTo>
                  <a:cubicBezTo>
                    <a:pt x="12" y="8"/>
                    <a:pt x="11" y="11"/>
                    <a:pt x="8" y="11"/>
                  </a:cubicBezTo>
                  <a:cubicBezTo>
                    <a:pt x="5" y="12"/>
                    <a:pt x="2" y="10"/>
                    <a:pt x="1" y="8"/>
                  </a:cubicBezTo>
                  <a:close/>
                </a:path>
              </a:pathLst>
            </a:custGeom>
            <a:solidFill>
              <a:schemeClr val="accent1"/>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6" name="Freeform 53"/>
            <p:cNvSpPr>
              <a:spLocks/>
            </p:cNvSpPr>
            <p:nvPr/>
          </p:nvSpPr>
          <p:spPr bwMode="auto">
            <a:xfrm>
              <a:off x="4238461" y="2716871"/>
              <a:ext cx="18851" cy="19524"/>
            </a:xfrm>
            <a:custGeom>
              <a:avLst/>
              <a:gdLst>
                <a:gd name="T0" fmla="*/ 2 w 12"/>
                <a:gd name="T1" fmla="*/ 10 h 12"/>
                <a:gd name="T2" fmla="*/ 2 w 12"/>
                <a:gd name="T3" fmla="*/ 2 h 12"/>
                <a:gd name="T4" fmla="*/ 10 w 12"/>
                <a:gd name="T5" fmla="*/ 2 h 12"/>
                <a:gd name="T6" fmla="*/ 10 w 12"/>
                <a:gd name="T7" fmla="*/ 10 h 12"/>
                <a:gd name="T8" fmla="*/ 2 w 12"/>
                <a:gd name="T9" fmla="*/ 10 h 12"/>
              </a:gdLst>
              <a:ahLst/>
              <a:cxnLst>
                <a:cxn ang="0">
                  <a:pos x="T0" y="T1"/>
                </a:cxn>
                <a:cxn ang="0">
                  <a:pos x="T2" y="T3"/>
                </a:cxn>
                <a:cxn ang="0">
                  <a:pos x="T4" y="T5"/>
                </a:cxn>
                <a:cxn ang="0">
                  <a:pos x="T6" y="T7"/>
                </a:cxn>
                <a:cxn ang="0">
                  <a:pos x="T8" y="T9"/>
                </a:cxn>
              </a:cxnLst>
              <a:rect l="0" t="0" r="r" b="b"/>
              <a:pathLst>
                <a:path w="12" h="12">
                  <a:moveTo>
                    <a:pt x="2" y="10"/>
                  </a:moveTo>
                  <a:cubicBezTo>
                    <a:pt x="0" y="8"/>
                    <a:pt x="0" y="4"/>
                    <a:pt x="2" y="2"/>
                  </a:cubicBezTo>
                  <a:cubicBezTo>
                    <a:pt x="4" y="0"/>
                    <a:pt x="8" y="0"/>
                    <a:pt x="10" y="2"/>
                  </a:cubicBezTo>
                  <a:cubicBezTo>
                    <a:pt x="12" y="4"/>
                    <a:pt x="12" y="8"/>
                    <a:pt x="10" y="10"/>
                  </a:cubicBezTo>
                  <a:cubicBezTo>
                    <a:pt x="8" y="12"/>
                    <a:pt x="4" y="12"/>
                    <a:pt x="2" y="10"/>
                  </a:cubicBezTo>
                  <a:close/>
                </a:path>
              </a:pathLst>
            </a:custGeom>
            <a:solidFill>
              <a:schemeClr val="accent1"/>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7" name="Freeform 54"/>
            <p:cNvSpPr>
              <a:spLocks/>
            </p:cNvSpPr>
            <p:nvPr/>
          </p:nvSpPr>
          <p:spPr bwMode="auto">
            <a:xfrm>
              <a:off x="4270104" y="2661664"/>
              <a:ext cx="20871" cy="18851"/>
            </a:xfrm>
            <a:custGeom>
              <a:avLst/>
              <a:gdLst>
                <a:gd name="T0" fmla="*/ 5 w 13"/>
                <a:gd name="T1" fmla="*/ 11 h 12"/>
                <a:gd name="T2" fmla="*/ 1 w 13"/>
                <a:gd name="T3" fmla="*/ 4 h 12"/>
                <a:gd name="T4" fmla="*/ 8 w 13"/>
                <a:gd name="T5" fmla="*/ 1 h 12"/>
                <a:gd name="T6" fmla="*/ 12 w 13"/>
                <a:gd name="T7" fmla="*/ 7 h 12"/>
                <a:gd name="T8" fmla="*/ 5 w 13"/>
                <a:gd name="T9" fmla="*/ 11 h 12"/>
              </a:gdLst>
              <a:ahLst/>
              <a:cxnLst>
                <a:cxn ang="0">
                  <a:pos x="T0" y="T1"/>
                </a:cxn>
                <a:cxn ang="0">
                  <a:pos x="T2" y="T3"/>
                </a:cxn>
                <a:cxn ang="0">
                  <a:pos x="T4" y="T5"/>
                </a:cxn>
                <a:cxn ang="0">
                  <a:pos x="T6" y="T7"/>
                </a:cxn>
                <a:cxn ang="0">
                  <a:pos x="T8" y="T9"/>
                </a:cxn>
              </a:cxnLst>
              <a:rect l="0" t="0" r="r" b="b"/>
              <a:pathLst>
                <a:path w="13" h="12">
                  <a:moveTo>
                    <a:pt x="5" y="11"/>
                  </a:moveTo>
                  <a:cubicBezTo>
                    <a:pt x="2" y="10"/>
                    <a:pt x="0" y="7"/>
                    <a:pt x="1" y="4"/>
                  </a:cubicBezTo>
                  <a:cubicBezTo>
                    <a:pt x="2" y="2"/>
                    <a:pt x="5" y="0"/>
                    <a:pt x="8" y="1"/>
                  </a:cubicBezTo>
                  <a:cubicBezTo>
                    <a:pt x="11" y="1"/>
                    <a:pt x="13" y="4"/>
                    <a:pt x="12" y="7"/>
                  </a:cubicBezTo>
                  <a:cubicBezTo>
                    <a:pt x="11" y="10"/>
                    <a:pt x="8" y="12"/>
                    <a:pt x="5" y="11"/>
                  </a:cubicBezTo>
                  <a:close/>
                </a:path>
              </a:pathLst>
            </a:custGeom>
            <a:solidFill>
              <a:schemeClr val="accent1"/>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8" name="Freeform 55"/>
            <p:cNvSpPr>
              <a:spLocks/>
            </p:cNvSpPr>
            <p:nvPr/>
          </p:nvSpPr>
          <p:spPr bwMode="auto">
            <a:xfrm>
              <a:off x="4270104" y="2596358"/>
              <a:ext cx="20871" cy="20198"/>
            </a:xfrm>
            <a:custGeom>
              <a:avLst/>
              <a:gdLst>
                <a:gd name="T0" fmla="*/ 8 w 13"/>
                <a:gd name="T1" fmla="*/ 12 h 13"/>
                <a:gd name="T2" fmla="*/ 1 w 13"/>
                <a:gd name="T3" fmla="*/ 8 h 13"/>
                <a:gd name="T4" fmla="*/ 5 w 13"/>
                <a:gd name="T5" fmla="*/ 1 h 13"/>
                <a:gd name="T6" fmla="*/ 12 w 13"/>
                <a:gd name="T7" fmla="*/ 5 h 13"/>
                <a:gd name="T8" fmla="*/ 8 w 13"/>
                <a:gd name="T9" fmla="*/ 12 h 13"/>
              </a:gdLst>
              <a:ahLst/>
              <a:cxnLst>
                <a:cxn ang="0">
                  <a:pos x="T0" y="T1"/>
                </a:cxn>
                <a:cxn ang="0">
                  <a:pos x="T2" y="T3"/>
                </a:cxn>
                <a:cxn ang="0">
                  <a:pos x="T4" y="T5"/>
                </a:cxn>
                <a:cxn ang="0">
                  <a:pos x="T6" y="T7"/>
                </a:cxn>
                <a:cxn ang="0">
                  <a:pos x="T8" y="T9"/>
                </a:cxn>
              </a:cxnLst>
              <a:rect l="0" t="0" r="r" b="b"/>
              <a:pathLst>
                <a:path w="13" h="13">
                  <a:moveTo>
                    <a:pt x="8" y="12"/>
                  </a:moveTo>
                  <a:cubicBezTo>
                    <a:pt x="5" y="13"/>
                    <a:pt x="2" y="11"/>
                    <a:pt x="1" y="8"/>
                  </a:cubicBezTo>
                  <a:cubicBezTo>
                    <a:pt x="0" y="5"/>
                    <a:pt x="2" y="2"/>
                    <a:pt x="5" y="1"/>
                  </a:cubicBezTo>
                  <a:cubicBezTo>
                    <a:pt x="8" y="0"/>
                    <a:pt x="11" y="2"/>
                    <a:pt x="12" y="5"/>
                  </a:cubicBezTo>
                  <a:cubicBezTo>
                    <a:pt x="13" y="8"/>
                    <a:pt x="11" y="11"/>
                    <a:pt x="8" y="12"/>
                  </a:cubicBezTo>
                  <a:close/>
                </a:path>
              </a:pathLst>
            </a:custGeom>
            <a:solidFill>
              <a:schemeClr val="accent1"/>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Freeform 56"/>
            <p:cNvSpPr>
              <a:spLocks/>
            </p:cNvSpPr>
            <p:nvPr/>
          </p:nvSpPr>
          <p:spPr bwMode="auto">
            <a:xfrm>
              <a:off x="3390160" y="2990886"/>
              <a:ext cx="418765" cy="418765"/>
            </a:xfrm>
            <a:custGeom>
              <a:avLst/>
              <a:gdLst>
                <a:gd name="T0" fmla="*/ 144 w 263"/>
                <a:gd name="T1" fmla="*/ 144 h 263"/>
                <a:gd name="T2" fmla="*/ 7 w 263"/>
                <a:gd name="T3" fmla="*/ 256 h 263"/>
                <a:gd name="T4" fmla="*/ 118 w 263"/>
                <a:gd name="T5" fmla="*/ 118 h 263"/>
                <a:gd name="T6" fmla="*/ 256 w 263"/>
                <a:gd name="T7" fmla="*/ 7 h 263"/>
                <a:gd name="T8" fmla="*/ 144 w 263"/>
                <a:gd name="T9" fmla="*/ 144 h 263"/>
              </a:gdLst>
              <a:ahLst/>
              <a:cxnLst>
                <a:cxn ang="0">
                  <a:pos x="T0" y="T1"/>
                </a:cxn>
                <a:cxn ang="0">
                  <a:pos x="T2" y="T3"/>
                </a:cxn>
                <a:cxn ang="0">
                  <a:pos x="T4" y="T5"/>
                </a:cxn>
                <a:cxn ang="0">
                  <a:pos x="T6" y="T7"/>
                </a:cxn>
                <a:cxn ang="0">
                  <a:pos x="T8" y="T9"/>
                </a:cxn>
              </a:cxnLst>
              <a:rect l="0" t="0" r="r" b="b"/>
              <a:pathLst>
                <a:path w="263" h="263">
                  <a:moveTo>
                    <a:pt x="144" y="144"/>
                  </a:moveTo>
                  <a:cubicBezTo>
                    <a:pt x="76" y="213"/>
                    <a:pt x="14" y="263"/>
                    <a:pt x="7" y="256"/>
                  </a:cubicBezTo>
                  <a:cubicBezTo>
                    <a:pt x="0" y="249"/>
                    <a:pt x="50" y="187"/>
                    <a:pt x="118" y="118"/>
                  </a:cubicBezTo>
                  <a:cubicBezTo>
                    <a:pt x="187" y="49"/>
                    <a:pt x="249" y="0"/>
                    <a:pt x="256" y="7"/>
                  </a:cubicBezTo>
                  <a:cubicBezTo>
                    <a:pt x="263" y="14"/>
                    <a:pt x="213" y="76"/>
                    <a:pt x="144" y="144"/>
                  </a:cubicBezTo>
                  <a:close/>
                </a:path>
              </a:pathLst>
            </a:custGeom>
            <a:solidFill>
              <a:schemeClr val="accent1">
                <a:lumMod val="75000"/>
              </a:schemeClr>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 name="Freeform 57"/>
            <p:cNvSpPr>
              <a:spLocks/>
            </p:cNvSpPr>
            <p:nvPr/>
          </p:nvSpPr>
          <p:spPr bwMode="auto">
            <a:xfrm>
              <a:off x="1429641" y="4756834"/>
              <a:ext cx="1514151" cy="475991"/>
            </a:xfrm>
            <a:custGeom>
              <a:avLst/>
              <a:gdLst>
                <a:gd name="T0" fmla="*/ 921 w 951"/>
                <a:gd name="T1" fmla="*/ 299 h 299"/>
                <a:gd name="T2" fmla="*/ 951 w 951"/>
                <a:gd name="T3" fmla="*/ 226 h 299"/>
                <a:gd name="T4" fmla="*/ 913 w 951"/>
                <a:gd name="T5" fmla="*/ 147 h 299"/>
                <a:gd name="T6" fmla="*/ 913 w 951"/>
                <a:gd name="T7" fmla="*/ 139 h 299"/>
                <a:gd name="T8" fmla="*/ 831 w 951"/>
                <a:gd name="T9" fmla="*/ 56 h 299"/>
                <a:gd name="T10" fmla="*/ 765 w 951"/>
                <a:gd name="T11" fmla="*/ 90 h 299"/>
                <a:gd name="T12" fmla="*/ 754 w 951"/>
                <a:gd name="T13" fmla="*/ 87 h 299"/>
                <a:gd name="T14" fmla="*/ 659 w 951"/>
                <a:gd name="T15" fmla="*/ 0 h 299"/>
                <a:gd name="T16" fmla="*/ 566 w 951"/>
                <a:gd name="T17" fmla="*/ 71 h 299"/>
                <a:gd name="T18" fmla="*/ 556 w 951"/>
                <a:gd name="T19" fmla="*/ 71 h 299"/>
                <a:gd name="T20" fmla="*/ 515 w 951"/>
                <a:gd name="T21" fmla="*/ 87 h 299"/>
                <a:gd name="T22" fmla="*/ 515 w 951"/>
                <a:gd name="T23" fmla="*/ 86 h 299"/>
                <a:gd name="T24" fmla="*/ 439 w 951"/>
                <a:gd name="T25" fmla="*/ 10 h 299"/>
                <a:gd name="T26" fmla="*/ 363 w 951"/>
                <a:gd name="T27" fmla="*/ 86 h 299"/>
                <a:gd name="T28" fmla="*/ 363 w 951"/>
                <a:gd name="T29" fmla="*/ 90 h 299"/>
                <a:gd name="T30" fmla="*/ 346 w 951"/>
                <a:gd name="T31" fmla="*/ 95 h 299"/>
                <a:gd name="T32" fmla="*/ 299 w 951"/>
                <a:gd name="T33" fmla="*/ 56 h 299"/>
                <a:gd name="T34" fmla="*/ 259 w 951"/>
                <a:gd name="T35" fmla="*/ 77 h 299"/>
                <a:gd name="T36" fmla="*/ 167 w 951"/>
                <a:gd name="T37" fmla="*/ 22 h 299"/>
                <a:gd name="T38" fmla="*/ 64 w 951"/>
                <a:gd name="T39" fmla="*/ 125 h 299"/>
                <a:gd name="T40" fmla="*/ 65 w 951"/>
                <a:gd name="T41" fmla="*/ 134 h 299"/>
                <a:gd name="T42" fmla="*/ 0 w 951"/>
                <a:gd name="T43" fmla="*/ 248 h 299"/>
                <a:gd name="T44" fmla="*/ 10 w 951"/>
                <a:gd name="T45" fmla="*/ 299 h 299"/>
                <a:gd name="T46" fmla="*/ 921 w 951"/>
                <a:gd name="T4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1" h="299">
                  <a:moveTo>
                    <a:pt x="921" y="299"/>
                  </a:moveTo>
                  <a:cubicBezTo>
                    <a:pt x="939" y="280"/>
                    <a:pt x="951" y="255"/>
                    <a:pt x="951" y="226"/>
                  </a:cubicBezTo>
                  <a:cubicBezTo>
                    <a:pt x="951" y="194"/>
                    <a:pt x="936" y="166"/>
                    <a:pt x="913" y="147"/>
                  </a:cubicBezTo>
                  <a:cubicBezTo>
                    <a:pt x="913" y="144"/>
                    <a:pt x="913" y="141"/>
                    <a:pt x="913" y="139"/>
                  </a:cubicBezTo>
                  <a:cubicBezTo>
                    <a:pt x="913" y="93"/>
                    <a:pt x="876" y="56"/>
                    <a:pt x="831" y="56"/>
                  </a:cubicBezTo>
                  <a:cubicBezTo>
                    <a:pt x="804" y="56"/>
                    <a:pt x="780" y="69"/>
                    <a:pt x="765" y="90"/>
                  </a:cubicBezTo>
                  <a:cubicBezTo>
                    <a:pt x="761" y="88"/>
                    <a:pt x="758" y="87"/>
                    <a:pt x="754" y="87"/>
                  </a:cubicBezTo>
                  <a:cubicBezTo>
                    <a:pt x="749" y="38"/>
                    <a:pt x="708" y="0"/>
                    <a:pt x="659" y="0"/>
                  </a:cubicBezTo>
                  <a:cubicBezTo>
                    <a:pt x="614" y="0"/>
                    <a:pt x="577" y="31"/>
                    <a:pt x="566" y="71"/>
                  </a:cubicBezTo>
                  <a:cubicBezTo>
                    <a:pt x="563" y="71"/>
                    <a:pt x="559" y="71"/>
                    <a:pt x="556" y="71"/>
                  </a:cubicBezTo>
                  <a:cubicBezTo>
                    <a:pt x="540" y="71"/>
                    <a:pt x="526" y="77"/>
                    <a:pt x="515" y="87"/>
                  </a:cubicBezTo>
                  <a:cubicBezTo>
                    <a:pt x="515" y="86"/>
                    <a:pt x="515" y="86"/>
                    <a:pt x="515" y="86"/>
                  </a:cubicBezTo>
                  <a:cubicBezTo>
                    <a:pt x="515" y="44"/>
                    <a:pt x="481" y="10"/>
                    <a:pt x="439" y="10"/>
                  </a:cubicBezTo>
                  <a:cubicBezTo>
                    <a:pt x="397" y="10"/>
                    <a:pt x="363" y="44"/>
                    <a:pt x="363" y="86"/>
                  </a:cubicBezTo>
                  <a:cubicBezTo>
                    <a:pt x="363" y="88"/>
                    <a:pt x="363" y="89"/>
                    <a:pt x="363" y="90"/>
                  </a:cubicBezTo>
                  <a:cubicBezTo>
                    <a:pt x="357" y="91"/>
                    <a:pt x="351" y="93"/>
                    <a:pt x="346" y="95"/>
                  </a:cubicBezTo>
                  <a:cubicBezTo>
                    <a:pt x="341" y="73"/>
                    <a:pt x="322" y="56"/>
                    <a:pt x="299" y="56"/>
                  </a:cubicBezTo>
                  <a:cubicBezTo>
                    <a:pt x="282" y="56"/>
                    <a:pt x="268" y="65"/>
                    <a:pt x="259" y="77"/>
                  </a:cubicBezTo>
                  <a:cubicBezTo>
                    <a:pt x="242" y="44"/>
                    <a:pt x="207" y="22"/>
                    <a:pt x="167" y="22"/>
                  </a:cubicBezTo>
                  <a:cubicBezTo>
                    <a:pt x="110" y="22"/>
                    <a:pt x="64" y="68"/>
                    <a:pt x="64" y="125"/>
                  </a:cubicBezTo>
                  <a:cubicBezTo>
                    <a:pt x="64" y="128"/>
                    <a:pt x="64" y="131"/>
                    <a:pt x="65" y="134"/>
                  </a:cubicBezTo>
                  <a:cubicBezTo>
                    <a:pt x="26" y="157"/>
                    <a:pt x="0" y="199"/>
                    <a:pt x="0" y="248"/>
                  </a:cubicBezTo>
                  <a:cubicBezTo>
                    <a:pt x="0" y="266"/>
                    <a:pt x="3" y="283"/>
                    <a:pt x="10" y="299"/>
                  </a:cubicBezTo>
                  <a:lnTo>
                    <a:pt x="921" y="299"/>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06" name="TextBox 62"/>
          <p:cNvSpPr txBox="1"/>
          <p:nvPr/>
        </p:nvSpPr>
        <p:spPr>
          <a:xfrm>
            <a:off x="4206949" y="582595"/>
            <a:ext cx="3257703" cy="369332"/>
          </a:xfrm>
          <a:prstGeom prst="rect">
            <a:avLst/>
          </a:prstGeom>
          <a:noFill/>
        </p:spPr>
        <p:txBody>
          <a:bodyPr wrap="square" rtlCol="0">
            <a:spAutoFit/>
          </a:bodyPr>
          <a:lstStyle/>
          <a:p>
            <a:r>
              <a:rPr lang="zh-CN" altLang="en-US" b="1" dirty="0"/>
              <a:t>设置下载等待时间</a:t>
            </a:r>
            <a:r>
              <a:rPr lang="en-US" altLang="zh-CN" b="1" dirty="0"/>
              <a:t>/</a:t>
            </a:r>
            <a:r>
              <a:rPr lang="zh-CN" altLang="en-US" b="1" dirty="0"/>
              <a:t>下载频率</a:t>
            </a:r>
          </a:p>
        </p:txBody>
      </p:sp>
      <p:sp>
        <p:nvSpPr>
          <p:cNvPr id="108" name="Donut 65"/>
          <p:cNvSpPr/>
          <p:nvPr/>
        </p:nvSpPr>
        <p:spPr>
          <a:xfrm>
            <a:off x="4247551" y="1143968"/>
            <a:ext cx="724494" cy="724494"/>
          </a:xfrm>
          <a:prstGeom prst="donut">
            <a:avLst>
              <a:gd name="adj" fmla="val 680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9" name="Freeform 66"/>
          <p:cNvSpPr>
            <a:spLocks noEditPoints="1"/>
          </p:cNvSpPr>
          <p:nvPr/>
        </p:nvSpPr>
        <p:spPr bwMode="auto">
          <a:xfrm>
            <a:off x="4453307" y="1341409"/>
            <a:ext cx="312978" cy="329611"/>
          </a:xfrm>
          <a:custGeom>
            <a:avLst/>
            <a:gdLst>
              <a:gd name="T0" fmla="*/ 20 w 96"/>
              <a:gd name="T1" fmla="*/ 86 h 101"/>
              <a:gd name="T2" fmla="*/ 7 w 96"/>
              <a:gd name="T3" fmla="*/ 58 h 101"/>
              <a:gd name="T4" fmla="*/ 18 w 96"/>
              <a:gd name="T5" fmla="*/ 29 h 101"/>
              <a:gd name="T6" fmla="*/ 42 w 96"/>
              <a:gd name="T7" fmla="*/ 17 h 101"/>
              <a:gd name="T8" fmla="*/ 41 w 96"/>
              <a:gd name="T9" fmla="*/ 9 h 101"/>
              <a:gd name="T10" fmla="*/ 36 w 96"/>
              <a:gd name="T11" fmla="*/ 10 h 101"/>
              <a:gd name="T12" fmla="*/ 35 w 96"/>
              <a:gd name="T13" fmla="*/ 5 h 101"/>
              <a:gd name="T14" fmla="*/ 48 w 96"/>
              <a:gd name="T15" fmla="*/ 3 h 101"/>
              <a:gd name="T16" fmla="*/ 49 w 96"/>
              <a:gd name="T17" fmla="*/ 8 h 101"/>
              <a:gd name="T18" fmla="*/ 44 w 96"/>
              <a:gd name="T19" fmla="*/ 9 h 101"/>
              <a:gd name="T20" fmla="*/ 46 w 96"/>
              <a:gd name="T21" fmla="*/ 16 h 101"/>
              <a:gd name="T22" fmla="*/ 74 w 96"/>
              <a:gd name="T23" fmla="*/ 27 h 101"/>
              <a:gd name="T24" fmla="*/ 87 w 96"/>
              <a:gd name="T25" fmla="*/ 54 h 101"/>
              <a:gd name="T26" fmla="*/ 77 w 96"/>
              <a:gd name="T27" fmla="*/ 83 h 101"/>
              <a:gd name="T28" fmla="*/ 75 w 96"/>
              <a:gd name="T29" fmla="*/ 85 h 101"/>
              <a:gd name="T30" fmla="*/ 79 w 96"/>
              <a:gd name="T31" fmla="*/ 101 h 101"/>
              <a:gd name="T32" fmla="*/ 74 w 96"/>
              <a:gd name="T33" fmla="*/ 101 h 101"/>
              <a:gd name="T34" fmla="*/ 63 w 96"/>
              <a:gd name="T35" fmla="*/ 93 h 101"/>
              <a:gd name="T36" fmla="*/ 49 w 96"/>
              <a:gd name="T37" fmla="*/ 96 h 101"/>
              <a:gd name="T38" fmla="*/ 32 w 96"/>
              <a:gd name="T39" fmla="*/ 93 h 101"/>
              <a:gd name="T40" fmla="*/ 22 w 96"/>
              <a:gd name="T41" fmla="*/ 101 h 101"/>
              <a:gd name="T42" fmla="*/ 17 w 96"/>
              <a:gd name="T43" fmla="*/ 101 h 101"/>
              <a:gd name="T44" fmla="*/ 21 w 96"/>
              <a:gd name="T45" fmla="*/ 86 h 101"/>
              <a:gd name="T46" fmla="*/ 20 w 96"/>
              <a:gd name="T47" fmla="*/ 86 h 101"/>
              <a:gd name="T48" fmla="*/ 82 w 96"/>
              <a:gd name="T49" fmla="*/ 6 h 101"/>
              <a:gd name="T50" fmla="*/ 60 w 96"/>
              <a:gd name="T51" fmla="*/ 11 h 101"/>
              <a:gd name="T52" fmla="*/ 92 w 96"/>
              <a:gd name="T53" fmla="*/ 31 h 101"/>
              <a:gd name="T54" fmla="*/ 88 w 96"/>
              <a:gd name="T55" fmla="*/ 9 h 101"/>
              <a:gd name="T56" fmla="*/ 92 w 96"/>
              <a:gd name="T57" fmla="*/ 3 h 101"/>
              <a:gd name="T58" fmla="*/ 86 w 96"/>
              <a:gd name="T59" fmla="*/ 0 h 101"/>
              <a:gd name="T60" fmla="*/ 82 w 96"/>
              <a:gd name="T61" fmla="*/ 6 h 101"/>
              <a:gd name="T62" fmla="*/ 14 w 96"/>
              <a:gd name="T63" fmla="*/ 6 h 101"/>
              <a:gd name="T64" fmla="*/ 10 w 96"/>
              <a:gd name="T65" fmla="*/ 0 h 101"/>
              <a:gd name="T66" fmla="*/ 4 w 96"/>
              <a:gd name="T67" fmla="*/ 3 h 101"/>
              <a:gd name="T68" fmla="*/ 8 w 96"/>
              <a:gd name="T69" fmla="*/ 9 h 101"/>
              <a:gd name="T70" fmla="*/ 4 w 96"/>
              <a:gd name="T71" fmla="*/ 31 h 101"/>
              <a:gd name="T72" fmla="*/ 36 w 96"/>
              <a:gd name="T73" fmla="*/ 11 h 101"/>
              <a:gd name="T74" fmla="*/ 14 w 96"/>
              <a:gd name="T75" fmla="*/ 6 h 101"/>
              <a:gd name="T76" fmla="*/ 43 w 96"/>
              <a:gd name="T77" fmla="*/ 54 h 101"/>
              <a:gd name="T78" fmla="*/ 42 w 96"/>
              <a:gd name="T79" fmla="*/ 56 h 101"/>
              <a:gd name="T80" fmla="*/ 22 w 96"/>
              <a:gd name="T81" fmla="*/ 61 h 101"/>
              <a:gd name="T82" fmla="*/ 22 w 96"/>
              <a:gd name="T83" fmla="*/ 64 h 101"/>
              <a:gd name="T84" fmla="*/ 43 w 96"/>
              <a:gd name="T85" fmla="*/ 59 h 101"/>
              <a:gd name="T86" fmla="*/ 46 w 96"/>
              <a:gd name="T87" fmla="*/ 61 h 101"/>
              <a:gd name="T88" fmla="*/ 54 w 96"/>
              <a:gd name="T89" fmla="*/ 58 h 101"/>
              <a:gd name="T90" fmla="*/ 50 w 96"/>
              <a:gd name="T91" fmla="*/ 50 h 101"/>
              <a:gd name="T92" fmla="*/ 49 w 96"/>
              <a:gd name="T93" fmla="*/ 50 h 101"/>
              <a:gd name="T94" fmla="*/ 41 w 96"/>
              <a:gd name="T95" fmla="*/ 37 h 101"/>
              <a:gd name="T96" fmla="*/ 38 w 96"/>
              <a:gd name="T97" fmla="*/ 39 h 101"/>
              <a:gd name="T98" fmla="*/ 44 w 96"/>
              <a:gd name="T99" fmla="*/ 52 h 101"/>
              <a:gd name="T100" fmla="*/ 43 w 96"/>
              <a:gd name="T101" fmla="*/ 54 h 101"/>
              <a:gd name="T102" fmla="*/ 18 w 96"/>
              <a:gd name="T103" fmla="*/ 58 h 101"/>
              <a:gd name="T104" fmla="*/ 28 w 96"/>
              <a:gd name="T105" fmla="*/ 78 h 101"/>
              <a:gd name="T106" fmla="*/ 49 w 96"/>
              <a:gd name="T107" fmla="*/ 85 h 101"/>
              <a:gd name="T108" fmla="*/ 69 w 96"/>
              <a:gd name="T109" fmla="*/ 76 h 101"/>
              <a:gd name="T110" fmla="*/ 76 w 96"/>
              <a:gd name="T111" fmla="*/ 55 h 101"/>
              <a:gd name="T112" fmla="*/ 67 w 96"/>
              <a:gd name="T113" fmla="*/ 35 h 101"/>
              <a:gd name="T114" fmla="*/ 46 w 96"/>
              <a:gd name="T115" fmla="*/ 27 h 101"/>
              <a:gd name="T116" fmla="*/ 26 w 96"/>
              <a:gd name="T117" fmla="*/ 37 h 101"/>
              <a:gd name="T118" fmla="*/ 18 w 96"/>
              <a:gd name="T119" fmla="*/ 5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 h="101">
                <a:moveTo>
                  <a:pt x="20" y="86"/>
                </a:moveTo>
                <a:cubicBezTo>
                  <a:pt x="12" y="78"/>
                  <a:pt x="8" y="68"/>
                  <a:pt x="7" y="58"/>
                </a:cubicBezTo>
                <a:cubicBezTo>
                  <a:pt x="7" y="48"/>
                  <a:pt x="10" y="38"/>
                  <a:pt x="18" y="29"/>
                </a:cubicBezTo>
                <a:cubicBezTo>
                  <a:pt x="24" y="22"/>
                  <a:pt x="33" y="18"/>
                  <a:pt x="42" y="17"/>
                </a:cubicBezTo>
                <a:cubicBezTo>
                  <a:pt x="41" y="9"/>
                  <a:pt x="41" y="9"/>
                  <a:pt x="41" y="9"/>
                </a:cubicBezTo>
                <a:cubicBezTo>
                  <a:pt x="36" y="10"/>
                  <a:pt x="36" y="10"/>
                  <a:pt x="36" y="10"/>
                </a:cubicBezTo>
                <a:cubicBezTo>
                  <a:pt x="35" y="5"/>
                  <a:pt x="35" y="5"/>
                  <a:pt x="35" y="5"/>
                </a:cubicBezTo>
                <a:cubicBezTo>
                  <a:pt x="48" y="3"/>
                  <a:pt x="48" y="3"/>
                  <a:pt x="48" y="3"/>
                </a:cubicBezTo>
                <a:cubicBezTo>
                  <a:pt x="49" y="8"/>
                  <a:pt x="49" y="8"/>
                  <a:pt x="49" y="8"/>
                </a:cubicBezTo>
                <a:cubicBezTo>
                  <a:pt x="44" y="9"/>
                  <a:pt x="44" y="9"/>
                  <a:pt x="44" y="9"/>
                </a:cubicBezTo>
                <a:cubicBezTo>
                  <a:pt x="46" y="16"/>
                  <a:pt x="46" y="16"/>
                  <a:pt x="46" y="16"/>
                </a:cubicBezTo>
                <a:cubicBezTo>
                  <a:pt x="56" y="16"/>
                  <a:pt x="66" y="19"/>
                  <a:pt x="74" y="27"/>
                </a:cubicBezTo>
                <a:cubicBezTo>
                  <a:pt x="82" y="34"/>
                  <a:pt x="87" y="44"/>
                  <a:pt x="87" y="54"/>
                </a:cubicBezTo>
                <a:cubicBezTo>
                  <a:pt x="88" y="65"/>
                  <a:pt x="84" y="75"/>
                  <a:pt x="77" y="83"/>
                </a:cubicBezTo>
                <a:cubicBezTo>
                  <a:pt x="76" y="84"/>
                  <a:pt x="76" y="84"/>
                  <a:pt x="75" y="85"/>
                </a:cubicBezTo>
                <a:cubicBezTo>
                  <a:pt x="79" y="101"/>
                  <a:pt x="79" y="101"/>
                  <a:pt x="79" y="101"/>
                </a:cubicBezTo>
                <a:cubicBezTo>
                  <a:pt x="74" y="101"/>
                  <a:pt x="74" y="101"/>
                  <a:pt x="74" y="101"/>
                </a:cubicBezTo>
                <a:cubicBezTo>
                  <a:pt x="63" y="93"/>
                  <a:pt x="63" y="93"/>
                  <a:pt x="63" y="93"/>
                </a:cubicBezTo>
                <a:cubicBezTo>
                  <a:pt x="59" y="95"/>
                  <a:pt x="54" y="96"/>
                  <a:pt x="49" y="96"/>
                </a:cubicBezTo>
                <a:cubicBezTo>
                  <a:pt x="44" y="96"/>
                  <a:pt x="38" y="95"/>
                  <a:pt x="32" y="93"/>
                </a:cubicBezTo>
                <a:cubicBezTo>
                  <a:pt x="22" y="101"/>
                  <a:pt x="22" y="101"/>
                  <a:pt x="22" y="101"/>
                </a:cubicBezTo>
                <a:cubicBezTo>
                  <a:pt x="17" y="101"/>
                  <a:pt x="17" y="101"/>
                  <a:pt x="17" y="101"/>
                </a:cubicBezTo>
                <a:cubicBezTo>
                  <a:pt x="21" y="86"/>
                  <a:pt x="21" y="86"/>
                  <a:pt x="21" y="86"/>
                </a:cubicBezTo>
                <a:cubicBezTo>
                  <a:pt x="20" y="86"/>
                  <a:pt x="20" y="86"/>
                  <a:pt x="20" y="86"/>
                </a:cubicBezTo>
                <a:close/>
                <a:moveTo>
                  <a:pt x="82" y="6"/>
                </a:moveTo>
                <a:cubicBezTo>
                  <a:pt x="74" y="3"/>
                  <a:pt x="66" y="5"/>
                  <a:pt x="60" y="11"/>
                </a:cubicBezTo>
                <a:cubicBezTo>
                  <a:pt x="92" y="31"/>
                  <a:pt x="92" y="31"/>
                  <a:pt x="92" y="31"/>
                </a:cubicBezTo>
                <a:cubicBezTo>
                  <a:pt x="96" y="24"/>
                  <a:pt x="94" y="15"/>
                  <a:pt x="88" y="9"/>
                </a:cubicBezTo>
                <a:cubicBezTo>
                  <a:pt x="92" y="3"/>
                  <a:pt x="92" y="3"/>
                  <a:pt x="92" y="3"/>
                </a:cubicBezTo>
                <a:cubicBezTo>
                  <a:pt x="86" y="0"/>
                  <a:pt x="86" y="0"/>
                  <a:pt x="86" y="0"/>
                </a:cubicBezTo>
                <a:cubicBezTo>
                  <a:pt x="82" y="6"/>
                  <a:pt x="82" y="6"/>
                  <a:pt x="82" y="6"/>
                </a:cubicBezTo>
                <a:close/>
                <a:moveTo>
                  <a:pt x="14" y="6"/>
                </a:moveTo>
                <a:cubicBezTo>
                  <a:pt x="10" y="0"/>
                  <a:pt x="10" y="0"/>
                  <a:pt x="10" y="0"/>
                </a:cubicBezTo>
                <a:cubicBezTo>
                  <a:pt x="4" y="3"/>
                  <a:pt x="4" y="3"/>
                  <a:pt x="4" y="3"/>
                </a:cubicBezTo>
                <a:cubicBezTo>
                  <a:pt x="8" y="9"/>
                  <a:pt x="8" y="9"/>
                  <a:pt x="8" y="9"/>
                </a:cubicBezTo>
                <a:cubicBezTo>
                  <a:pt x="2" y="15"/>
                  <a:pt x="0" y="24"/>
                  <a:pt x="4" y="31"/>
                </a:cubicBezTo>
                <a:cubicBezTo>
                  <a:pt x="36" y="11"/>
                  <a:pt x="36" y="11"/>
                  <a:pt x="36" y="11"/>
                </a:cubicBezTo>
                <a:cubicBezTo>
                  <a:pt x="30" y="5"/>
                  <a:pt x="21" y="3"/>
                  <a:pt x="14" y="6"/>
                </a:cubicBezTo>
                <a:close/>
                <a:moveTo>
                  <a:pt x="43" y="54"/>
                </a:moveTo>
                <a:cubicBezTo>
                  <a:pt x="42" y="55"/>
                  <a:pt x="42" y="55"/>
                  <a:pt x="42" y="56"/>
                </a:cubicBezTo>
                <a:cubicBezTo>
                  <a:pt x="35" y="57"/>
                  <a:pt x="28" y="58"/>
                  <a:pt x="22" y="61"/>
                </a:cubicBezTo>
                <a:cubicBezTo>
                  <a:pt x="22" y="62"/>
                  <a:pt x="22" y="63"/>
                  <a:pt x="22" y="64"/>
                </a:cubicBezTo>
                <a:cubicBezTo>
                  <a:pt x="29" y="63"/>
                  <a:pt x="37" y="62"/>
                  <a:pt x="43" y="59"/>
                </a:cubicBezTo>
                <a:cubicBezTo>
                  <a:pt x="44" y="60"/>
                  <a:pt x="45" y="61"/>
                  <a:pt x="46" y="61"/>
                </a:cubicBezTo>
                <a:cubicBezTo>
                  <a:pt x="49" y="62"/>
                  <a:pt x="53" y="61"/>
                  <a:pt x="54" y="58"/>
                </a:cubicBezTo>
                <a:cubicBezTo>
                  <a:pt x="55" y="55"/>
                  <a:pt x="53" y="51"/>
                  <a:pt x="50" y="50"/>
                </a:cubicBezTo>
                <a:cubicBezTo>
                  <a:pt x="50" y="50"/>
                  <a:pt x="49" y="50"/>
                  <a:pt x="49" y="50"/>
                </a:cubicBezTo>
                <a:cubicBezTo>
                  <a:pt x="47" y="46"/>
                  <a:pt x="44" y="41"/>
                  <a:pt x="41" y="37"/>
                </a:cubicBezTo>
                <a:cubicBezTo>
                  <a:pt x="40" y="38"/>
                  <a:pt x="39" y="39"/>
                  <a:pt x="38" y="39"/>
                </a:cubicBezTo>
                <a:cubicBezTo>
                  <a:pt x="39" y="44"/>
                  <a:pt x="41" y="48"/>
                  <a:pt x="44" y="52"/>
                </a:cubicBezTo>
                <a:cubicBezTo>
                  <a:pt x="43" y="52"/>
                  <a:pt x="43" y="53"/>
                  <a:pt x="43" y="54"/>
                </a:cubicBezTo>
                <a:close/>
                <a:moveTo>
                  <a:pt x="18" y="58"/>
                </a:moveTo>
                <a:cubicBezTo>
                  <a:pt x="19" y="65"/>
                  <a:pt x="22" y="72"/>
                  <a:pt x="28" y="78"/>
                </a:cubicBezTo>
                <a:cubicBezTo>
                  <a:pt x="34" y="83"/>
                  <a:pt x="41" y="86"/>
                  <a:pt x="49" y="85"/>
                </a:cubicBezTo>
                <a:cubicBezTo>
                  <a:pt x="56" y="85"/>
                  <a:pt x="63" y="82"/>
                  <a:pt x="69" y="76"/>
                </a:cubicBezTo>
                <a:cubicBezTo>
                  <a:pt x="74" y="70"/>
                  <a:pt x="77" y="62"/>
                  <a:pt x="76" y="55"/>
                </a:cubicBezTo>
                <a:cubicBezTo>
                  <a:pt x="76" y="47"/>
                  <a:pt x="73" y="40"/>
                  <a:pt x="67" y="35"/>
                </a:cubicBezTo>
                <a:cubicBezTo>
                  <a:pt x="61" y="29"/>
                  <a:pt x="53" y="27"/>
                  <a:pt x="46" y="27"/>
                </a:cubicBezTo>
                <a:cubicBezTo>
                  <a:pt x="38" y="28"/>
                  <a:pt x="31" y="31"/>
                  <a:pt x="26" y="37"/>
                </a:cubicBezTo>
                <a:cubicBezTo>
                  <a:pt x="20" y="43"/>
                  <a:pt x="18" y="50"/>
                  <a:pt x="18" y="58"/>
                </a:cubicBezTo>
                <a:close/>
              </a:path>
            </a:pathLst>
          </a:custGeom>
          <a:solidFill>
            <a:schemeClr val="accent1"/>
          </a:solidFill>
          <a:ln>
            <a:noFill/>
          </a:ln>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0" name="Freeform 67"/>
          <p:cNvSpPr>
            <a:spLocks noEditPoints="1"/>
          </p:cNvSpPr>
          <p:nvPr/>
        </p:nvSpPr>
        <p:spPr bwMode="auto">
          <a:xfrm>
            <a:off x="4503438" y="4089060"/>
            <a:ext cx="355312" cy="287275"/>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chemeClr val="accent3"/>
          </a:solidFill>
          <a:ln>
            <a:noFill/>
          </a:ln>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1" name="Freeform 68"/>
          <p:cNvSpPr>
            <a:spLocks noEditPoints="1"/>
          </p:cNvSpPr>
          <p:nvPr/>
        </p:nvSpPr>
        <p:spPr bwMode="auto">
          <a:xfrm>
            <a:off x="4507658" y="2541416"/>
            <a:ext cx="237380" cy="347754"/>
          </a:xfrm>
          <a:custGeom>
            <a:avLst/>
            <a:gdLst>
              <a:gd name="T0" fmla="*/ 16 w 73"/>
              <a:gd name="T1" fmla="*/ 77 h 107"/>
              <a:gd name="T2" fmla="*/ 57 w 73"/>
              <a:gd name="T3" fmla="*/ 77 h 107"/>
              <a:gd name="T4" fmla="*/ 52 w 73"/>
              <a:gd name="T5" fmla="*/ 101 h 107"/>
              <a:gd name="T6" fmla="*/ 45 w 73"/>
              <a:gd name="T7" fmla="*/ 101 h 107"/>
              <a:gd name="T8" fmla="*/ 37 w 73"/>
              <a:gd name="T9" fmla="*/ 107 h 107"/>
              <a:gd name="T10" fmla="*/ 29 w 73"/>
              <a:gd name="T11" fmla="*/ 101 h 107"/>
              <a:gd name="T12" fmla="*/ 21 w 73"/>
              <a:gd name="T13" fmla="*/ 101 h 107"/>
              <a:gd name="T14" fmla="*/ 16 w 73"/>
              <a:gd name="T15" fmla="*/ 77 h 107"/>
              <a:gd name="T16" fmla="*/ 51 w 73"/>
              <a:gd name="T17" fmla="*/ 29 h 107"/>
              <a:gd name="T18" fmla="*/ 52 w 73"/>
              <a:gd name="T19" fmla="*/ 35 h 107"/>
              <a:gd name="T20" fmla="*/ 51 w 73"/>
              <a:gd name="T21" fmla="*/ 37 h 107"/>
              <a:gd name="T22" fmla="*/ 53 w 73"/>
              <a:gd name="T23" fmla="*/ 38 h 107"/>
              <a:gd name="T24" fmla="*/ 52 w 73"/>
              <a:gd name="T25" fmla="*/ 42 h 107"/>
              <a:gd name="T26" fmla="*/ 50 w 73"/>
              <a:gd name="T27" fmla="*/ 42 h 107"/>
              <a:gd name="T28" fmla="*/ 52 w 73"/>
              <a:gd name="T29" fmla="*/ 44 h 107"/>
              <a:gd name="T30" fmla="*/ 51 w 73"/>
              <a:gd name="T31" fmla="*/ 47 h 107"/>
              <a:gd name="T32" fmla="*/ 50 w 73"/>
              <a:gd name="T33" fmla="*/ 48 h 107"/>
              <a:gd name="T34" fmla="*/ 51 w 73"/>
              <a:gd name="T35" fmla="*/ 49 h 107"/>
              <a:gd name="T36" fmla="*/ 50 w 73"/>
              <a:gd name="T37" fmla="*/ 53 h 107"/>
              <a:gd name="T38" fmla="*/ 47 w 73"/>
              <a:gd name="T39" fmla="*/ 54 h 107"/>
              <a:gd name="T40" fmla="*/ 29 w 73"/>
              <a:gd name="T41" fmla="*/ 49 h 107"/>
              <a:gd name="T42" fmla="*/ 21 w 73"/>
              <a:gd name="T43" fmla="*/ 49 h 107"/>
              <a:gd name="T44" fmla="*/ 21 w 73"/>
              <a:gd name="T45" fmla="*/ 32 h 107"/>
              <a:gd name="T46" fmla="*/ 28 w 73"/>
              <a:gd name="T47" fmla="*/ 31 h 107"/>
              <a:gd name="T48" fmla="*/ 42 w 73"/>
              <a:gd name="T49" fmla="*/ 16 h 107"/>
              <a:gd name="T50" fmla="*/ 38 w 73"/>
              <a:gd name="T51" fmla="*/ 30 h 107"/>
              <a:gd name="T52" fmla="*/ 51 w 73"/>
              <a:gd name="T53" fmla="*/ 29 h 107"/>
              <a:gd name="T54" fmla="*/ 15 w 73"/>
              <a:gd name="T55" fmla="*/ 71 h 107"/>
              <a:gd name="T56" fmla="*/ 25 w 73"/>
              <a:gd name="T57" fmla="*/ 71 h 107"/>
              <a:gd name="T58" fmla="*/ 17 w 73"/>
              <a:gd name="T59" fmla="*/ 48 h 107"/>
              <a:gd name="T60" fmla="*/ 11 w 73"/>
              <a:gd name="T61" fmla="*/ 29 h 107"/>
              <a:gd name="T62" fmla="*/ 23 w 73"/>
              <a:gd name="T63" fmla="*/ 13 h 107"/>
              <a:gd name="T64" fmla="*/ 37 w 73"/>
              <a:gd name="T65" fmla="*/ 11 h 107"/>
              <a:gd name="T66" fmla="*/ 50 w 73"/>
              <a:gd name="T67" fmla="*/ 14 h 107"/>
              <a:gd name="T68" fmla="*/ 62 w 73"/>
              <a:gd name="T69" fmla="*/ 29 h 107"/>
              <a:gd name="T70" fmla="*/ 56 w 73"/>
              <a:gd name="T71" fmla="*/ 48 h 107"/>
              <a:gd name="T72" fmla="*/ 48 w 73"/>
              <a:gd name="T73" fmla="*/ 71 h 107"/>
              <a:gd name="T74" fmla="*/ 58 w 73"/>
              <a:gd name="T75" fmla="*/ 71 h 107"/>
              <a:gd name="T76" fmla="*/ 65 w 73"/>
              <a:gd name="T77" fmla="*/ 52 h 107"/>
              <a:gd name="T78" fmla="*/ 71 w 73"/>
              <a:gd name="T79" fmla="*/ 27 h 107"/>
              <a:gd name="T80" fmla="*/ 55 w 73"/>
              <a:gd name="T81" fmla="*/ 5 h 107"/>
              <a:gd name="T82" fmla="*/ 37 w 73"/>
              <a:gd name="T83" fmla="*/ 1 h 107"/>
              <a:gd name="T84" fmla="*/ 19 w 73"/>
              <a:gd name="T85" fmla="*/ 5 h 107"/>
              <a:gd name="T86" fmla="*/ 2 w 73"/>
              <a:gd name="T87" fmla="*/ 27 h 107"/>
              <a:gd name="T88" fmla="*/ 8 w 73"/>
              <a:gd name="T89" fmla="*/ 53 h 107"/>
              <a:gd name="T90" fmla="*/ 15 w 73"/>
              <a:gd name="T91" fmla="*/ 7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3" h="107">
                <a:moveTo>
                  <a:pt x="16" y="77"/>
                </a:moveTo>
                <a:cubicBezTo>
                  <a:pt x="57" y="77"/>
                  <a:pt x="57" y="77"/>
                  <a:pt x="57" y="77"/>
                </a:cubicBezTo>
                <a:cubicBezTo>
                  <a:pt x="52" y="101"/>
                  <a:pt x="52" y="101"/>
                  <a:pt x="52" y="101"/>
                </a:cubicBezTo>
                <a:cubicBezTo>
                  <a:pt x="45" y="101"/>
                  <a:pt x="45" y="101"/>
                  <a:pt x="45" y="101"/>
                </a:cubicBezTo>
                <a:cubicBezTo>
                  <a:pt x="44" y="104"/>
                  <a:pt x="41" y="107"/>
                  <a:pt x="37" y="107"/>
                </a:cubicBezTo>
                <a:cubicBezTo>
                  <a:pt x="33" y="107"/>
                  <a:pt x="30" y="104"/>
                  <a:pt x="29" y="101"/>
                </a:cubicBezTo>
                <a:cubicBezTo>
                  <a:pt x="21" y="101"/>
                  <a:pt x="21" y="101"/>
                  <a:pt x="21" y="101"/>
                </a:cubicBezTo>
                <a:cubicBezTo>
                  <a:pt x="16" y="77"/>
                  <a:pt x="16" y="77"/>
                  <a:pt x="16" y="77"/>
                </a:cubicBezTo>
                <a:close/>
                <a:moveTo>
                  <a:pt x="51" y="29"/>
                </a:moveTo>
                <a:cubicBezTo>
                  <a:pt x="52" y="35"/>
                  <a:pt x="52" y="35"/>
                  <a:pt x="52" y="35"/>
                </a:cubicBezTo>
                <a:cubicBezTo>
                  <a:pt x="51" y="37"/>
                  <a:pt x="51" y="37"/>
                  <a:pt x="51" y="37"/>
                </a:cubicBezTo>
                <a:cubicBezTo>
                  <a:pt x="53" y="38"/>
                  <a:pt x="53" y="38"/>
                  <a:pt x="53" y="38"/>
                </a:cubicBezTo>
                <a:cubicBezTo>
                  <a:pt x="52" y="42"/>
                  <a:pt x="52" y="42"/>
                  <a:pt x="52" y="42"/>
                </a:cubicBezTo>
                <a:cubicBezTo>
                  <a:pt x="50" y="42"/>
                  <a:pt x="50" y="42"/>
                  <a:pt x="50" y="42"/>
                </a:cubicBezTo>
                <a:cubicBezTo>
                  <a:pt x="52" y="44"/>
                  <a:pt x="52" y="44"/>
                  <a:pt x="52" y="44"/>
                </a:cubicBezTo>
                <a:cubicBezTo>
                  <a:pt x="51" y="47"/>
                  <a:pt x="51" y="47"/>
                  <a:pt x="51" y="47"/>
                </a:cubicBezTo>
                <a:cubicBezTo>
                  <a:pt x="50" y="48"/>
                  <a:pt x="50" y="48"/>
                  <a:pt x="50" y="48"/>
                </a:cubicBezTo>
                <a:cubicBezTo>
                  <a:pt x="51" y="49"/>
                  <a:pt x="51" y="49"/>
                  <a:pt x="51" y="49"/>
                </a:cubicBezTo>
                <a:cubicBezTo>
                  <a:pt x="50" y="53"/>
                  <a:pt x="50" y="53"/>
                  <a:pt x="50" y="53"/>
                </a:cubicBezTo>
                <a:cubicBezTo>
                  <a:pt x="47" y="54"/>
                  <a:pt x="47" y="54"/>
                  <a:pt x="47" y="54"/>
                </a:cubicBezTo>
                <a:cubicBezTo>
                  <a:pt x="29" y="49"/>
                  <a:pt x="29" y="49"/>
                  <a:pt x="29" y="49"/>
                </a:cubicBezTo>
                <a:cubicBezTo>
                  <a:pt x="21" y="49"/>
                  <a:pt x="21" y="49"/>
                  <a:pt x="21" y="49"/>
                </a:cubicBezTo>
                <a:cubicBezTo>
                  <a:pt x="21" y="32"/>
                  <a:pt x="21" y="32"/>
                  <a:pt x="21" y="32"/>
                </a:cubicBezTo>
                <a:cubicBezTo>
                  <a:pt x="28" y="31"/>
                  <a:pt x="28" y="31"/>
                  <a:pt x="28" y="31"/>
                </a:cubicBezTo>
                <a:cubicBezTo>
                  <a:pt x="42" y="16"/>
                  <a:pt x="42" y="16"/>
                  <a:pt x="42" y="16"/>
                </a:cubicBezTo>
                <a:cubicBezTo>
                  <a:pt x="50" y="21"/>
                  <a:pt x="43" y="27"/>
                  <a:pt x="38" y="30"/>
                </a:cubicBezTo>
                <a:cubicBezTo>
                  <a:pt x="51" y="29"/>
                  <a:pt x="51" y="29"/>
                  <a:pt x="51" y="29"/>
                </a:cubicBezTo>
                <a:close/>
                <a:moveTo>
                  <a:pt x="15" y="71"/>
                </a:moveTo>
                <a:cubicBezTo>
                  <a:pt x="25" y="71"/>
                  <a:pt x="25" y="71"/>
                  <a:pt x="25" y="71"/>
                </a:cubicBezTo>
                <a:cubicBezTo>
                  <a:pt x="24" y="62"/>
                  <a:pt x="20" y="55"/>
                  <a:pt x="17" y="48"/>
                </a:cubicBezTo>
                <a:cubicBezTo>
                  <a:pt x="13" y="41"/>
                  <a:pt x="10" y="34"/>
                  <a:pt x="11" y="29"/>
                </a:cubicBezTo>
                <a:cubicBezTo>
                  <a:pt x="13" y="21"/>
                  <a:pt x="17" y="16"/>
                  <a:pt x="23" y="13"/>
                </a:cubicBezTo>
                <a:cubicBezTo>
                  <a:pt x="27" y="11"/>
                  <a:pt x="32" y="10"/>
                  <a:pt x="37" y="11"/>
                </a:cubicBezTo>
                <a:cubicBezTo>
                  <a:pt x="42" y="11"/>
                  <a:pt x="46" y="12"/>
                  <a:pt x="50" y="14"/>
                </a:cubicBezTo>
                <a:cubicBezTo>
                  <a:pt x="56" y="17"/>
                  <a:pt x="60" y="22"/>
                  <a:pt x="62" y="29"/>
                </a:cubicBezTo>
                <a:cubicBezTo>
                  <a:pt x="63" y="34"/>
                  <a:pt x="59" y="41"/>
                  <a:pt x="56" y="48"/>
                </a:cubicBezTo>
                <a:cubicBezTo>
                  <a:pt x="53" y="55"/>
                  <a:pt x="49" y="62"/>
                  <a:pt x="48" y="71"/>
                </a:cubicBezTo>
                <a:cubicBezTo>
                  <a:pt x="58" y="71"/>
                  <a:pt x="58" y="71"/>
                  <a:pt x="58" y="71"/>
                </a:cubicBezTo>
                <a:cubicBezTo>
                  <a:pt x="59" y="64"/>
                  <a:pt x="62" y="58"/>
                  <a:pt x="65" y="52"/>
                </a:cubicBezTo>
                <a:cubicBezTo>
                  <a:pt x="69" y="44"/>
                  <a:pt x="73" y="36"/>
                  <a:pt x="71" y="27"/>
                </a:cubicBezTo>
                <a:cubicBezTo>
                  <a:pt x="70" y="17"/>
                  <a:pt x="63" y="9"/>
                  <a:pt x="55" y="5"/>
                </a:cubicBezTo>
                <a:cubicBezTo>
                  <a:pt x="49" y="2"/>
                  <a:pt x="43" y="1"/>
                  <a:pt x="37" y="1"/>
                </a:cubicBezTo>
                <a:cubicBezTo>
                  <a:pt x="31" y="0"/>
                  <a:pt x="24" y="2"/>
                  <a:pt x="19" y="5"/>
                </a:cubicBezTo>
                <a:cubicBezTo>
                  <a:pt x="10" y="9"/>
                  <a:pt x="4" y="16"/>
                  <a:pt x="2" y="27"/>
                </a:cubicBezTo>
                <a:cubicBezTo>
                  <a:pt x="0" y="36"/>
                  <a:pt x="4" y="44"/>
                  <a:pt x="8" y="53"/>
                </a:cubicBezTo>
                <a:cubicBezTo>
                  <a:pt x="11" y="58"/>
                  <a:pt x="13" y="64"/>
                  <a:pt x="15" y="71"/>
                </a:cubicBezTo>
                <a:close/>
              </a:path>
            </a:pathLst>
          </a:custGeom>
          <a:solidFill>
            <a:schemeClr val="accent4"/>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3" name="Donut 70"/>
          <p:cNvSpPr/>
          <p:nvPr/>
        </p:nvSpPr>
        <p:spPr>
          <a:xfrm>
            <a:off x="4264103" y="2338392"/>
            <a:ext cx="724494" cy="724494"/>
          </a:xfrm>
          <a:prstGeom prst="donut">
            <a:avLst>
              <a:gd name="adj" fmla="val 680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4" name="Donut 71"/>
          <p:cNvSpPr/>
          <p:nvPr/>
        </p:nvSpPr>
        <p:spPr>
          <a:xfrm>
            <a:off x="4303127" y="3826757"/>
            <a:ext cx="724494" cy="724494"/>
          </a:xfrm>
          <a:prstGeom prst="donut">
            <a:avLst>
              <a:gd name="adj" fmla="val 680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6" name="TextBox 73"/>
          <p:cNvSpPr txBox="1"/>
          <p:nvPr/>
        </p:nvSpPr>
        <p:spPr>
          <a:xfrm>
            <a:off x="5101008" y="945424"/>
            <a:ext cx="3901735" cy="1600438"/>
          </a:xfrm>
          <a:prstGeom prst="rect">
            <a:avLst/>
          </a:prstGeom>
          <a:noFill/>
        </p:spPr>
        <p:txBody>
          <a:bodyPr wrap="square" rtlCol="0">
            <a:spAutoFit/>
          </a:bodyPr>
          <a:lstStyle/>
          <a:p>
            <a:r>
              <a:rPr lang="zh-CN" altLang="en-US" sz="1400" dirty="0" smtClean="0">
                <a:solidFill>
                  <a:schemeClr val="bg1"/>
                </a:solidFill>
              </a:rPr>
              <a:t>     大规模</a:t>
            </a:r>
            <a:r>
              <a:rPr lang="zh-CN" altLang="en-US" sz="1400" dirty="0">
                <a:solidFill>
                  <a:schemeClr val="bg1"/>
                </a:solidFill>
              </a:rPr>
              <a:t>集中访问对服务器的影响较大，爬虫可以短时间增大服务器负载。这里需要注意的是：设定下载等待时间的范围控制，等待时间过长，不能满足短时间大规模抓取的要求，等待时间过短则很有可能被拒绝访问。</a:t>
            </a:r>
          </a:p>
          <a:p>
            <a:r>
              <a:rPr lang="zh-CN" altLang="en-US" sz="1400" dirty="0"/>
              <a:t/>
            </a:r>
            <a:br>
              <a:rPr lang="zh-CN" altLang="en-US" sz="1400" dirty="0"/>
            </a:br>
            <a:endParaRPr lang="en-GB"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0" name="TextBox 77"/>
          <p:cNvSpPr txBox="1"/>
          <p:nvPr/>
        </p:nvSpPr>
        <p:spPr>
          <a:xfrm>
            <a:off x="5081242" y="3835702"/>
            <a:ext cx="3921501" cy="845616"/>
          </a:xfrm>
          <a:prstGeom prst="rect">
            <a:avLst/>
          </a:prstGeom>
          <a:noFill/>
        </p:spPr>
        <p:txBody>
          <a:bodyPr wrap="square" rtlCol="0">
            <a:spAutoFit/>
          </a:bodyPr>
          <a:lstStyle/>
          <a:p>
            <a:pPr>
              <a:lnSpc>
                <a:spcPct val="120000"/>
              </a:lnSpc>
            </a:pPr>
            <a:r>
              <a:rPr lang="en-US" altLang="zh-CN" sz="1400" dirty="0" smtClean="0">
                <a:solidFill>
                  <a:schemeClr val="bg1">
                    <a:lumMod val="65000"/>
                  </a:schemeClr>
                </a:solidFill>
                <a:ea typeface="微软雅黑" panose="020B0503020204020204" pitchFamily="34" charset="-122"/>
                <a:cs typeface="+mn-ea"/>
              </a:rPr>
              <a:t>(</a:t>
            </a:r>
            <a:r>
              <a:rPr lang="en-US" altLang="zh-CN" sz="1400" dirty="0">
                <a:solidFill>
                  <a:schemeClr val="bg1">
                    <a:lumMod val="65000"/>
                  </a:schemeClr>
                </a:solidFill>
                <a:ea typeface="微软雅黑" panose="020B0503020204020204" pitchFamily="34" charset="-122"/>
                <a:cs typeface="+mn-ea"/>
              </a:rPr>
              <a:t>2) </a:t>
            </a:r>
            <a:r>
              <a:rPr lang="zh-CN" altLang="en-US" sz="1400" dirty="0">
                <a:solidFill>
                  <a:schemeClr val="bg1">
                    <a:lumMod val="65000"/>
                  </a:schemeClr>
                </a:solidFill>
                <a:ea typeface="微软雅黑" panose="020B0503020204020204" pitchFamily="34" charset="-122"/>
                <a:cs typeface="+mn-ea"/>
              </a:rPr>
              <a:t>另外，在</a:t>
            </a:r>
            <a:r>
              <a:rPr lang="en-US" altLang="zh-CN" sz="1400" dirty="0" err="1">
                <a:solidFill>
                  <a:schemeClr val="bg1">
                    <a:lumMod val="65000"/>
                  </a:schemeClr>
                </a:solidFill>
                <a:ea typeface="微软雅黑" panose="020B0503020204020204" pitchFamily="34" charset="-122"/>
                <a:cs typeface="+mn-ea"/>
              </a:rPr>
              <a:t>scrapy</a:t>
            </a:r>
            <a:r>
              <a:rPr lang="zh-CN" altLang="en-US" sz="1400" dirty="0">
                <a:solidFill>
                  <a:schemeClr val="bg1">
                    <a:lumMod val="65000"/>
                  </a:schemeClr>
                </a:solidFill>
                <a:ea typeface="微软雅黑" panose="020B0503020204020204" pitchFamily="34" charset="-122"/>
                <a:cs typeface="+mn-ea"/>
              </a:rPr>
              <a:t>爬虫框架里，专有参数可以设置下载等待时间</a:t>
            </a:r>
            <a:r>
              <a:rPr lang="en-US" altLang="zh-CN" sz="1400" dirty="0" err="1">
                <a:solidFill>
                  <a:schemeClr val="bg1">
                    <a:lumMod val="65000"/>
                  </a:schemeClr>
                </a:solidFill>
                <a:ea typeface="微软雅黑" panose="020B0503020204020204" pitchFamily="34" charset="-122"/>
                <a:cs typeface="+mn-ea"/>
              </a:rPr>
              <a:t>download_delay</a:t>
            </a:r>
            <a:r>
              <a:rPr lang="zh-CN" altLang="en-US" sz="1400" dirty="0">
                <a:solidFill>
                  <a:schemeClr val="bg1">
                    <a:lumMod val="65000"/>
                  </a:schemeClr>
                </a:solidFill>
                <a:ea typeface="微软雅黑" panose="020B0503020204020204" pitchFamily="34" charset="-122"/>
                <a:cs typeface="+mn-ea"/>
              </a:rPr>
              <a:t>，这个参数可以设置在</a:t>
            </a:r>
            <a:r>
              <a:rPr lang="en-US" altLang="zh-CN" sz="1400" dirty="0" err="1">
                <a:solidFill>
                  <a:schemeClr val="bg1">
                    <a:lumMod val="65000"/>
                  </a:schemeClr>
                </a:solidFill>
                <a:ea typeface="微软雅黑" panose="020B0503020204020204" pitchFamily="34" charset="-122"/>
                <a:cs typeface="+mn-ea"/>
              </a:rPr>
              <a:t>setting.py</a:t>
            </a:r>
            <a:r>
              <a:rPr lang="zh-CN" altLang="en-US" sz="1400" dirty="0">
                <a:solidFill>
                  <a:schemeClr val="bg1">
                    <a:lumMod val="65000"/>
                  </a:schemeClr>
                </a:solidFill>
                <a:ea typeface="微软雅黑" panose="020B0503020204020204" pitchFamily="34" charset="-122"/>
                <a:cs typeface="+mn-ea"/>
              </a:rPr>
              <a:t>里，也可以设置在</a:t>
            </a:r>
            <a:r>
              <a:rPr lang="en-US" altLang="zh-CN" sz="1400" dirty="0">
                <a:solidFill>
                  <a:schemeClr val="bg1">
                    <a:lumMod val="65000"/>
                  </a:schemeClr>
                </a:solidFill>
                <a:ea typeface="微软雅黑" panose="020B0503020204020204" pitchFamily="34" charset="-122"/>
                <a:cs typeface="+mn-ea"/>
              </a:rPr>
              <a:t>spider</a:t>
            </a:r>
            <a:r>
              <a:rPr lang="zh-CN" altLang="en-US" sz="1400" dirty="0">
                <a:solidFill>
                  <a:schemeClr val="bg1">
                    <a:lumMod val="65000"/>
                  </a:schemeClr>
                </a:solidFill>
                <a:ea typeface="微软雅黑" panose="020B0503020204020204" pitchFamily="34" charset="-122"/>
                <a:cs typeface="+mn-ea"/>
              </a:rPr>
              <a:t>里。</a:t>
            </a:r>
            <a:endParaRPr lang="en-GB" altLang="zh-CN" sz="1400" dirty="0">
              <a:solidFill>
                <a:schemeClr val="bg1">
                  <a:lumMod val="65000"/>
                </a:schemeClr>
              </a:solidFill>
              <a:ea typeface="微软雅黑" panose="020B0503020204020204" pitchFamily="34" charset="-122"/>
              <a:cs typeface="+mn-ea"/>
              <a:sym typeface="Arial" panose="020B0604020202020204" pitchFamily="34" charset="0"/>
            </a:endParaRPr>
          </a:p>
        </p:txBody>
      </p:sp>
      <p:sp>
        <p:nvSpPr>
          <p:cNvPr id="122" name="TextBox 79"/>
          <p:cNvSpPr txBox="1"/>
          <p:nvPr/>
        </p:nvSpPr>
        <p:spPr>
          <a:xfrm>
            <a:off x="5015791" y="2385920"/>
            <a:ext cx="3986952" cy="1126462"/>
          </a:xfrm>
          <a:prstGeom prst="rect">
            <a:avLst/>
          </a:prstGeom>
          <a:noFill/>
        </p:spPr>
        <p:txBody>
          <a:bodyPr wrap="square" rtlCol="0">
            <a:spAutoFit/>
          </a:bodyPr>
          <a:lstStyle/>
          <a:p>
            <a:pPr>
              <a:lnSpc>
                <a:spcPct val="120000"/>
              </a:lnSpc>
            </a:pPr>
            <a:r>
              <a:rPr lang="en-US" altLang="zh-CN" sz="1400" dirty="0" smtClean="0">
                <a:solidFill>
                  <a:schemeClr val="bg1">
                    <a:lumMod val="65000"/>
                  </a:schemeClr>
                </a:solidFill>
                <a:ea typeface="微软雅黑" panose="020B0503020204020204" pitchFamily="34" charset="-122"/>
                <a:cs typeface="+mn-ea"/>
              </a:rPr>
              <a:t>(</a:t>
            </a:r>
            <a:r>
              <a:rPr lang="en-US" altLang="zh-CN" sz="1400" dirty="0">
                <a:solidFill>
                  <a:schemeClr val="bg1">
                    <a:lumMod val="65000"/>
                  </a:schemeClr>
                </a:solidFill>
                <a:ea typeface="微软雅黑" panose="020B0503020204020204" pitchFamily="34" charset="-122"/>
                <a:cs typeface="+mn-ea"/>
              </a:rPr>
              <a:t>1) </a:t>
            </a:r>
            <a:r>
              <a:rPr lang="zh-CN" altLang="en-US" sz="1400" dirty="0">
                <a:solidFill>
                  <a:schemeClr val="bg1">
                    <a:lumMod val="65000"/>
                  </a:schemeClr>
                </a:solidFill>
                <a:ea typeface="微软雅黑" panose="020B0503020204020204" pitchFamily="34" charset="-122"/>
                <a:cs typeface="+mn-ea"/>
              </a:rPr>
              <a:t>在之前“从</a:t>
            </a:r>
            <a:r>
              <a:rPr lang="en-US" altLang="zh-CN" sz="1400" dirty="0" err="1">
                <a:solidFill>
                  <a:schemeClr val="bg1">
                    <a:lumMod val="65000"/>
                  </a:schemeClr>
                </a:solidFill>
                <a:ea typeface="微软雅黑" panose="020B0503020204020204" pitchFamily="34" charset="-122"/>
                <a:cs typeface="+mn-ea"/>
              </a:rPr>
              <a:t>url</a:t>
            </a:r>
            <a:r>
              <a:rPr lang="zh-CN" altLang="en-US" sz="1400" dirty="0">
                <a:solidFill>
                  <a:schemeClr val="bg1">
                    <a:lumMod val="65000"/>
                  </a:schemeClr>
                </a:solidFill>
                <a:ea typeface="微软雅黑" panose="020B0503020204020204" pitchFamily="34" charset="-122"/>
                <a:cs typeface="+mn-ea"/>
              </a:rPr>
              <a:t>获取</a:t>
            </a:r>
            <a:r>
              <a:rPr lang="en-US" altLang="zh-CN" sz="1400" dirty="0">
                <a:solidFill>
                  <a:schemeClr val="bg1">
                    <a:lumMod val="65000"/>
                  </a:schemeClr>
                </a:solidFill>
                <a:ea typeface="微软雅黑" panose="020B0503020204020204" pitchFamily="34" charset="-122"/>
                <a:cs typeface="+mn-ea"/>
              </a:rPr>
              <a:t>HTML”</a:t>
            </a:r>
            <a:r>
              <a:rPr lang="zh-CN" altLang="en-US" sz="1400" dirty="0">
                <a:solidFill>
                  <a:schemeClr val="bg1">
                    <a:lumMod val="65000"/>
                  </a:schemeClr>
                </a:solidFill>
                <a:ea typeface="微软雅黑" panose="020B0503020204020204" pitchFamily="34" charset="-122"/>
                <a:cs typeface="+mn-ea"/>
              </a:rPr>
              <a:t>的方法里，对于</a:t>
            </a:r>
            <a:r>
              <a:rPr lang="en-US" altLang="zh-CN" sz="1400" dirty="0" err="1">
                <a:solidFill>
                  <a:schemeClr val="bg1">
                    <a:lumMod val="65000"/>
                  </a:schemeClr>
                </a:solidFill>
                <a:ea typeface="微软雅黑" panose="020B0503020204020204" pitchFamily="34" charset="-122"/>
                <a:cs typeface="+mn-ea"/>
              </a:rPr>
              <a:t>httpGet</a:t>
            </a:r>
            <a:r>
              <a:rPr lang="zh-CN" altLang="en-US" sz="1400" dirty="0">
                <a:solidFill>
                  <a:schemeClr val="bg1">
                    <a:lumMod val="65000"/>
                  </a:schemeClr>
                </a:solidFill>
                <a:ea typeface="微软雅黑" panose="020B0503020204020204" pitchFamily="34" charset="-122"/>
                <a:cs typeface="+mn-ea"/>
              </a:rPr>
              <a:t>的配置设置了</a:t>
            </a:r>
            <a:r>
              <a:rPr lang="en-US" altLang="zh-CN" sz="1400" dirty="0">
                <a:solidFill>
                  <a:schemeClr val="bg1">
                    <a:lumMod val="65000"/>
                  </a:schemeClr>
                </a:solidFill>
                <a:ea typeface="微软雅黑" panose="020B0503020204020204" pitchFamily="34" charset="-122"/>
                <a:cs typeface="+mn-ea"/>
              </a:rPr>
              <a:t>socket</a:t>
            </a:r>
            <a:r>
              <a:rPr lang="zh-CN" altLang="en-US" sz="1400" dirty="0">
                <a:solidFill>
                  <a:schemeClr val="bg1">
                    <a:lumMod val="65000"/>
                  </a:schemeClr>
                </a:solidFill>
                <a:ea typeface="微软雅黑" panose="020B0503020204020204" pitchFamily="34" charset="-122"/>
                <a:cs typeface="+mn-ea"/>
              </a:rPr>
              <a:t>超时和连接</a:t>
            </a:r>
            <a:r>
              <a:rPr lang="en-US" altLang="zh-CN" sz="1400" dirty="0">
                <a:solidFill>
                  <a:schemeClr val="bg1">
                    <a:lumMod val="65000"/>
                  </a:schemeClr>
                </a:solidFill>
                <a:ea typeface="微软雅黑" panose="020B0503020204020204" pitchFamily="34" charset="-122"/>
                <a:cs typeface="+mn-ea"/>
              </a:rPr>
              <a:t>connect</a:t>
            </a:r>
            <a:r>
              <a:rPr lang="zh-CN" altLang="en-US" sz="1400" dirty="0">
                <a:solidFill>
                  <a:schemeClr val="bg1">
                    <a:lumMod val="65000"/>
                  </a:schemeClr>
                </a:solidFill>
                <a:ea typeface="微软雅黑" panose="020B0503020204020204" pitchFamily="34" charset="-122"/>
                <a:cs typeface="+mn-ea"/>
              </a:rPr>
              <a:t>超时，其实这里的时长不是绝对的，主要取决于目标网站对爬虫的控制。</a:t>
            </a:r>
            <a:endParaRPr lang="en-GB" altLang="zh-CN" sz="1400" dirty="0">
              <a:solidFill>
                <a:schemeClr val="bg1">
                  <a:lumMod val="65000"/>
                </a:schemeClr>
              </a:solidFill>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423243192"/>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300"/>
                                        <p:tgtEl>
                                          <p:spTgt spid="26"/>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down)">
                                      <p:cBhvr>
                                        <p:cTn id="11" dur="300"/>
                                        <p:tgtEl>
                                          <p:spTgt spid="27"/>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p:tgtEl>
                                          <p:spTgt spid="28"/>
                                        </p:tgtEl>
                                        <p:attrNameLst>
                                          <p:attrName>ppt_x</p:attrName>
                                        </p:attrNameLst>
                                      </p:cBhvr>
                                      <p:tavLst>
                                        <p:tav tm="0">
                                          <p:val>
                                            <p:strVal val="#ppt_x-#ppt_w*1.125000"/>
                                          </p:val>
                                        </p:tav>
                                        <p:tav tm="100000">
                                          <p:val>
                                            <p:strVal val="#ppt_x"/>
                                          </p:val>
                                        </p:tav>
                                      </p:tavLst>
                                    </p:anim>
                                    <p:animEffect transition="in" filter="wipe(right)">
                                      <p:cBhvr>
                                        <p:cTn id="16" dur="500"/>
                                        <p:tgtEl>
                                          <p:spTgt spid="28"/>
                                        </p:tgtEl>
                                      </p:cBhvr>
                                    </p:animEffect>
                                  </p:childTnLst>
                                </p:cTn>
                              </p:par>
                            </p:childTnLst>
                          </p:cTn>
                        </p:par>
                        <p:par>
                          <p:cTn id="17" fill="hold">
                            <p:stCondLst>
                              <p:cond delay="1100"/>
                            </p:stCondLst>
                            <p:childTnLst>
                              <p:par>
                                <p:cTn id="18" presetID="42" presetClass="entr" presetSubtype="0"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1000"/>
                                        <p:tgtEl>
                                          <p:spTgt spid="30"/>
                                        </p:tgtEl>
                                      </p:cBhvr>
                                    </p:animEffect>
                                    <p:anim calcmode="lin" valueType="num">
                                      <p:cBhvr>
                                        <p:cTn id="21" dur="1000" fill="hold"/>
                                        <p:tgtEl>
                                          <p:spTgt spid="30"/>
                                        </p:tgtEl>
                                        <p:attrNameLst>
                                          <p:attrName>ppt_x</p:attrName>
                                        </p:attrNameLst>
                                      </p:cBhvr>
                                      <p:tavLst>
                                        <p:tav tm="0">
                                          <p:val>
                                            <p:strVal val="#ppt_x"/>
                                          </p:val>
                                        </p:tav>
                                        <p:tav tm="100000">
                                          <p:val>
                                            <p:strVal val="#ppt_x"/>
                                          </p:val>
                                        </p:tav>
                                      </p:tavLst>
                                    </p:anim>
                                    <p:anim calcmode="lin" valueType="num">
                                      <p:cBhvr>
                                        <p:cTn id="22" dur="1000" fill="hold"/>
                                        <p:tgtEl>
                                          <p:spTgt spid="30"/>
                                        </p:tgtEl>
                                        <p:attrNameLst>
                                          <p:attrName>ppt_y</p:attrName>
                                        </p:attrNameLst>
                                      </p:cBhvr>
                                      <p:tavLst>
                                        <p:tav tm="0">
                                          <p:val>
                                            <p:strVal val="#ppt_y+.1"/>
                                          </p:val>
                                        </p:tav>
                                        <p:tav tm="100000">
                                          <p:val>
                                            <p:strVal val="#ppt_y"/>
                                          </p:val>
                                        </p:tav>
                                      </p:tavLst>
                                    </p:anim>
                                  </p:childTnLst>
                                </p:cTn>
                              </p:par>
                            </p:childTnLst>
                          </p:cTn>
                        </p:par>
                        <p:par>
                          <p:cTn id="23" fill="hold">
                            <p:stCondLst>
                              <p:cond delay="2100"/>
                            </p:stCondLst>
                            <p:childTnLst>
                              <p:par>
                                <p:cTn id="24" presetID="53" presetClass="entr" presetSubtype="16" fill="hold" grpId="0" nodeType="afterEffect">
                                  <p:stCondLst>
                                    <p:cond delay="0"/>
                                  </p:stCondLst>
                                  <p:childTnLst>
                                    <p:set>
                                      <p:cBhvr>
                                        <p:cTn id="25" dur="1" fill="hold">
                                          <p:stCondLst>
                                            <p:cond delay="0"/>
                                          </p:stCondLst>
                                        </p:cTn>
                                        <p:tgtEl>
                                          <p:spTgt spid="106"/>
                                        </p:tgtEl>
                                        <p:attrNameLst>
                                          <p:attrName>style.visibility</p:attrName>
                                        </p:attrNameLst>
                                      </p:cBhvr>
                                      <p:to>
                                        <p:strVal val="visible"/>
                                      </p:to>
                                    </p:set>
                                    <p:anim calcmode="lin" valueType="num">
                                      <p:cBhvr>
                                        <p:cTn id="26" dur="500" fill="hold"/>
                                        <p:tgtEl>
                                          <p:spTgt spid="106"/>
                                        </p:tgtEl>
                                        <p:attrNameLst>
                                          <p:attrName>ppt_w</p:attrName>
                                        </p:attrNameLst>
                                      </p:cBhvr>
                                      <p:tavLst>
                                        <p:tav tm="0">
                                          <p:val>
                                            <p:fltVal val="0"/>
                                          </p:val>
                                        </p:tav>
                                        <p:tav tm="100000">
                                          <p:val>
                                            <p:strVal val="#ppt_w"/>
                                          </p:val>
                                        </p:tav>
                                      </p:tavLst>
                                    </p:anim>
                                    <p:anim calcmode="lin" valueType="num">
                                      <p:cBhvr>
                                        <p:cTn id="27" dur="500" fill="hold"/>
                                        <p:tgtEl>
                                          <p:spTgt spid="106"/>
                                        </p:tgtEl>
                                        <p:attrNameLst>
                                          <p:attrName>ppt_h</p:attrName>
                                        </p:attrNameLst>
                                      </p:cBhvr>
                                      <p:tavLst>
                                        <p:tav tm="0">
                                          <p:val>
                                            <p:fltVal val="0"/>
                                          </p:val>
                                        </p:tav>
                                        <p:tav tm="100000">
                                          <p:val>
                                            <p:strVal val="#ppt_h"/>
                                          </p:val>
                                        </p:tav>
                                      </p:tavLst>
                                    </p:anim>
                                    <p:animEffect transition="in" filter="fade">
                                      <p:cBhvr>
                                        <p:cTn id="28" dur="500"/>
                                        <p:tgtEl>
                                          <p:spTgt spid="106"/>
                                        </p:tgtEl>
                                      </p:cBhvr>
                                    </p:animEffect>
                                  </p:childTnLst>
                                </p:cTn>
                              </p:par>
                            </p:childTnLst>
                          </p:cTn>
                        </p:par>
                        <p:par>
                          <p:cTn id="29" fill="hold">
                            <p:stCondLst>
                              <p:cond delay="2600"/>
                            </p:stCondLst>
                            <p:childTnLst>
                              <p:par>
                                <p:cTn id="30" presetID="49" presetClass="entr" presetSubtype="0" decel="100000" fill="hold" grpId="0" nodeType="afterEffect">
                                  <p:stCondLst>
                                    <p:cond delay="0"/>
                                  </p:stCondLst>
                                  <p:childTnLst>
                                    <p:set>
                                      <p:cBhvr>
                                        <p:cTn id="31" dur="1" fill="hold">
                                          <p:stCondLst>
                                            <p:cond delay="0"/>
                                          </p:stCondLst>
                                        </p:cTn>
                                        <p:tgtEl>
                                          <p:spTgt spid="108"/>
                                        </p:tgtEl>
                                        <p:attrNameLst>
                                          <p:attrName>style.visibility</p:attrName>
                                        </p:attrNameLst>
                                      </p:cBhvr>
                                      <p:to>
                                        <p:strVal val="visible"/>
                                      </p:to>
                                    </p:set>
                                    <p:anim calcmode="lin" valueType="num">
                                      <p:cBhvr>
                                        <p:cTn id="32" dur="500" fill="hold"/>
                                        <p:tgtEl>
                                          <p:spTgt spid="108"/>
                                        </p:tgtEl>
                                        <p:attrNameLst>
                                          <p:attrName>ppt_w</p:attrName>
                                        </p:attrNameLst>
                                      </p:cBhvr>
                                      <p:tavLst>
                                        <p:tav tm="0">
                                          <p:val>
                                            <p:fltVal val="0"/>
                                          </p:val>
                                        </p:tav>
                                        <p:tav tm="100000">
                                          <p:val>
                                            <p:strVal val="#ppt_w"/>
                                          </p:val>
                                        </p:tav>
                                      </p:tavLst>
                                    </p:anim>
                                    <p:anim calcmode="lin" valueType="num">
                                      <p:cBhvr>
                                        <p:cTn id="33" dur="500" fill="hold"/>
                                        <p:tgtEl>
                                          <p:spTgt spid="108"/>
                                        </p:tgtEl>
                                        <p:attrNameLst>
                                          <p:attrName>ppt_h</p:attrName>
                                        </p:attrNameLst>
                                      </p:cBhvr>
                                      <p:tavLst>
                                        <p:tav tm="0">
                                          <p:val>
                                            <p:fltVal val="0"/>
                                          </p:val>
                                        </p:tav>
                                        <p:tav tm="100000">
                                          <p:val>
                                            <p:strVal val="#ppt_h"/>
                                          </p:val>
                                        </p:tav>
                                      </p:tavLst>
                                    </p:anim>
                                    <p:anim calcmode="lin" valueType="num">
                                      <p:cBhvr>
                                        <p:cTn id="34" dur="500" fill="hold"/>
                                        <p:tgtEl>
                                          <p:spTgt spid="108"/>
                                        </p:tgtEl>
                                        <p:attrNameLst>
                                          <p:attrName>style.rotation</p:attrName>
                                        </p:attrNameLst>
                                      </p:cBhvr>
                                      <p:tavLst>
                                        <p:tav tm="0">
                                          <p:val>
                                            <p:fltVal val="360"/>
                                          </p:val>
                                        </p:tav>
                                        <p:tav tm="100000">
                                          <p:val>
                                            <p:fltVal val="0"/>
                                          </p:val>
                                        </p:tav>
                                      </p:tavLst>
                                    </p:anim>
                                    <p:animEffect transition="in" filter="fade">
                                      <p:cBhvr>
                                        <p:cTn id="35" dur="500"/>
                                        <p:tgtEl>
                                          <p:spTgt spid="108"/>
                                        </p:tgtEl>
                                      </p:cBhvr>
                                    </p:animEffect>
                                  </p:childTnLst>
                                </p:cTn>
                              </p:par>
                            </p:childTnLst>
                          </p:cTn>
                        </p:par>
                        <p:par>
                          <p:cTn id="36" fill="hold">
                            <p:stCondLst>
                              <p:cond delay="3100"/>
                            </p:stCondLst>
                            <p:childTnLst>
                              <p:par>
                                <p:cTn id="37" presetID="49" presetClass="entr" presetSubtype="0" decel="100000" fill="hold" grpId="0" nodeType="afterEffect">
                                  <p:stCondLst>
                                    <p:cond delay="0"/>
                                  </p:stCondLst>
                                  <p:childTnLst>
                                    <p:set>
                                      <p:cBhvr>
                                        <p:cTn id="38" dur="1" fill="hold">
                                          <p:stCondLst>
                                            <p:cond delay="0"/>
                                          </p:stCondLst>
                                        </p:cTn>
                                        <p:tgtEl>
                                          <p:spTgt spid="109"/>
                                        </p:tgtEl>
                                        <p:attrNameLst>
                                          <p:attrName>style.visibility</p:attrName>
                                        </p:attrNameLst>
                                      </p:cBhvr>
                                      <p:to>
                                        <p:strVal val="visible"/>
                                      </p:to>
                                    </p:set>
                                    <p:anim calcmode="lin" valueType="num">
                                      <p:cBhvr>
                                        <p:cTn id="39" dur="500" fill="hold"/>
                                        <p:tgtEl>
                                          <p:spTgt spid="109"/>
                                        </p:tgtEl>
                                        <p:attrNameLst>
                                          <p:attrName>ppt_w</p:attrName>
                                        </p:attrNameLst>
                                      </p:cBhvr>
                                      <p:tavLst>
                                        <p:tav tm="0">
                                          <p:val>
                                            <p:fltVal val="0"/>
                                          </p:val>
                                        </p:tav>
                                        <p:tav tm="100000">
                                          <p:val>
                                            <p:strVal val="#ppt_w"/>
                                          </p:val>
                                        </p:tav>
                                      </p:tavLst>
                                    </p:anim>
                                    <p:anim calcmode="lin" valueType="num">
                                      <p:cBhvr>
                                        <p:cTn id="40" dur="500" fill="hold"/>
                                        <p:tgtEl>
                                          <p:spTgt spid="109"/>
                                        </p:tgtEl>
                                        <p:attrNameLst>
                                          <p:attrName>ppt_h</p:attrName>
                                        </p:attrNameLst>
                                      </p:cBhvr>
                                      <p:tavLst>
                                        <p:tav tm="0">
                                          <p:val>
                                            <p:fltVal val="0"/>
                                          </p:val>
                                        </p:tav>
                                        <p:tav tm="100000">
                                          <p:val>
                                            <p:strVal val="#ppt_h"/>
                                          </p:val>
                                        </p:tav>
                                      </p:tavLst>
                                    </p:anim>
                                    <p:anim calcmode="lin" valueType="num">
                                      <p:cBhvr>
                                        <p:cTn id="41" dur="500" fill="hold"/>
                                        <p:tgtEl>
                                          <p:spTgt spid="109"/>
                                        </p:tgtEl>
                                        <p:attrNameLst>
                                          <p:attrName>style.rotation</p:attrName>
                                        </p:attrNameLst>
                                      </p:cBhvr>
                                      <p:tavLst>
                                        <p:tav tm="0">
                                          <p:val>
                                            <p:fltVal val="360"/>
                                          </p:val>
                                        </p:tav>
                                        <p:tav tm="100000">
                                          <p:val>
                                            <p:fltVal val="0"/>
                                          </p:val>
                                        </p:tav>
                                      </p:tavLst>
                                    </p:anim>
                                    <p:animEffect transition="in" filter="fade">
                                      <p:cBhvr>
                                        <p:cTn id="42" dur="500"/>
                                        <p:tgtEl>
                                          <p:spTgt spid="109"/>
                                        </p:tgtEl>
                                      </p:cBhvr>
                                    </p:animEffect>
                                  </p:childTnLst>
                                </p:cTn>
                              </p:par>
                            </p:childTnLst>
                          </p:cTn>
                        </p:par>
                        <p:par>
                          <p:cTn id="43" fill="hold">
                            <p:stCondLst>
                              <p:cond delay="3600"/>
                            </p:stCondLst>
                            <p:childTnLst>
                              <p:par>
                                <p:cTn id="44" presetID="10" presetClass="entr" presetSubtype="0" fill="hold" grpId="0" nodeType="afterEffect">
                                  <p:stCondLst>
                                    <p:cond delay="0"/>
                                  </p:stCondLst>
                                  <p:childTnLst>
                                    <p:set>
                                      <p:cBhvr>
                                        <p:cTn id="45" dur="1" fill="hold">
                                          <p:stCondLst>
                                            <p:cond delay="0"/>
                                          </p:stCondLst>
                                        </p:cTn>
                                        <p:tgtEl>
                                          <p:spTgt spid="116"/>
                                        </p:tgtEl>
                                        <p:attrNameLst>
                                          <p:attrName>style.visibility</p:attrName>
                                        </p:attrNameLst>
                                      </p:cBhvr>
                                      <p:to>
                                        <p:strVal val="visible"/>
                                      </p:to>
                                    </p:set>
                                    <p:animEffect transition="in" filter="fade">
                                      <p:cBhvr>
                                        <p:cTn id="46" dur="500"/>
                                        <p:tgtEl>
                                          <p:spTgt spid="116"/>
                                        </p:tgtEl>
                                      </p:cBhvr>
                                    </p:animEffect>
                                  </p:childTnLst>
                                </p:cTn>
                              </p:par>
                            </p:childTnLst>
                          </p:cTn>
                        </p:par>
                        <p:par>
                          <p:cTn id="47" fill="hold">
                            <p:stCondLst>
                              <p:cond delay="4100"/>
                            </p:stCondLst>
                            <p:childTnLst>
                              <p:par>
                                <p:cTn id="48" presetID="49" presetClass="entr" presetSubtype="0" decel="100000" fill="hold" grpId="0" nodeType="afterEffect">
                                  <p:stCondLst>
                                    <p:cond delay="0"/>
                                  </p:stCondLst>
                                  <p:childTnLst>
                                    <p:set>
                                      <p:cBhvr>
                                        <p:cTn id="49" dur="1" fill="hold">
                                          <p:stCondLst>
                                            <p:cond delay="0"/>
                                          </p:stCondLst>
                                        </p:cTn>
                                        <p:tgtEl>
                                          <p:spTgt spid="114"/>
                                        </p:tgtEl>
                                        <p:attrNameLst>
                                          <p:attrName>style.visibility</p:attrName>
                                        </p:attrNameLst>
                                      </p:cBhvr>
                                      <p:to>
                                        <p:strVal val="visible"/>
                                      </p:to>
                                    </p:set>
                                    <p:anim calcmode="lin" valueType="num">
                                      <p:cBhvr>
                                        <p:cTn id="50" dur="500" fill="hold"/>
                                        <p:tgtEl>
                                          <p:spTgt spid="114"/>
                                        </p:tgtEl>
                                        <p:attrNameLst>
                                          <p:attrName>ppt_w</p:attrName>
                                        </p:attrNameLst>
                                      </p:cBhvr>
                                      <p:tavLst>
                                        <p:tav tm="0">
                                          <p:val>
                                            <p:fltVal val="0"/>
                                          </p:val>
                                        </p:tav>
                                        <p:tav tm="100000">
                                          <p:val>
                                            <p:strVal val="#ppt_w"/>
                                          </p:val>
                                        </p:tav>
                                      </p:tavLst>
                                    </p:anim>
                                    <p:anim calcmode="lin" valueType="num">
                                      <p:cBhvr>
                                        <p:cTn id="51" dur="500" fill="hold"/>
                                        <p:tgtEl>
                                          <p:spTgt spid="114"/>
                                        </p:tgtEl>
                                        <p:attrNameLst>
                                          <p:attrName>ppt_h</p:attrName>
                                        </p:attrNameLst>
                                      </p:cBhvr>
                                      <p:tavLst>
                                        <p:tav tm="0">
                                          <p:val>
                                            <p:fltVal val="0"/>
                                          </p:val>
                                        </p:tav>
                                        <p:tav tm="100000">
                                          <p:val>
                                            <p:strVal val="#ppt_h"/>
                                          </p:val>
                                        </p:tav>
                                      </p:tavLst>
                                    </p:anim>
                                    <p:anim calcmode="lin" valueType="num">
                                      <p:cBhvr>
                                        <p:cTn id="52" dur="500" fill="hold"/>
                                        <p:tgtEl>
                                          <p:spTgt spid="114"/>
                                        </p:tgtEl>
                                        <p:attrNameLst>
                                          <p:attrName>style.rotation</p:attrName>
                                        </p:attrNameLst>
                                      </p:cBhvr>
                                      <p:tavLst>
                                        <p:tav tm="0">
                                          <p:val>
                                            <p:fltVal val="360"/>
                                          </p:val>
                                        </p:tav>
                                        <p:tav tm="100000">
                                          <p:val>
                                            <p:fltVal val="0"/>
                                          </p:val>
                                        </p:tav>
                                      </p:tavLst>
                                    </p:anim>
                                    <p:animEffect transition="in" filter="fade">
                                      <p:cBhvr>
                                        <p:cTn id="53" dur="500"/>
                                        <p:tgtEl>
                                          <p:spTgt spid="114"/>
                                        </p:tgtEl>
                                      </p:cBhvr>
                                    </p:animEffect>
                                  </p:childTnLst>
                                </p:cTn>
                              </p:par>
                            </p:childTnLst>
                          </p:cTn>
                        </p:par>
                        <p:par>
                          <p:cTn id="54" fill="hold">
                            <p:stCondLst>
                              <p:cond delay="4600"/>
                            </p:stCondLst>
                            <p:childTnLst>
                              <p:par>
                                <p:cTn id="55" presetID="49" presetClass="entr" presetSubtype="0" decel="100000" fill="hold" grpId="0" nodeType="afterEffect">
                                  <p:stCondLst>
                                    <p:cond delay="0"/>
                                  </p:stCondLst>
                                  <p:childTnLst>
                                    <p:set>
                                      <p:cBhvr>
                                        <p:cTn id="56" dur="1" fill="hold">
                                          <p:stCondLst>
                                            <p:cond delay="0"/>
                                          </p:stCondLst>
                                        </p:cTn>
                                        <p:tgtEl>
                                          <p:spTgt spid="110"/>
                                        </p:tgtEl>
                                        <p:attrNameLst>
                                          <p:attrName>style.visibility</p:attrName>
                                        </p:attrNameLst>
                                      </p:cBhvr>
                                      <p:to>
                                        <p:strVal val="visible"/>
                                      </p:to>
                                    </p:set>
                                    <p:anim calcmode="lin" valueType="num">
                                      <p:cBhvr>
                                        <p:cTn id="57" dur="500" fill="hold"/>
                                        <p:tgtEl>
                                          <p:spTgt spid="110"/>
                                        </p:tgtEl>
                                        <p:attrNameLst>
                                          <p:attrName>ppt_w</p:attrName>
                                        </p:attrNameLst>
                                      </p:cBhvr>
                                      <p:tavLst>
                                        <p:tav tm="0">
                                          <p:val>
                                            <p:fltVal val="0"/>
                                          </p:val>
                                        </p:tav>
                                        <p:tav tm="100000">
                                          <p:val>
                                            <p:strVal val="#ppt_w"/>
                                          </p:val>
                                        </p:tav>
                                      </p:tavLst>
                                    </p:anim>
                                    <p:anim calcmode="lin" valueType="num">
                                      <p:cBhvr>
                                        <p:cTn id="58" dur="500" fill="hold"/>
                                        <p:tgtEl>
                                          <p:spTgt spid="110"/>
                                        </p:tgtEl>
                                        <p:attrNameLst>
                                          <p:attrName>ppt_h</p:attrName>
                                        </p:attrNameLst>
                                      </p:cBhvr>
                                      <p:tavLst>
                                        <p:tav tm="0">
                                          <p:val>
                                            <p:fltVal val="0"/>
                                          </p:val>
                                        </p:tav>
                                        <p:tav tm="100000">
                                          <p:val>
                                            <p:strVal val="#ppt_h"/>
                                          </p:val>
                                        </p:tav>
                                      </p:tavLst>
                                    </p:anim>
                                    <p:anim calcmode="lin" valueType="num">
                                      <p:cBhvr>
                                        <p:cTn id="59" dur="500" fill="hold"/>
                                        <p:tgtEl>
                                          <p:spTgt spid="110"/>
                                        </p:tgtEl>
                                        <p:attrNameLst>
                                          <p:attrName>style.rotation</p:attrName>
                                        </p:attrNameLst>
                                      </p:cBhvr>
                                      <p:tavLst>
                                        <p:tav tm="0">
                                          <p:val>
                                            <p:fltVal val="360"/>
                                          </p:val>
                                        </p:tav>
                                        <p:tav tm="100000">
                                          <p:val>
                                            <p:fltVal val="0"/>
                                          </p:val>
                                        </p:tav>
                                      </p:tavLst>
                                    </p:anim>
                                    <p:animEffect transition="in" filter="fade">
                                      <p:cBhvr>
                                        <p:cTn id="60" dur="500"/>
                                        <p:tgtEl>
                                          <p:spTgt spid="110"/>
                                        </p:tgtEl>
                                      </p:cBhvr>
                                    </p:animEffect>
                                  </p:childTnLst>
                                </p:cTn>
                              </p:par>
                            </p:childTnLst>
                          </p:cTn>
                        </p:par>
                        <p:par>
                          <p:cTn id="61" fill="hold">
                            <p:stCondLst>
                              <p:cond delay="5100"/>
                            </p:stCondLst>
                            <p:childTnLst>
                              <p:par>
                                <p:cTn id="62" presetID="10" presetClass="entr" presetSubtype="0" fill="hold" grpId="0" nodeType="afterEffect">
                                  <p:stCondLst>
                                    <p:cond delay="0"/>
                                  </p:stCondLst>
                                  <p:childTnLst>
                                    <p:set>
                                      <p:cBhvr>
                                        <p:cTn id="63" dur="1" fill="hold">
                                          <p:stCondLst>
                                            <p:cond delay="0"/>
                                          </p:stCondLst>
                                        </p:cTn>
                                        <p:tgtEl>
                                          <p:spTgt spid="120"/>
                                        </p:tgtEl>
                                        <p:attrNameLst>
                                          <p:attrName>style.visibility</p:attrName>
                                        </p:attrNameLst>
                                      </p:cBhvr>
                                      <p:to>
                                        <p:strVal val="visible"/>
                                      </p:to>
                                    </p:set>
                                    <p:animEffect transition="in" filter="fade">
                                      <p:cBhvr>
                                        <p:cTn id="64" dur="500"/>
                                        <p:tgtEl>
                                          <p:spTgt spid="120"/>
                                        </p:tgtEl>
                                      </p:cBhvr>
                                    </p:animEffect>
                                  </p:childTnLst>
                                </p:cTn>
                              </p:par>
                            </p:childTnLst>
                          </p:cTn>
                        </p:par>
                        <p:par>
                          <p:cTn id="65" fill="hold">
                            <p:stCondLst>
                              <p:cond delay="5600"/>
                            </p:stCondLst>
                            <p:childTnLst>
                              <p:par>
                                <p:cTn id="66" presetID="49" presetClass="entr" presetSubtype="0" decel="100000" fill="hold" grpId="0" nodeType="afterEffect">
                                  <p:stCondLst>
                                    <p:cond delay="0"/>
                                  </p:stCondLst>
                                  <p:childTnLst>
                                    <p:set>
                                      <p:cBhvr>
                                        <p:cTn id="67" dur="1" fill="hold">
                                          <p:stCondLst>
                                            <p:cond delay="0"/>
                                          </p:stCondLst>
                                        </p:cTn>
                                        <p:tgtEl>
                                          <p:spTgt spid="113"/>
                                        </p:tgtEl>
                                        <p:attrNameLst>
                                          <p:attrName>style.visibility</p:attrName>
                                        </p:attrNameLst>
                                      </p:cBhvr>
                                      <p:to>
                                        <p:strVal val="visible"/>
                                      </p:to>
                                    </p:set>
                                    <p:anim calcmode="lin" valueType="num">
                                      <p:cBhvr>
                                        <p:cTn id="68" dur="500" fill="hold"/>
                                        <p:tgtEl>
                                          <p:spTgt spid="113"/>
                                        </p:tgtEl>
                                        <p:attrNameLst>
                                          <p:attrName>ppt_w</p:attrName>
                                        </p:attrNameLst>
                                      </p:cBhvr>
                                      <p:tavLst>
                                        <p:tav tm="0">
                                          <p:val>
                                            <p:fltVal val="0"/>
                                          </p:val>
                                        </p:tav>
                                        <p:tav tm="100000">
                                          <p:val>
                                            <p:strVal val="#ppt_w"/>
                                          </p:val>
                                        </p:tav>
                                      </p:tavLst>
                                    </p:anim>
                                    <p:anim calcmode="lin" valueType="num">
                                      <p:cBhvr>
                                        <p:cTn id="69" dur="500" fill="hold"/>
                                        <p:tgtEl>
                                          <p:spTgt spid="113"/>
                                        </p:tgtEl>
                                        <p:attrNameLst>
                                          <p:attrName>ppt_h</p:attrName>
                                        </p:attrNameLst>
                                      </p:cBhvr>
                                      <p:tavLst>
                                        <p:tav tm="0">
                                          <p:val>
                                            <p:fltVal val="0"/>
                                          </p:val>
                                        </p:tav>
                                        <p:tav tm="100000">
                                          <p:val>
                                            <p:strVal val="#ppt_h"/>
                                          </p:val>
                                        </p:tav>
                                      </p:tavLst>
                                    </p:anim>
                                    <p:anim calcmode="lin" valueType="num">
                                      <p:cBhvr>
                                        <p:cTn id="70" dur="500" fill="hold"/>
                                        <p:tgtEl>
                                          <p:spTgt spid="113"/>
                                        </p:tgtEl>
                                        <p:attrNameLst>
                                          <p:attrName>style.rotation</p:attrName>
                                        </p:attrNameLst>
                                      </p:cBhvr>
                                      <p:tavLst>
                                        <p:tav tm="0">
                                          <p:val>
                                            <p:fltVal val="360"/>
                                          </p:val>
                                        </p:tav>
                                        <p:tav tm="100000">
                                          <p:val>
                                            <p:fltVal val="0"/>
                                          </p:val>
                                        </p:tav>
                                      </p:tavLst>
                                    </p:anim>
                                    <p:animEffect transition="in" filter="fade">
                                      <p:cBhvr>
                                        <p:cTn id="71" dur="500"/>
                                        <p:tgtEl>
                                          <p:spTgt spid="113"/>
                                        </p:tgtEl>
                                      </p:cBhvr>
                                    </p:animEffect>
                                  </p:childTnLst>
                                </p:cTn>
                              </p:par>
                            </p:childTnLst>
                          </p:cTn>
                        </p:par>
                        <p:par>
                          <p:cTn id="72" fill="hold">
                            <p:stCondLst>
                              <p:cond delay="6100"/>
                            </p:stCondLst>
                            <p:childTnLst>
                              <p:par>
                                <p:cTn id="73" presetID="49" presetClass="entr" presetSubtype="0" decel="100000" fill="hold" grpId="0" nodeType="afterEffect">
                                  <p:stCondLst>
                                    <p:cond delay="0"/>
                                  </p:stCondLst>
                                  <p:childTnLst>
                                    <p:set>
                                      <p:cBhvr>
                                        <p:cTn id="74" dur="1" fill="hold">
                                          <p:stCondLst>
                                            <p:cond delay="0"/>
                                          </p:stCondLst>
                                        </p:cTn>
                                        <p:tgtEl>
                                          <p:spTgt spid="111"/>
                                        </p:tgtEl>
                                        <p:attrNameLst>
                                          <p:attrName>style.visibility</p:attrName>
                                        </p:attrNameLst>
                                      </p:cBhvr>
                                      <p:to>
                                        <p:strVal val="visible"/>
                                      </p:to>
                                    </p:set>
                                    <p:anim calcmode="lin" valueType="num">
                                      <p:cBhvr>
                                        <p:cTn id="75" dur="500" fill="hold"/>
                                        <p:tgtEl>
                                          <p:spTgt spid="111"/>
                                        </p:tgtEl>
                                        <p:attrNameLst>
                                          <p:attrName>ppt_w</p:attrName>
                                        </p:attrNameLst>
                                      </p:cBhvr>
                                      <p:tavLst>
                                        <p:tav tm="0">
                                          <p:val>
                                            <p:fltVal val="0"/>
                                          </p:val>
                                        </p:tav>
                                        <p:tav tm="100000">
                                          <p:val>
                                            <p:strVal val="#ppt_w"/>
                                          </p:val>
                                        </p:tav>
                                      </p:tavLst>
                                    </p:anim>
                                    <p:anim calcmode="lin" valueType="num">
                                      <p:cBhvr>
                                        <p:cTn id="76" dur="500" fill="hold"/>
                                        <p:tgtEl>
                                          <p:spTgt spid="111"/>
                                        </p:tgtEl>
                                        <p:attrNameLst>
                                          <p:attrName>ppt_h</p:attrName>
                                        </p:attrNameLst>
                                      </p:cBhvr>
                                      <p:tavLst>
                                        <p:tav tm="0">
                                          <p:val>
                                            <p:fltVal val="0"/>
                                          </p:val>
                                        </p:tav>
                                        <p:tav tm="100000">
                                          <p:val>
                                            <p:strVal val="#ppt_h"/>
                                          </p:val>
                                        </p:tav>
                                      </p:tavLst>
                                    </p:anim>
                                    <p:anim calcmode="lin" valueType="num">
                                      <p:cBhvr>
                                        <p:cTn id="77" dur="500" fill="hold"/>
                                        <p:tgtEl>
                                          <p:spTgt spid="111"/>
                                        </p:tgtEl>
                                        <p:attrNameLst>
                                          <p:attrName>style.rotation</p:attrName>
                                        </p:attrNameLst>
                                      </p:cBhvr>
                                      <p:tavLst>
                                        <p:tav tm="0">
                                          <p:val>
                                            <p:fltVal val="360"/>
                                          </p:val>
                                        </p:tav>
                                        <p:tav tm="100000">
                                          <p:val>
                                            <p:fltVal val="0"/>
                                          </p:val>
                                        </p:tav>
                                      </p:tavLst>
                                    </p:anim>
                                    <p:animEffect transition="in" filter="fade">
                                      <p:cBhvr>
                                        <p:cTn id="78" dur="500"/>
                                        <p:tgtEl>
                                          <p:spTgt spid="111"/>
                                        </p:tgtEl>
                                      </p:cBhvr>
                                    </p:animEffect>
                                  </p:childTnLst>
                                </p:cTn>
                              </p:par>
                            </p:childTnLst>
                          </p:cTn>
                        </p:par>
                        <p:par>
                          <p:cTn id="79" fill="hold">
                            <p:stCondLst>
                              <p:cond delay="6600"/>
                            </p:stCondLst>
                            <p:childTnLst>
                              <p:par>
                                <p:cTn id="80" presetID="10" presetClass="entr" presetSubtype="0" fill="hold" grpId="0" nodeType="afterEffect">
                                  <p:stCondLst>
                                    <p:cond delay="0"/>
                                  </p:stCondLst>
                                  <p:childTnLst>
                                    <p:set>
                                      <p:cBhvr>
                                        <p:cTn id="81" dur="1" fill="hold">
                                          <p:stCondLst>
                                            <p:cond delay="0"/>
                                          </p:stCondLst>
                                        </p:cTn>
                                        <p:tgtEl>
                                          <p:spTgt spid="122"/>
                                        </p:tgtEl>
                                        <p:attrNameLst>
                                          <p:attrName>style.visibility</p:attrName>
                                        </p:attrNameLst>
                                      </p:cBhvr>
                                      <p:to>
                                        <p:strVal val="visible"/>
                                      </p:to>
                                    </p:set>
                                    <p:animEffect transition="in" filter="fade">
                                      <p:cBhvr>
                                        <p:cTn id="82"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106" grpId="0"/>
      <p:bldP spid="108" grpId="0" animBg="1"/>
      <p:bldP spid="109" grpId="0" animBg="1"/>
      <p:bldP spid="110" grpId="0" animBg="1"/>
      <p:bldP spid="111" grpId="0" animBg="1"/>
      <p:bldP spid="113" grpId="0" animBg="1"/>
      <p:bldP spid="114" grpId="0" animBg="1"/>
      <p:bldP spid="116" grpId="0"/>
      <p:bldP spid="120" grpId="0"/>
      <p:bldP spid="1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6"/>
          <p:cNvSpPr>
            <a:spLocks noChangeArrowheads="1"/>
          </p:cNvSpPr>
          <p:nvPr/>
        </p:nvSpPr>
        <p:spPr bwMode="auto">
          <a:xfrm>
            <a:off x="0" y="804155"/>
            <a:ext cx="9144000" cy="3914775"/>
          </a:xfrm>
          <a:prstGeom prst="rect">
            <a:avLst/>
          </a:prstGeom>
          <a:solidFill>
            <a:srgbClr val="2782A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endParaRPr>
          </a:p>
        </p:txBody>
      </p:sp>
      <p:sp>
        <p:nvSpPr>
          <p:cNvPr id="6163" name="TextBox 56"/>
          <p:cNvSpPr>
            <a:spLocks noChangeArrowheads="1"/>
          </p:cNvSpPr>
          <p:nvPr/>
        </p:nvSpPr>
        <p:spPr bwMode="auto">
          <a:xfrm>
            <a:off x="1835150" y="46038"/>
            <a:ext cx="5473700"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4400" b="1" dirty="0" smtClean="0">
                <a:solidFill>
                  <a:srgbClr val="2681A7"/>
                </a:solidFill>
                <a:latin typeface="微软雅黑" pitchFamily="34" charset="-122"/>
                <a:ea typeface="微软雅黑" pitchFamily="34" charset="-122"/>
                <a:sym typeface="Bebas Neue" pitchFamily="2" charset="0"/>
              </a:rPr>
              <a:t>绪论</a:t>
            </a:r>
            <a:endParaRPr lang="zh-CN" altLang="en-US" sz="4400" b="1" dirty="0">
              <a:solidFill>
                <a:srgbClr val="2681A7"/>
              </a:solidFill>
              <a:latin typeface="微软雅黑" pitchFamily="34" charset="-122"/>
              <a:ea typeface="微软雅黑" pitchFamily="34" charset="-122"/>
              <a:sym typeface="Bebas Neue" pitchFamily="2" charset="0"/>
            </a:endParaRPr>
          </a:p>
        </p:txBody>
      </p:sp>
      <p:sp>
        <p:nvSpPr>
          <p:cNvPr id="20" name="Freeform 5"/>
          <p:cNvSpPr>
            <a:spLocks noEditPoints="1"/>
          </p:cNvSpPr>
          <p:nvPr/>
        </p:nvSpPr>
        <p:spPr bwMode="auto">
          <a:xfrm>
            <a:off x="683419" y="1647031"/>
            <a:ext cx="2303462" cy="2306637"/>
          </a:xfrm>
          <a:custGeom>
            <a:avLst/>
            <a:gdLst>
              <a:gd name="T0" fmla="*/ 2192287 w 3543"/>
              <a:gd name="T1" fmla="*/ 1153644 h 3543"/>
              <a:gd name="T2" fmla="*/ 111175 w 3543"/>
              <a:gd name="T3" fmla="*/ 1153644 h 3543"/>
              <a:gd name="T4" fmla="*/ 1151406 w 3543"/>
              <a:gd name="T5" fmla="*/ 0 h 3543"/>
              <a:gd name="T6" fmla="*/ 1151406 w 3543"/>
              <a:gd name="T7" fmla="*/ 2306637 h 3543"/>
              <a:gd name="T8" fmla="*/ 1151406 w 3543"/>
              <a:gd name="T9" fmla="*/ 0 h 3543"/>
              <a:gd name="T10" fmla="*/ 1236575 w 3543"/>
              <a:gd name="T11" fmla="*/ 1578774 h 3543"/>
              <a:gd name="T12" fmla="*/ 1036330 w 3543"/>
              <a:gd name="T13" fmla="*/ 1668617 h 3543"/>
              <a:gd name="T14" fmla="*/ 843888 w 3543"/>
              <a:gd name="T15" fmla="*/ 440755 h 3543"/>
              <a:gd name="T16" fmla="*/ 886147 w 3543"/>
              <a:gd name="T17" fmla="*/ 468749 h 3543"/>
              <a:gd name="T18" fmla="*/ 1169610 w 3543"/>
              <a:gd name="T19" fmla="*/ 399088 h 3543"/>
              <a:gd name="T20" fmla="*/ 799028 w 3543"/>
              <a:gd name="T21" fmla="*/ 450520 h 3543"/>
              <a:gd name="T22" fmla="*/ 878995 w 3543"/>
              <a:gd name="T23" fmla="*/ 529296 h 3543"/>
              <a:gd name="T24" fmla="*/ 862092 w 3543"/>
              <a:gd name="T25" fmla="*/ 1126951 h 3543"/>
              <a:gd name="T26" fmla="*/ 782124 w 3543"/>
              <a:gd name="T27" fmla="*/ 1048826 h 3543"/>
              <a:gd name="T28" fmla="*/ 799028 w 3543"/>
              <a:gd name="T29" fmla="*/ 450520 h 3543"/>
              <a:gd name="T30" fmla="*/ 1098094 w 3543"/>
              <a:gd name="T31" fmla="*/ 654947 h 3543"/>
              <a:gd name="T32" fmla="*/ 1438770 w 3543"/>
              <a:gd name="T33" fmla="*/ 615884 h 3543"/>
              <a:gd name="T34" fmla="*/ 1061036 w 3543"/>
              <a:gd name="T35" fmla="*/ 630858 h 3543"/>
              <a:gd name="T36" fmla="*/ 1079890 w 3543"/>
              <a:gd name="T37" fmla="*/ 681640 h 3543"/>
              <a:gd name="T38" fmla="*/ 1096794 w 3543"/>
              <a:gd name="T39" fmla="*/ 1301430 h 3543"/>
              <a:gd name="T40" fmla="*/ 1016176 w 3543"/>
              <a:gd name="T41" fmla="*/ 1277342 h 3543"/>
              <a:gd name="T42" fmla="*/ 999272 w 3543"/>
              <a:gd name="T43" fmla="*/ 657551 h 3543"/>
              <a:gd name="T44" fmla="*/ 1127351 w 3543"/>
              <a:gd name="T45" fmla="*/ 707030 h 3543"/>
              <a:gd name="T46" fmla="*/ 1533041 w 3543"/>
              <a:gd name="T47" fmla="*/ 707030 h 3543"/>
              <a:gd name="T48" fmla="*/ 1477778 w 3543"/>
              <a:gd name="T49" fmla="*/ 1266925 h 3543"/>
              <a:gd name="T50" fmla="*/ 1127351 w 3543"/>
              <a:gd name="T51" fmla="*/ 707030 h 3543"/>
              <a:gd name="T52" fmla="*/ 1468676 w 3543"/>
              <a:gd name="T53" fmla="*/ 753254 h 3543"/>
              <a:gd name="T54" fmla="*/ 1194966 w 3543"/>
              <a:gd name="T55" fmla="*/ 912759 h 3543"/>
              <a:gd name="T56" fmla="*/ 910202 w 3543"/>
              <a:gd name="T57" fmla="*/ 516275 h 3543"/>
              <a:gd name="T58" fmla="*/ 1315242 w 3543"/>
              <a:gd name="T59" fmla="*/ 516926 h 3543"/>
              <a:gd name="T60" fmla="*/ 983669 w 3543"/>
              <a:gd name="T61" fmla="*/ 573567 h 3543"/>
              <a:gd name="T62" fmla="*/ 951812 w 3543"/>
              <a:gd name="T63" fmla="*/ 1115884 h 3543"/>
              <a:gd name="T64" fmla="*/ 910202 w 3543"/>
              <a:gd name="T65" fmla="*/ 516275 h 3543"/>
              <a:gd name="T66" fmla="*/ 724261 w 3543"/>
              <a:gd name="T67" fmla="*/ 800780 h 3543"/>
              <a:gd name="T68" fmla="*/ 659247 w 3543"/>
              <a:gd name="T69" fmla="*/ 686848 h 3543"/>
              <a:gd name="T70" fmla="*/ 551323 w 3543"/>
              <a:gd name="T71" fmla="*/ 1398435 h 3543"/>
              <a:gd name="T72" fmla="*/ 629990 w 3543"/>
              <a:gd name="T73" fmla="*/ 1501951 h 3543"/>
              <a:gd name="T74" fmla="*/ 436247 w 3543"/>
              <a:gd name="T75" fmla="*/ 1748695 h 3543"/>
              <a:gd name="T76" fmla="*/ 1891270 w 3543"/>
              <a:gd name="T77" fmla="*/ 1654945 h 3543"/>
              <a:gd name="T78" fmla="*/ 1767743 w 3543"/>
              <a:gd name="T79" fmla="*/ 1398435 h 3543"/>
              <a:gd name="T80" fmla="*/ 1660469 w 3543"/>
              <a:gd name="T81" fmla="*/ 686848 h 3543"/>
              <a:gd name="T82" fmla="*/ 1595455 w 3543"/>
              <a:gd name="T83" fmla="*/ 800780 h 3543"/>
              <a:gd name="T84" fmla="*/ 1665020 w 3543"/>
              <a:gd name="T85" fmla="*/ 1414711 h 3543"/>
              <a:gd name="T86" fmla="*/ 654045 w 3543"/>
              <a:gd name="T87" fmla="*/ 800780 h 354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543" h="3543">
                <a:moveTo>
                  <a:pt x="1771" y="171"/>
                </a:moveTo>
                <a:cubicBezTo>
                  <a:pt x="2655" y="171"/>
                  <a:pt x="3372" y="888"/>
                  <a:pt x="3372" y="1772"/>
                </a:cubicBezTo>
                <a:cubicBezTo>
                  <a:pt x="3372" y="2655"/>
                  <a:pt x="2655" y="3372"/>
                  <a:pt x="1771" y="3372"/>
                </a:cubicBezTo>
                <a:cubicBezTo>
                  <a:pt x="888" y="3372"/>
                  <a:pt x="171" y="2655"/>
                  <a:pt x="171" y="1772"/>
                </a:cubicBezTo>
                <a:cubicBezTo>
                  <a:pt x="171" y="888"/>
                  <a:pt x="888" y="171"/>
                  <a:pt x="1771" y="171"/>
                </a:cubicBezTo>
                <a:close/>
                <a:moveTo>
                  <a:pt x="1771" y="0"/>
                </a:moveTo>
                <a:cubicBezTo>
                  <a:pt x="2750" y="0"/>
                  <a:pt x="3543" y="793"/>
                  <a:pt x="3543" y="1772"/>
                </a:cubicBezTo>
                <a:cubicBezTo>
                  <a:pt x="3543" y="2750"/>
                  <a:pt x="2750" y="3543"/>
                  <a:pt x="1771" y="3543"/>
                </a:cubicBezTo>
                <a:cubicBezTo>
                  <a:pt x="793" y="3543"/>
                  <a:pt x="0" y="2750"/>
                  <a:pt x="0" y="1772"/>
                </a:cubicBezTo>
                <a:cubicBezTo>
                  <a:pt x="0" y="793"/>
                  <a:pt x="793" y="0"/>
                  <a:pt x="1771" y="0"/>
                </a:cubicBezTo>
                <a:close/>
                <a:moveTo>
                  <a:pt x="1664" y="2425"/>
                </a:moveTo>
                <a:lnTo>
                  <a:pt x="1902" y="2425"/>
                </a:lnTo>
                <a:lnTo>
                  <a:pt x="1985" y="2563"/>
                </a:lnTo>
                <a:lnTo>
                  <a:pt x="1594" y="2563"/>
                </a:lnTo>
                <a:lnTo>
                  <a:pt x="1664" y="2425"/>
                </a:lnTo>
                <a:close/>
                <a:moveTo>
                  <a:pt x="1298" y="677"/>
                </a:moveTo>
                <a:lnTo>
                  <a:pt x="1355" y="713"/>
                </a:lnTo>
                <a:cubicBezTo>
                  <a:pt x="1358" y="715"/>
                  <a:pt x="1361" y="717"/>
                  <a:pt x="1363" y="720"/>
                </a:cubicBezTo>
                <a:lnTo>
                  <a:pt x="1878" y="654"/>
                </a:lnTo>
                <a:cubicBezTo>
                  <a:pt x="1866" y="625"/>
                  <a:pt x="1835" y="608"/>
                  <a:pt x="1799" y="613"/>
                </a:cubicBezTo>
                <a:lnTo>
                  <a:pt x="1298" y="677"/>
                </a:lnTo>
                <a:close/>
                <a:moveTo>
                  <a:pt x="1229" y="692"/>
                </a:moveTo>
                <a:lnTo>
                  <a:pt x="1326" y="755"/>
                </a:lnTo>
                <a:cubicBezTo>
                  <a:pt x="1341" y="764"/>
                  <a:pt x="1352" y="790"/>
                  <a:pt x="1352" y="813"/>
                </a:cubicBezTo>
                <a:lnTo>
                  <a:pt x="1352" y="1706"/>
                </a:lnTo>
                <a:cubicBezTo>
                  <a:pt x="1352" y="1729"/>
                  <a:pt x="1341" y="1740"/>
                  <a:pt x="1326" y="1731"/>
                </a:cubicBezTo>
                <a:lnTo>
                  <a:pt x="1229" y="1669"/>
                </a:lnTo>
                <a:cubicBezTo>
                  <a:pt x="1215" y="1660"/>
                  <a:pt x="1203" y="1634"/>
                  <a:pt x="1203" y="1611"/>
                </a:cubicBezTo>
                <a:lnTo>
                  <a:pt x="1203" y="717"/>
                </a:lnTo>
                <a:cubicBezTo>
                  <a:pt x="1203" y="694"/>
                  <a:pt x="1215" y="683"/>
                  <a:pt x="1229" y="692"/>
                </a:cubicBezTo>
                <a:close/>
                <a:moveTo>
                  <a:pt x="1632" y="969"/>
                </a:moveTo>
                <a:lnTo>
                  <a:pt x="1689" y="1006"/>
                </a:lnTo>
                <a:cubicBezTo>
                  <a:pt x="1692" y="1008"/>
                  <a:pt x="1695" y="1010"/>
                  <a:pt x="1698" y="1012"/>
                </a:cubicBezTo>
                <a:lnTo>
                  <a:pt x="2213" y="946"/>
                </a:lnTo>
                <a:cubicBezTo>
                  <a:pt x="2200" y="918"/>
                  <a:pt x="2169" y="900"/>
                  <a:pt x="2134" y="905"/>
                </a:cubicBezTo>
                <a:lnTo>
                  <a:pt x="1632" y="969"/>
                </a:lnTo>
                <a:close/>
                <a:moveTo>
                  <a:pt x="1563" y="985"/>
                </a:moveTo>
                <a:lnTo>
                  <a:pt x="1661" y="1047"/>
                </a:lnTo>
                <a:cubicBezTo>
                  <a:pt x="1675" y="1056"/>
                  <a:pt x="1687" y="1082"/>
                  <a:pt x="1687" y="1105"/>
                </a:cubicBezTo>
                <a:lnTo>
                  <a:pt x="1687" y="1999"/>
                </a:lnTo>
                <a:cubicBezTo>
                  <a:pt x="1687" y="2022"/>
                  <a:pt x="1675" y="2033"/>
                  <a:pt x="1661" y="2024"/>
                </a:cubicBezTo>
                <a:lnTo>
                  <a:pt x="1563" y="1962"/>
                </a:lnTo>
                <a:cubicBezTo>
                  <a:pt x="1549" y="1952"/>
                  <a:pt x="1537" y="1926"/>
                  <a:pt x="1537" y="1903"/>
                </a:cubicBezTo>
                <a:lnTo>
                  <a:pt x="1537" y="1010"/>
                </a:lnTo>
                <a:cubicBezTo>
                  <a:pt x="1537" y="987"/>
                  <a:pt x="1549" y="976"/>
                  <a:pt x="1563" y="985"/>
                </a:cubicBezTo>
                <a:close/>
                <a:moveTo>
                  <a:pt x="1734" y="1086"/>
                </a:moveTo>
                <a:lnTo>
                  <a:pt x="2273" y="1017"/>
                </a:lnTo>
                <a:cubicBezTo>
                  <a:pt x="2320" y="1011"/>
                  <a:pt x="2358" y="1042"/>
                  <a:pt x="2358" y="1086"/>
                </a:cubicBezTo>
                <a:lnTo>
                  <a:pt x="2358" y="1855"/>
                </a:lnTo>
                <a:cubicBezTo>
                  <a:pt x="2358" y="1899"/>
                  <a:pt x="2320" y="1940"/>
                  <a:pt x="2273" y="1946"/>
                </a:cubicBezTo>
                <a:lnTo>
                  <a:pt x="1734" y="2015"/>
                </a:lnTo>
                <a:lnTo>
                  <a:pt x="1734" y="1086"/>
                </a:lnTo>
                <a:close/>
                <a:moveTo>
                  <a:pt x="1838" y="1211"/>
                </a:moveTo>
                <a:lnTo>
                  <a:pt x="2259" y="1157"/>
                </a:lnTo>
                <a:lnTo>
                  <a:pt x="2259" y="1347"/>
                </a:lnTo>
                <a:lnTo>
                  <a:pt x="1838" y="1402"/>
                </a:lnTo>
                <a:lnTo>
                  <a:pt x="1838" y="1211"/>
                </a:lnTo>
                <a:close/>
                <a:moveTo>
                  <a:pt x="1400" y="793"/>
                </a:moveTo>
                <a:lnTo>
                  <a:pt x="1939" y="724"/>
                </a:lnTo>
                <a:cubicBezTo>
                  <a:pt x="1985" y="718"/>
                  <a:pt x="2023" y="749"/>
                  <a:pt x="2023" y="794"/>
                </a:cubicBezTo>
                <a:lnTo>
                  <a:pt x="2023" y="816"/>
                </a:lnTo>
                <a:lnTo>
                  <a:pt x="1513" y="881"/>
                </a:lnTo>
                <a:cubicBezTo>
                  <a:pt x="1477" y="891"/>
                  <a:pt x="1462" y="915"/>
                  <a:pt x="1464" y="963"/>
                </a:cubicBezTo>
                <a:lnTo>
                  <a:pt x="1464" y="1714"/>
                </a:lnTo>
                <a:lnTo>
                  <a:pt x="1400" y="1723"/>
                </a:lnTo>
                <a:lnTo>
                  <a:pt x="1400" y="793"/>
                </a:lnTo>
                <a:close/>
                <a:moveTo>
                  <a:pt x="1006" y="1230"/>
                </a:moveTo>
                <a:lnTo>
                  <a:pt x="1114" y="1230"/>
                </a:lnTo>
                <a:lnTo>
                  <a:pt x="1114" y="1055"/>
                </a:lnTo>
                <a:lnTo>
                  <a:pt x="1014" y="1055"/>
                </a:lnTo>
                <a:cubicBezTo>
                  <a:pt x="923" y="1055"/>
                  <a:pt x="848" y="1130"/>
                  <a:pt x="848" y="1221"/>
                </a:cubicBezTo>
                <a:lnTo>
                  <a:pt x="848" y="2148"/>
                </a:lnTo>
                <a:cubicBezTo>
                  <a:pt x="848" y="2223"/>
                  <a:pt x="899" y="2287"/>
                  <a:pt x="969" y="2307"/>
                </a:cubicBezTo>
                <a:lnTo>
                  <a:pt x="671" y="2542"/>
                </a:lnTo>
                <a:lnTo>
                  <a:pt x="671" y="2686"/>
                </a:lnTo>
                <a:lnTo>
                  <a:pt x="2909" y="2686"/>
                </a:lnTo>
                <a:lnTo>
                  <a:pt x="2909" y="2542"/>
                </a:lnTo>
                <a:lnTo>
                  <a:pt x="2589" y="2309"/>
                </a:lnTo>
                <a:cubicBezTo>
                  <a:pt x="2663" y="2293"/>
                  <a:pt x="2719" y="2226"/>
                  <a:pt x="2719" y="2148"/>
                </a:cubicBezTo>
                <a:lnTo>
                  <a:pt x="2719" y="1221"/>
                </a:lnTo>
                <a:cubicBezTo>
                  <a:pt x="2719" y="1130"/>
                  <a:pt x="2645" y="1055"/>
                  <a:pt x="2554" y="1055"/>
                </a:cubicBezTo>
                <a:lnTo>
                  <a:pt x="2454" y="1055"/>
                </a:lnTo>
                <a:lnTo>
                  <a:pt x="2454" y="1230"/>
                </a:lnTo>
                <a:lnTo>
                  <a:pt x="2561" y="1230"/>
                </a:lnTo>
                <a:lnTo>
                  <a:pt x="2561" y="2173"/>
                </a:lnTo>
                <a:lnTo>
                  <a:pt x="1006" y="2173"/>
                </a:lnTo>
                <a:lnTo>
                  <a:pt x="1006" y="1230"/>
                </a:lnTo>
                <a:close/>
              </a:path>
            </a:pathLst>
          </a:custGeom>
          <a:solidFill>
            <a:schemeClr val="bg1">
              <a:lumMod val="95000"/>
            </a:schemeClr>
          </a:solidFill>
          <a:ln>
            <a:noFill/>
          </a:ln>
        </p:spPr>
        <p:txBody>
          <a:bodyPr/>
          <a:lstStyle/>
          <a:p>
            <a:endParaRPr lang="zh-CN" altLang="en-US"/>
          </a:p>
        </p:txBody>
      </p:sp>
      <p:cxnSp>
        <p:nvCxnSpPr>
          <p:cNvPr id="21" name="直接连接符 53"/>
          <p:cNvCxnSpPr>
            <a:cxnSpLocks noChangeShapeType="1"/>
          </p:cNvCxnSpPr>
          <p:nvPr/>
        </p:nvCxnSpPr>
        <p:spPr bwMode="auto">
          <a:xfrm>
            <a:off x="3560762" y="1898650"/>
            <a:ext cx="0" cy="2033587"/>
          </a:xfrm>
          <a:prstGeom prst="line">
            <a:avLst/>
          </a:prstGeom>
          <a:noFill/>
          <a:ln w="12700">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Oval 39"/>
          <p:cNvSpPr>
            <a:spLocks noChangeAspect="1" noChangeArrowheads="1"/>
          </p:cNvSpPr>
          <p:nvPr/>
        </p:nvSpPr>
        <p:spPr bwMode="auto">
          <a:xfrm>
            <a:off x="3490912" y="1744662"/>
            <a:ext cx="144463" cy="144463"/>
          </a:xfrm>
          <a:prstGeom prst="ellipse">
            <a:avLst/>
          </a:prstGeom>
          <a:solidFill>
            <a:schemeClr val="bg1"/>
          </a:solidFill>
          <a:ln w="28575">
            <a:solidFill>
              <a:schemeClr val="accent1"/>
            </a:solidFill>
            <a:round/>
            <a:headEnd/>
            <a:tailEnd/>
          </a:ln>
        </p:spPr>
        <p:txBody>
          <a:bodyPr/>
          <a:lstStyle/>
          <a:p>
            <a:endParaRPr lang="zh-CN" altLang="en-US">
              <a:solidFill>
                <a:schemeClr val="accent1"/>
              </a:solidFill>
            </a:endParaRPr>
          </a:p>
        </p:txBody>
      </p:sp>
      <p:sp>
        <p:nvSpPr>
          <p:cNvPr id="23" name="Oval 40"/>
          <p:cNvSpPr>
            <a:spLocks noChangeAspect="1" noChangeArrowheads="1"/>
          </p:cNvSpPr>
          <p:nvPr/>
        </p:nvSpPr>
        <p:spPr bwMode="auto">
          <a:xfrm>
            <a:off x="3490912" y="2146300"/>
            <a:ext cx="144463" cy="144462"/>
          </a:xfrm>
          <a:prstGeom prst="ellipse">
            <a:avLst/>
          </a:prstGeom>
          <a:solidFill>
            <a:schemeClr val="bg1"/>
          </a:solidFill>
          <a:ln w="28575">
            <a:solidFill>
              <a:schemeClr val="accent1"/>
            </a:solidFill>
            <a:round/>
            <a:headEnd/>
            <a:tailEnd/>
          </a:ln>
        </p:spPr>
        <p:txBody>
          <a:bodyPr/>
          <a:lstStyle/>
          <a:p>
            <a:endParaRPr lang="zh-CN" altLang="en-US">
              <a:solidFill>
                <a:schemeClr val="accent1"/>
              </a:solidFill>
            </a:endParaRPr>
          </a:p>
        </p:txBody>
      </p:sp>
      <p:sp>
        <p:nvSpPr>
          <p:cNvPr id="24" name="Oval 41"/>
          <p:cNvSpPr>
            <a:spLocks noChangeAspect="1" noChangeArrowheads="1"/>
          </p:cNvSpPr>
          <p:nvPr/>
        </p:nvSpPr>
        <p:spPr bwMode="auto">
          <a:xfrm>
            <a:off x="3490912" y="2563812"/>
            <a:ext cx="144463" cy="142875"/>
          </a:xfrm>
          <a:prstGeom prst="ellipse">
            <a:avLst/>
          </a:prstGeom>
          <a:solidFill>
            <a:schemeClr val="bg1"/>
          </a:solidFill>
          <a:ln w="28575">
            <a:solidFill>
              <a:schemeClr val="accent1"/>
            </a:solidFill>
            <a:round/>
            <a:headEnd/>
            <a:tailEnd/>
          </a:ln>
        </p:spPr>
        <p:txBody>
          <a:bodyPr/>
          <a:lstStyle/>
          <a:p>
            <a:endParaRPr lang="zh-CN" altLang="en-US">
              <a:solidFill>
                <a:schemeClr val="accent1"/>
              </a:solidFill>
            </a:endParaRPr>
          </a:p>
        </p:txBody>
      </p:sp>
      <p:sp>
        <p:nvSpPr>
          <p:cNvPr id="25" name="Oval 42"/>
          <p:cNvSpPr>
            <a:spLocks noChangeAspect="1" noChangeArrowheads="1"/>
          </p:cNvSpPr>
          <p:nvPr/>
        </p:nvSpPr>
        <p:spPr bwMode="auto">
          <a:xfrm>
            <a:off x="3490912" y="2976562"/>
            <a:ext cx="144463" cy="144463"/>
          </a:xfrm>
          <a:prstGeom prst="ellipse">
            <a:avLst/>
          </a:prstGeom>
          <a:solidFill>
            <a:schemeClr val="bg1"/>
          </a:solidFill>
          <a:ln w="28575">
            <a:solidFill>
              <a:schemeClr val="accent1"/>
            </a:solidFill>
            <a:round/>
            <a:headEnd/>
            <a:tailEnd/>
          </a:ln>
        </p:spPr>
        <p:txBody>
          <a:bodyPr/>
          <a:lstStyle/>
          <a:p>
            <a:endParaRPr lang="zh-CN" altLang="en-US">
              <a:solidFill>
                <a:schemeClr val="accent1"/>
              </a:solidFill>
            </a:endParaRPr>
          </a:p>
        </p:txBody>
      </p:sp>
      <p:sp>
        <p:nvSpPr>
          <p:cNvPr id="26" name="TextBox 58"/>
          <p:cNvSpPr txBox="1">
            <a:spLocks noChangeArrowheads="1"/>
          </p:cNvSpPr>
          <p:nvPr/>
        </p:nvSpPr>
        <p:spPr bwMode="auto">
          <a:xfrm>
            <a:off x="3824713" y="1822707"/>
            <a:ext cx="38481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lnSpc>
                <a:spcPct val="150000"/>
              </a:lnSpc>
            </a:pPr>
            <a:r>
              <a:rPr lang="zh-CN" altLang="en-US" dirty="0" smtClean="0">
                <a:solidFill>
                  <a:schemeClr val="bg1"/>
                </a:solidFill>
                <a:latin typeface="微软雅黑" pitchFamily="34" charset="-122"/>
                <a:ea typeface="微软雅黑" pitchFamily="34" charset="-122"/>
              </a:rPr>
              <a:t>研究背景</a:t>
            </a:r>
            <a:endParaRPr lang="zh-CN" altLang="en-US" dirty="0">
              <a:solidFill>
                <a:schemeClr val="bg1"/>
              </a:solidFill>
              <a:latin typeface="微软雅黑" pitchFamily="34" charset="-122"/>
              <a:ea typeface="微软雅黑" pitchFamily="34" charset="-122"/>
            </a:endParaRPr>
          </a:p>
        </p:txBody>
      </p:sp>
      <p:sp>
        <p:nvSpPr>
          <p:cNvPr id="27" name="TextBox 59"/>
          <p:cNvSpPr txBox="1">
            <a:spLocks noChangeArrowheads="1"/>
          </p:cNvSpPr>
          <p:nvPr/>
        </p:nvSpPr>
        <p:spPr bwMode="auto">
          <a:xfrm>
            <a:off x="3802716" y="2302635"/>
            <a:ext cx="3848100"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lnSpc>
                <a:spcPct val="150000"/>
              </a:lnSpc>
            </a:pPr>
            <a:r>
              <a:rPr lang="zh-CN" altLang="en-US" dirty="0" smtClean="0">
                <a:solidFill>
                  <a:schemeClr val="bg1"/>
                </a:solidFill>
                <a:latin typeface="微软雅黑" pitchFamily="34" charset="-122"/>
                <a:ea typeface="微软雅黑" pitchFamily="34" charset="-122"/>
              </a:rPr>
              <a:t>研究思路与主要内容</a:t>
            </a:r>
            <a:endParaRPr lang="zh-CN" altLang="en-US" dirty="0">
              <a:solidFill>
                <a:schemeClr val="bg1"/>
              </a:solidFill>
              <a:latin typeface="微软雅黑" pitchFamily="34" charset="-122"/>
              <a:ea typeface="微软雅黑" pitchFamily="34" charset="-122"/>
            </a:endParaRPr>
          </a:p>
        </p:txBody>
      </p:sp>
      <p:sp>
        <p:nvSpPr>
          <p:cNvPr id="28" name="TextBox 60"/>
          <p:cNvSpPr txBox="1">
            <a:spLocks noChangeArrowheads="1"/>
          </p:cNvSpPr>
          <p:nvPr/>
        </p:nvSpPr>
        <p:spPr bwMode="auto">
          <a:xfrm>
            <a:off x="3807223" y="2807993"/>
            <a:ext cx="3848100"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lnSpc>
                <a:spcPct val="150000"/>
              </a:lnSpc>
            </a:pPr>
            <a:r>
              <a:rPr lang="zh-CN" altLang="en-US" dirty="0" smtClean="0">
                <a:solidFill>
                  <a:schemeClr val="bg1"/>
                </a:solidFill>
                <a:latin typeface="微软雅黑" pitchFamily="34" charset="-122"/>
                <a:ea typeface="微软雅黑" pitchFamily="34" charset="-122"/>
              </a:rPr>
              <a:t>研究的意义</a:t>
            </a:r>
            <a:endParaRPr lang="zh-CN" altLang="en-US" dirty="0">
              <a:solidFill>
                <a:schemeClr val="bg1"/>
              </a:solidFill>
              <a:latin typeface="微软雅黑" pitchFamily="34" charset="-122"/>
              <a:ea typeface="微软雅黑" pitchFamily="34" charset="-122"/>
            </a:endParaRPr>
          </a:p>
        </p:txBody>
      </p:sp>
      <p:sp>
        <p:nvSpPr>
          <p:cNvPr id="29" name="TextBox 61"/>
          <p:cNvSpPr txBox="1">
            <a:spLocks noChangeArrowheads="1"/>
          </p:cNvSpPr>
          <p:nvPr/>
        </p:nvSpPr>
        <p:spPr bwMode="auto">
          <a:xfrm>
            <a:off x="3854450" y="3617912"/>
            <a:ext cx="38481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lnSpc>
                <a:spcPct val="150000"/>
              </a:lnSpc>
            </a:pPr>
            <a:endParaRPr lang="zh-CN" altLang="en-US" dirty="0">
              <a:solidFill>
                <a:schemeClr val="bg1"/>
              </a:solidFill>
              <a:latin typeface="微软雅黑" pitchFamily="34" charset="-122"/>
              <a:ea typeface="微软雅黑" pitchFamily="34" charset="-122"/>
            </a:endParaRPr>
          </a:p>
        </p:txBody>
      </p:sp>
      <p:sp>
        <p:nvSpPr>
          <p:cNvPr id="30" name="Oval 42"/>
          <p:cNvSpPr>
            <a:spLocks noChangeAspect="1" noChangeArrowheads="1"/>
          </p:cNvSpPr>
          <p:nvPr/>
        </p:nvSpPr>
        <p:spPr bwMode="auto">
          <a:xfrm>
            <a:off x="3490912" y="3409950"/>
            <a:ext cx="144463" cy="144462"/>
          </a:xfrm>
          <a:prstGeom prst="ellipse">
            <a:avLst/>
          </a:prstGeom>
          <a:solidFill>
            <a:schemeClr val="bg1"/>
          </a:solidFill>
          <a:ln w="28575">
            <a:solidFill>
              <a:schemeClr val="accent1"/>
            </a:solidFill>
            <a:round/>
            <a:headEnd/>
            <a:tailEnd/>
          </a:ln>
        </p:spPr>
        <p:txBody>
          <a:bodyPr/>
          <a:lstStyle/>
          <a:p>
            <a:endParaRPr lang="zh-CN" altLang="en-US">
              <a:solidFill>
                <a:schemeClr val="accent1"/>
              </a:solidFill>
            </a:endParaRPr>
          </a:p>
        </p:txBody>
      </p:sp>
      <p:sp>
        <p:nvSpPr>
          <p:cNvPr id="31" name="TextBox 65"/>
          <p:cNvSpPr txBox="1">
            <a:spLocks noChangeArrowheads="1"/>
          </p:cNvSpPr>
          <p:nvPr/>
        </p:nvSpPr>
        <p:spPr bwMode="auto">
          <a:xfrm>
            <a:off x="3854450" y="2828925"/>
            <a:ext cx="38481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lnSpc>
                <a:spcPct val="150000"/>
              </a:lnSpc>
            </a:pPr>
            <a:endParaRPr lang="zh-CN" altLang="en-US" dirty="0">
              <a:solidFill>
                <a:schemeClr val="bg1"/>
              </a:solidFill>
              <a:latin typeface="微软雅黑" pitchFamily="34" charset="-122"/>
              <a:ea typeface="微软雅黑" pitchFamily="34" charset="-122"/>
            </a:endParaRPr>
          </a:p>
        </p:txBody>
      </p:sp>
      <p:sp>
        <p:nvSpPr>
          <p:cNvPr id="32" name="Oval 42"/>
          <p:cNvSpPr>
            <a:spLocks noChangeAspect="1" noChangeArrowheads="1"/>
          </p:cNvSpPr>
          <p:nvPr/>
        </p:nvSpPr>
        <p:spPr bwMode="auto">
          <a:xfrm>
            <a:off x="3490912" y="3838575"/>
            <a:ext cx="144463" cy="144462"/>
          </a:xfrm>
          <a:prstGeom prst="ellipse">
            <a:avLst/>
          </a:prstGeom>
          <a:solidFill>
            <a:schemeClr val="bg1"/>
          </a:solidFill>
          <a:ln w="28575">
            <a:solidFill>
              <a:schemeClr val="accent1"/>
            </a:solidFill>
            <a:round/>
            <a:headEnd/>
            <a:tailEnd/>
          </a:ln>
        </p:spPr>
        <p:txBody>
          <a:bodyPr/>
          <a:lstStyle/>
          <a:p>
            <a:endParaRPr lang="zh-CN" altLang="en-US">
              <a:solidFill>
                <a:schemeClr val="accent1"/>
              </a:solidFill>
            </a:endParaRPr>
          </a:p>
        </p:txBody>
      </p:sp>
      <p:sp>
        <p:nvSpPr>
          <p:cNvPr id="33" name="TextBox 67"/>
          <p:cNvSpPr txBox="1">
            <a:spLocks noChangeArrowheads="1"/>
          </p:cNvSpPr>
          <p:nvPr/>
        </p:nvSpPr>
        <p:spPr bwMode="auto">
          <a:xfrm>
            <a:off x="3854450" y="3257550"/>
            <a:ext cx="38481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lnSpc>
                <a:spcPct val="150000"/>
              </a:lnSpc>
            </a:pPr>
            <a:r>
              <a:rPr lang="zh-CN" altLang="en-US" dirty="0">
                <a:solidFill>
                  <a:schemeClr val="bg1"/>
                </a:solidFill>
                <a:latin typeface="微软雅黑" pitchFamily="34" charset="-122"/>
                <a:ea typeface="微软雅黑" pitchFamily="34" charset="-122"/>
              </a:rPr>
              <a:t>参考文献</a:t>
            </a:r>
          </a:p>
        </p:txBody>
      </p:sp>
    </p:spTree>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63"/>
                                        </p:tgtEl>
                                        <p:attrNameLst>
                                          <p:attrName>style.visibility</p:attrName>
                                        </p:attrNameLst>
                                      </p:cBhvr>
                                      <p:to>
                                        <p:strVal val="visible"/>
                                      </p:to>
                                    </p:set>
                                    <p:animEffect>
                                      <p:cBhvr>
                                        <p:cTn id="7" dur="300"/>
                                        <p:tgtEl>
                                          <p:spTgt spid="6163"/>
                                        </p:tgtEl>
                                      </p:cBhvr>
                                    </p:animEffect>
                                  </p:childTnLst>
                                </p:cTn>
                              </p:par>
                            </p:childTnLst>
                          </p:cTn>
                        </p:par>
                        <p:par>
                          <p:cTn id="8" fill="hold">
                            <p:stCondLst>
                              <p:cond delay="300"/>
                            </p:stCondLst>
                            <p:childTnLst>
                              <p:par>
                                <p:cTn id="9" presetID="15"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p:cTn id="11" dur="1000" fill="hold"/>
                                        <p:tgtEl>
                                          <p:spTgt spid="20"/>
                                        </p:tgtEl>
                                        <p:attrNameLst>
                                          <p:attrName>ppt_w</p:attrName>
                                        </p:attrNameLst>
                                      </p:cBhvr>
                                      <p:tavLst>
                                        <p:tav tm="0">
                                          <p:val>
                                            <p:fltVal val="0"/>
                                          </p:val>
                                        </p:tav>
                                        <p:tav tm="100000">
                                          <p:val>
                                            <p:strVal val="#ppt_w"/>
                                          </p:val>
                                        </p:tav>
                                      </p:tavLst>
                                    </p:anim>
                                    <p:anim calcmode="lin" valueType="num">
                                      <p:cBhvr>
                                        <p:cTn id="12" dur="1000" fill="hold"/>
                                        <p:tgtEl>
                                          <p:spTgt spid="20"/>
                                        </p:tgtEl>
                                        <p:attrNameLst>
                                          <p:attrName>ppt_h</p:attrName>
                                        </p:attrNameLst>
                                      </p:cBhvr>
                                      <p:tavLst>
                                        <p:tav tm="0">
                                          <p:val>
                                            <p:fltVal val="0"/>
                                          </p:val>
                                        </p:tav>
                                        <p:tav tm="100000">
                                          <p:val>
                                            <p:strVal val="#ppt_h"/>
                                          </p:val>
                                        </p:tav>
                                      </p:tavLst>
                                    </p:anim>
                                    <p:anim calcmode="lin" valueType="num">
                                      <p:cBhvr>
                                        <p:cTn id="13" dur="1000" fill="hold"/>
                                        <p:tgtEl>
                                          <p:spTgt spid="20"/>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20"/>
                                        </p:tgtEl>
                                        <p:attrNameLst>
                                          <p:attrName>ppt_y</p:attrName>
                                        </p:attrNameLst>
                                      </p:cBhvr>
                                      <p:tavLst>
                                        <p:tav tm="0" fmla="#ppt_y+(sin(-2*pi*(1-$))*-#ppt_x+cos(-2*pi*(1-$))*(1-#ppt_y))*(1-$)">
                                          <p:val>
                                            <p:fltVal val="0"/>
                                          </p:val>
                                        </p:tav>
                                        <p:tav tm="100000">
                                          <p:val>
                                            <p:fltVal val="1"/>
                                          </p:val>
                                        </p:tav>
                                      </p:tavLst>
                                    </p:anim>
                                  </p:childTnLst>
                                </p:cTn>
                              </p:par>
                            </p:childTnLst>
                          </p:cTn>
                        </p:par>
                        <p:par>
                          <p:cTn id="15" fill="hold">
                            <p:stCondLst>
                              <p:cond delay="1300"/>
                            </p:stCondLst>
                            <p:childTnLst>
                              <p:par>
                                <p:cTn id="16" presetID="22" presetClass="entr" presetSubtype="1"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up)">
                                      <p:cBhvr>
                                        <p:cTn id="18" dur="500"/>
                                        <p:tgtEl>
                                          <p:spTgt spid="21"/>
                                        </p:tgtEl>
                                      </p:cBhvr>
                                    </p:animEffect>
                                  </p:childTnLst>
                                </p:cTn>
                              </p:par>
                            </p:childTnLst>
                          </p:cTn>
                        </p:par>
                        <p:par>
                          <p:cTn id="19" fill="hold">
                            <p:stCondLst>
                              <p:cond delay="1800"/>
                            </p:stCondLst>
                            <p:childTnLst>
                              <p:par>
                                <p:cTn id="20" presetID="2" presetClass="entr" presetSubtype="12"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500" fill="hold"/>
                                        <p:tgtEl>
                                          <p:spTgt spid="22"/>
                                        </p:tgtEl>
                                        <p:attrNameLst>
                                          <p:attrName>ppt_x</p:attrName>
                                        </p:attrNameLst>
                                      </p:cBhvr>
                                      <p:tavLst>
                                        <p:tav tm="0">
                                          <p:val>
                                            <p:strVal val="0-#ppt_w/2"/>
                                          </p:val>
                                        </p:tav>
                                        <p:tav tm="100000">
                                          <p:val>
                                            <p:strVal val="#ppt_x"/>
                                          </p:val>
                                        </p:tav>
                                      </p:tavLst>
                                    </p:anim>
                                    <p:anim calcmode="lin" valueType="num">
                                      <p:cBhvr additive="base">
                                        <p:cTn id="23" dur="500" fill="hold"/>
                                        <p:tgtEl>
                                          <p:spTgt spid="22"/>
                                        </p:tgtEl>
                                        <p:attrNameLst>
                                          <p:attrName>ppt_y</p:attrName>
                                        </p:attrNameLst>
                                      </p:cBhvr>
                                      <p:tavLst>
                                        <p:tav tm="0">
                                          <p:val>
                                            <p:strVal val="1+#ppt_h/2"/>
                                          </p:val>
                                        </p:tav>
                                        <p:tav tm="100000">
                                          <p:val>
                                            <p:strVal val="#ppt_y"/>
                                          </p:val>
                                        </p:tav>
                                      </p:tavLst>
                                    </p:anim>
                                  </p:childTnLst>
                                </p:cTn>
                              </p:par>
                              <p:par>
                                <p:cTn id="24" presetID="2" presetClass="entr" presetSubtype="12" fill="hold" grpId="0" nodeType="withEffect">
                                  <p:stCondLst>
                                    <p:cond delay="100"/>
                                  </p:stCondLst>
                                  <p:childTnLst>
                                    <p:set>
                                      <p:cBhvr>
                                        <p:cTn id="25" dur="1" fill="hold">
                                          <p:stCondLst>
                                            <p:cond delay="0"/>
                                          </p:stCondLst>
                                        </p:cTn>
                                        <p:tgtEl>
                                          <p:spTgt spid="23"/>
                                        </p:tgtEl>
                                        <p:attrNameLst>
                                          <p:attrName>style.visibility</p:attrName>
                                        </p:attrNameLst>
                                      </p:cBhvr>
                                      <p:to>
                                        <p:strVal val="visible"/>
                                      </p:to>
                                    </p:set>
                                    <p:anim calcmode="lin" valueType="num">
                                      <p:cBhvr additive="base">
                                        <p:cTn id="26" dur="500" fill="hold"/>
                                        <p:tgtEl>
                                          <p:spTgt spid="23"/>
                                        </p:tgtEl>
                                        <p:attrNameLst>
                                          <p:attrName>ppt_x</p:attrName>
                                        </p:attrNameLst>
                                      </p:cBhvr>
                                      <p:tavLst>
                                        <p:tav tm="0">
                                          <p:val>
                                            <p:strVal val="0-#ppt_w/2"/>
                                          </p:val>
                                        </p:tav>
                                        <p:tav tm="100000">
                                          <p:val>
                                            <p:strVal val="#ppt_x"/>
                                          </p:val>
                                        </p:tav>
                                      </p:tavLst>
                                    </p:anim>
                                    <p:anim calcmode="lin" valueType="num">
                                      <p:cBhvr additive="base">
                                        <p:cTn id="27" dur="500" fill="hold"/>
                                        <p:tgtEl>
                                          <p:spTgt spid="23"/>
                                        </p:tgtEl>
                                        <p:attrNameLst>
                                          <p:attrName>ppt_y</p:attrName>
                                        </p:attrNameLst>
                                      </p:cBhvr>
                                      <p:tavLst>
                                        <p:tav tm="0">
                                          <p:val>
                                            <p:strVal val="1+#ppt_h/2"/>
                                          </p:val>
                                        </p:tav>
                                        <p:tav tm="100000">
                                          <p:val>
                                            <p:strVal val="#ppt_y"/>
                                          </p:val>
                                        </p:tav>
                                      </p:tavLst>
                                    </p:anim>
                                  </p:childTnLst>
                                </p:cTn>
                              </p:par>
                              <p:par>
                                <p:cTn id="28" presetID="2" presetClass="entr" presetSubtype="12" fill="hold" grpId="0" nodeType="withEffect">
                                  <p:stCondLst>
                                    <p:cond delay="200"/>
                                  </p:stCondLst>
                                  <p:childTnLst>
                                    <p:set>
                                      <p:cBhvr>
                                        <p:cTn id="29" dur="1" fill="hold">
                                          <p:stCondLst>
                                            <p:cond delay="0"/>
                                          </p:stCondLst>
                                        </p:cTn>
                                        <p:tgtEl>
                                          <p:spTgt spid="24"/>
                                        </p:tgtEl>
                                        <p:attrNameLst>
                                          <p:attrName>style.visibility</p:attrName>
                                        </p:attrNameLst>
                                      </p:cBhvr>
                                      <p:to>
                                        <p:strVal val="visible"/>
                                      </p:to>
                                    </p:set>
                                    <p:anim calcmode="lin" valueType="num">
                                      <p:cBhvr additive="base">
                                        <p:cTn id="30" dur="500" fill="hold"/>
                                        <p:tgtEl>
                                          <p:spTgt spid="24"/>
                                        </p:tgtEl>
                                        <p:attrNameLst>
                                          <p:attrName>ppt_x</p:attrName>
                                        </p:attrNameLst>
                                      </p:cBhvr>
                                      <p:tavLst>
                                        <p:tav tm="0">
                                          <p:val>
                                            <p:strVal val="0-#ppt_w/2"/>
                                          </p:val>
                                        </p:tav>
                                        <p:tav tm="100000">
                                          <p:val>
                                            <p:strVal val="#ppt_x"/>
                                          </p:val>
                                        </p:tav>
                                      </p:tavLst>
                                    </p:anim>
                                    <p:anim calcmode="lin" valueType="num">
                                      <p:cBhvr additive="base">
                                        <p:cTn id="31" dur="500" fill="hold"/>
                                        <p:tgtEl>
                                          <p:spTgt spid="24"/>
                                        </p:tgtEl>
                                        <p:attrNameLst>
                                          <p:attrName>ppt_y</p:attrName>
                                        </p:attrNameLst>
                                      </p:cBhvr>
                                      <p:tavLst>
                                        <p:tav tm="0">
                                          <p:val>
                                            <p:strVal val="1+#ppt_h/2"/>
                                          </p:val>
                                        </p:tav>
                                        <p:tav tm="100000">
                                          <p:val>
                                            <p:strVal val="#ppt_y"/>
                                          </p:val>
                                        </p:tav>
                                      </p:tavLst>
                                    </p:anim>
                                  </p:childTnLst>
                                </p:cTn>
                              </p:par>
                              <p:par>
                                <p:cTn id="32" presetID="2" presetClass="entr" presetSubtype="12" fill="hold" grpId="0" nodeType="withEffect">
                                  <p:stCondLst>
                                    <p:cond delay="300"/>
                                  </p:stCondLst>
                                  <p:childTnLst>
                                    <p:set>
                                      <p:cBhvr>
                                        <p:cTn id="33" dur="1" fill="hold">
                                          <p:stCondLst>
                                            <p:cond delay="0"/>
                                          </p:stCondLst>
                                        </p:cTn>
                                        <p:tgtEl>
                                          <p:spTgt spid="25"/>
                                        </p:tgtEl>
                                        <p:attrNameLst>
                                          <p:attrName>style.visibility</p:attrName>
                                        </p:attrNameLst>
                                      </p:cBhvr>
                                      <p:to>
                                        <p:strVal val="visible"/>
                                      </p:to>
                                    </p:set>
                                    <p:anim calcmode="lin" valueType="num">
                                      <p:cBhvr additive="base">
                                        <p:cTn id="34" dur="500" fill="hold"/>
                                        <p:tgtEl>
                                          <p:spTgt spid="25"/>
                                        </p:tgtEl>
                                        <p:attrNameLst>
                                          <p:attrName>ppt_x</p:attrName>
                                        </p:attrNameLst>
                                      </p:cBhvr>
                                      <p:tavLst>
                                        <p:tav tm="0">
                                          <p:val>
                                            <p:strVal val="0-#ppt_w/2"/>
                                          </p:val>
                                        </p:tav>
                                        <p:tav tm="100000">
                                          <p:val>
                                            <p:strVal val="#ppt_x"/>
                                          </p:val>
                                        </p:tav>
                                      </p:tavLst>
                                    </p:anim>
                                    <p:anim calcmode="lin" valueType="num">
                                      <p:cBhvr additive="base">
                                        <p:cTn id="35" dur="500" fill="hold"/>
                                        <p:tgtEl>
                                          <p:spTgt spid="25"/>
                                        </p:tgtEl>
                                        <p:attrNameLst>
                                          <p:attrName>ppt_y</p:attrName>
                                        </p:attrNameLst>
                                      </p:cBhvr>
                                      <p:tavLst>
                                        <p:tav tm="0">
                                          <p:val>
                                            <p:strVal val="1+#ppt_h/2"/>
                                          </p:val>
                                        </p:tav>
                                        <p:tav tm="100000">
                                          <p:val>
                                            <p:strVal val="#ppt_y"/>
                                          </p:val>
                                        </p:tav>
                                      </p:tavLst>
                                    </p:anim>
                                  </p:childTnLst>
                                </p:cTn>
                              </p:par>
                              <p:par>
                                <p:cTn id="36" presetID="2" presetClass="entr" presetSubtype="12" fill="hold" grpId="0" nodeType="withEffect">
                                  <p:stCondLst>
                                    <p:cond delay="400"/>
                                  </p:stCondLst>
                                  <p:childTnLst>
                                    <p:set>
                                      <p:cBhvr>
                                        <p:cTn id="37" dur="1" fill="hold">
                                          <p:stCondLst>
                                            <p:cond delay="0"/>
                                          </p:stCondLst>
                                        </p:cTn>
                                        <p:tgtEl>
                                          <p:spTgt spid="30"/>
                                        </p:tgtEl>
                                        <p:attrNameLst>
                                          <p:attrName>style.visibility</p:attrName>
                                        </p:attrNameLst>
                                      </p:cBhvr>
                                      <p:to>
                                        <p:strVal val="visible"/>
                                      </p:to>
                                    </p:set>
                                    <p:anim calcmode="lin" valueType="num">
                                      <p:cBhvr additive="base">
                                        <p:cTn id="38" dur="500" fill="hold"/>
                                        <p:tgtEl>
                                          <p:spTgt spid="30"/>
                                        </p:tgtEl>
                                        <p:attrNameLst>
                                          <p:attrName>ppt_x</p:attrName>
                                        </p:attrNameLst>
                                      </p:cBhvr>
                                      <p:tavLst>
                                        <p:tav tm="0">
                                          <p:val>
                                            <p:strVal val="0-#ppt_w/2"/>
                                          </p:val>
                                        </p:tav>
                                        <p:tav tm="100000">
                                          <p:val>
                                            <p:strVal val="#ppt_x"/>
                                          </p:val>
                                        </p:tav>
                                      </p:tavLst>
                                    </p:anim>
                                    <p:anim calcmode="lin" valueType="num">
                                      <p:cBhvr additive="base">
                                        <p:cTn id="39" dur="500" fill="hold"/>
                                        <p:tgtEl>
                                          <p:spTgt spid="30"/>
                                        </p:tgtEl>
                                        <p:attrNameLst>
                                          <p:attrName>ppt_y</p:attrName>
                                        </p:attrNameLst>
                                      </p:cBhvr>
                                      <p:tavLst>
                                        <p:tav tm="0">
                                          <p:val>
                                            <p:strVal val="1+#ppt_h/2"/>
                                          </p:val>
                                        </p:tav>
                                        <p:tav tm="100000">
                                          <p:val>
                                            <p:strVal val="#ppt_y"/>
                                          </p:val>
                                        </p:tav>
                                      </p:tavLst>
                                    </p:anim>
                                  </p:childTnLst>
                                </p:cTn>
                              </p:par>
                              <p:par>
                                <p:cTn id="40" presetID="2" presetClass="entr" presetSubtype="12" fill="hold" grpId="0" nodeType="withEffect">
                                  <p:stCondLst>
                                    <p:cond delay="500"/>
                                  </p:stCondLst>
                                  <p:childTnLst>
                                    <p:set>
                                      <p:cBhvr>
                                        <p:cTn id="41" dur="1" fill="hold">
                                          <p:stCondLst>
                                            <p:cond delay="0"/>
                                          </p:stCondLst>
                                        </p:cTn>
                                        <p:tgtEl>
                                          <p:spTgt spid="32"/>
                                        </p:tgtEl>
                                        <p:attrNameLst>
                                          <p:attrName>style.visibility</p:attrName>
                                        </p:attrNameLst>
                                      </p:cBhvr>
                                      <p:to>
                                        <p:strVal val="visible"/>
                                      </p:to>
                                    </p:set>
                                    <p:anim calcmode="lin" valueType="num">
                                      <p:cBhvr additive="base">
                                        <p:cTn id="42" dur="500" fill="hold"/>
                                        <p:tgtEl>
                                          <p:spTgt spid="32"/>
                                        </p:tgtEl>
                                        <p:attrNameLst>
                                          <p:attrName>ppt_x</p:attrName>
                                        </p:attrNameLst>
                                      </p:cBhvr>
                                      <p:tavLst>
                                        <p:tav tm="0">
                                          <p:val>
                                            <p:strVal val="0-#ppt_w/2"/>
                                          </p:val>
                                        </p:tav>
                                        <p:tav tm="100000">
                                          <p:val>
                                            <p:strVal val="#ppt_x"/>
                                          </p:val>
                                        </p:tav>
                                      </p:tavLst>
                                    </p:anim>
                                    <p:anim calcmode="lin" valueType="num">
                                      <p:cBhvr additive="base">
                                        <p:cTn id="43" dur="500" fill="hold"/>
                                        <p:tgtEl>
                                          <p:spTgt spid="32"/>
                                        </p:tgtEl>
                                        <p:attrNameLst>
                                          <p:attrName>ppt_y</p:attrName>
                                        </p:attrNameLst>
                                      </p:cBhvr>
                                      <p:tavLst>
                                        <p:tav tm="0">
                                          <p:val>
                                            <p:strVal val="1+#ppt_h/2"/>
                                          </p:val>
                                        </p:tav>
                                        <p:tav tm="100000">
                                          <p:val>
                                            <p:strVal val="#ppt_y"/>
                                          </p:val>
                                        </p:tav>
                                      </p:tavLst>
                                    </p:anim>
                                  </p:childTnLst>
                                </p:cTn>
                              </p:par>
                            </p:childTnLst>
                          </p:cTn>
                        </p:par>
                        <p:par>
                          <p:cTn id="44" fill="hold">
                            <p:stCondLst>
                              <p:cond delay="2800"/>
                            </p:stCondLst>
                            <p:childTnLst>
                              <p:par>
                                <p:cTn id="45" presetID="22" presetClass="entr" presetSubtype="8"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left)">
                                      <p:cBhvr>
                                        <p:cTn id="47" dur="500"/>
                                        <p:tgtEl>
                                          <p:spTgt spid="26"/>
                                        </p:tgtEl>
                                      </p:cBhvr>
                                    </p:animEffect>
                                  </p:childTnLst>
                                </p:cTn>
                              </p:par>
                              <p:par>
                                <p:cTn id="48" presetID="22" presetClass="entr" presetSubtype="8" fill="hold" grpId="0" nodeType="withEffect">
                                  <p:stCondLst>
                                    <p:cond delay="100"/>
                                  </p:stCondLst>
                                  <p:childTnLst>
                                    <p:set>
                                      <p:cBhvr>
                                        <p:cTn id="49" dur="1" fill="hold">
                                          <p:stCondLst>
                                            <p:cond delay="0"/>
                                          </p:stCondLst>
                                        </p:cTn>
                                        <p:tgtEl>
                                          <p:spTgt spid="27"/>
                                        </p:tgtEl>
                                        <p:attrNameLst>
                                          <p:attrName>style.visibility</p:attrName>
                                        </p:attrNameLst>
                                      </p:cBhvr>
                                      <p:to>
                                        <p:strVal val="visible"/>
                                      </p:to>
                                    </p:set>
                                    <p:animEffect transition="in" filter="wipe(left)">
                                      <p:cBhvr>
                                        <p:cTn id="50" dur="500"/>
                                        <p:tgtEl>
                                          <p:spTgt spid="27"/>
                                        </p:tgtEl>
                                      </p:cBhvr>
                                    </p:animEffect>
                                  </p:childTnLst>
                                </p:cTn>
                              </p:par>
                              <p:par>
                                <p:cTn id="51" presetID="22" presetClass="entr" presetSubtype="8" fill="hold" grpId="0" nodeType="withEffect">
                                  <p:stCondLst>
                                    <p:cond delay="200"/>
                                  </p:stCondLst>
                                  <p:childTnLst>
                                    <p:set>
                                      <p:cBhvr>
                                        <p:cTn id="52" dur="1" fill="hold">
                                          <p:stCondLst>
                                            <p:cond delay="0"/>
                                          </p:stCondLst>
                                        </p:cTn>
                                        <p:tgtEl>
                                          <p:spTgt spid="28"/>
                                        </p:tgtEl>
                                        <p:attrNameLst>
                                          <p:attrName>style.visibility</p:attrName>
                                        </p:attrNameLst>
                                      </p:cBhvr>
                                      <p:to>
                                        <p:strVal val="visible"/>
                                      </p:to>
                                    </p:set>
                                    <p:animEffect transition="in" filter="wipe(left)">
                                      <p:cBhvr>
                                        <p:cTn id="53" dur="500"/>
                                        <p:tgtEl>
                                          <p:spTgt spid="28"/>
                                        </p:tgtEl>
                                      </p:cBhvr>
                                    </p:animEffect>
                                  </p:childTnLst>
                                </p:cTn>
                              </p:par>
                              <p:par>
                                <p:cTn id="54" presetID="22" presetClass="entr" presetSubtype="8" fill="hold" grpId="0" nodeType="withEffect" nodePh="1">
                                  <p:stCondLst>
                                    <p:cond delay="300"/>
                                  </p:stCondLst>
                                  <p:endCondLst>
                                    <p:cond evt="begin" delay="0">
                                      <p:tn val="54"/>
                                    </p:cond>
                                  </p:endCondLst>
                                  <p:childTnLst>
                                    <p:set>
                                      <p:cBhvr>
                                        <p:cTn id="55" dur="1" fill="hold">
                                          <p:stCondLst>
                                            <p:cond delay="0"/>
                                          </p:stCondLst>
                                        </p:cTn>
                                        <p:tgtEl>
                                          <p:spTgt spid="31"/>
                                        </p:tgtEl>
                                        <p:attrNameLst>
                                          <p:attrName>style.visibility</p:attrName>
                                        </p:attrNameLst>
                                      </p:cBhvr>
                                      <p:to>
                                        <p:strVal val="visible"/>
                                      </p:to>
                                    </p:set>
                                    <p:animEffect transition="in" filter="wipe(left)">
                                      <p:cBhvr>
                                        <p:cTn id="56" dur="500"/>
                                        <p:tgtEl>
                                          <p:spTgt spid="31"/>
                                        </p:tgtEl>
                                      </p:cBhvr>
                                    </p:animEffect>
                                  </p:childTnLst>
                                </p:cTn>
                              </p:par>
                              <p:par>
                                <p:cTn id="57" presetID="22" presetClass="entr" presetSubtype="8" fill="hold" grpId="0" nodeType="withEffect">
                                  <p:stCondLst>
                                    <p:cond delay="400"/>
                                  </p:stCondLst>
                                  <p:childTnLst>
                                    <p:set>
                                      <p:cBhvr>
                                        <p:cTn id="58" dur="1" fill="hold">
                                          <p:stCondLst>
                                            <p:cond delay="0"/>
                                          </p:stCondLst>
                                        </p:cTn>
                                        <p:tgtEl>
                                          <p:spTgt spid="33"/>
                                        </p:tgtEl>
                                        <p:attrNameLst>
                                          <p:attrName>style.visibility</p:attrName>
                                        </p:attrNameLst>
                                      </p:cBhvr>
                                      <p:to>
                                        <p:strVal val="visible"/>
                                      </p:to>
                                    </p:set>
                                    <p:animEffect transition="in" filter="wipe(left)">
                                      <p:cBhvr>
                                        <p:cTn id="59" dur="500"/>
                                        <p:tgtEl>
                                          <p:spTgt spid="33"/>
                                        </p:tgtEl>
                                      </p:cBhvr>
                                    </p:animEffect>
                                  </p:childTnLst>
                                </p:cTn>
                              </p:par>
                              <p:par>
                                <p:cTn id="60" presetID="22" presetClass="entr" presetSubtype="8" fill="hold" grpId="0" nodeType="withEffect" nodePh="1">
                                  <p:stCondLst>
                                    <p:cond delay="500"/>
                                  </p:stCondLst>
                                  <p:endCondLst>
                                    <p:cond evt="begin" delay="0">
                                      <p:tn val="60"/>
                                    </p:cond>
                                  </p:endCondLst>
                                  <p:childTnLst>
                                    <p:set>
                                      <p:cBhvr>
                                        <p:cTn id="61" dur="1" fill="hold">
                                          <p:stCondLst>
                                            <p:cond delay="0"/>
                                          </p:stCondLst>
                                        </p:cTn>
                                        <p:tgtEl>
                                          <p:spTgt spid="29"/>
                                        </p:tgtEl>
                                        <p:attrNameLst>
                                          <p:attrName>style.visibility</p:attrName>
                                        </p:attrNameLst>
                                      </p:cBhvr>
                                      <p:to>
                                        <p:strVal val="visible"/>
                                      </p:to>
                                    </p:set>
                                    <p:animEffect transition="in" filter="wipe(left)">
                                      <p:cBhvr>
                                        <p:cTn id="6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3" grpId="0" bldLvl="0" autoUpdateAnimBg="0"/>
      <p:bldP spid="20" grpId="0" animBg="1"/>
      <p:bldP spid="22" grpId="0" animBg="1" autoUpdateAnimBg="0"/>
      <p:bldP spid="23" grpId="0" animBg="1" autoUpdateAnimBg="0"/>
      <p:bldP spid="24" grpId="0" animBg="1" autoUpdateAnimBg="0"/>
      <p:bldP spid="25" grpId="0" animBg="1" autoUpdateAnimBg="0"/>
      <p:bldP spid="26" grpId="0" autoUpdateAnimBg="0"/>
      <p:bldP spid="27" grpId="0" autoUpdateAnimBg="0"/>
      <p:bldP spid="28" grpId="0" autoUpdateAnimBg="0"/>
      <p:bldP spid="29" grpId="0" autoUpdateAnimBg="0"/>
      <p:bldP spid="30" grpId="0" animBg="1" autoUpdateAnimBg="0"/>
      <p:bldP spid="31" grpId="0" autoUpdateAnimBg="0"/>
      <p:bldP spid="32" grpId="0" animBg="1" autoUpdateAnimBg="0"/>
      <p:bldP spid="33"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a:off x="324628" y="435931"/>
            <a:ext cx="8113486" cy="0"/>
          </a:xfrm>
          <a:prstGeom prst="line">
            <a:avLst/>
          </a:prstGeom>
          <a:ln w="1270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612055" y="96233"/>
            <a:ext cx="274777" cy="274777"/>
          </a:xfrm>
          <a:prstGeom prst="ellipse">
            <a:avLst/>
          </a:prstGeom>
          <a:solidFill>
            <a:srgbClr val="F5F5F5"/>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solidFill>
                <a:schemeClr val="bg1"/>
              </a:solidFill>
            </a:endParaRPr>
          </a:p>
        </p:txBody>
      </p:sp>
      <p:sp>
        <p:nvSpPr>
          <p:cNvPr id="28" name="TextBox 27"/>
          <p:cNvSpPr txBox="1"/>
          <p:nvPr/>
        </p:nvSpPr>
        <p:spPr>
          <a:xfrm>
            <a:off x="1024844" y="51016"/>
            <a:ext cx="2696568" cy="707884"/>
          </a:xfrm>
          <a:prstGeom prst="rect">
            <a:avLst/>
          </a:prstGeom>
          <a:noFill/>
        </p:spPr>
        <p:txBody>
          <a:bodyPr wrap="none" lIns="91438" tIns="45719" rIns="91438" bIns="45719" rtlCol="0">
            <a:spAutoFit/>
          </a:bodyPr>
          <a:lstStyle/>
          <a:p>
            <a:r>
              <a:rPr lang="en-US" altLang="zh-CN" sz="2000" dirty="0" smtClean="0">
                <a:solidFill>
                  <a:schemeClr val="bg1"/>
                </a:solidFill>
                <a:latin typeface="方正兰亭细黑_GBK" pitchFamily="2" charset="-122"/>
                <a:ea typeface="方正兰亭细黑_GBK" pitchFamily="2" charset="-122"/>
              </a:rPr>
              <a:t>4.2.4——</a:t>
            </a:r>
            <a:r>
              <a:rPr lang="zh-CN" altLang="en-US" sz="2000" b="1" dirty="0">
                <a:solidFill>
                  <a:schemeClr val="bg1"/>
                </a:solidFill>
                <a:latin typeface="微软雅黑" pitchFamily="34" charset="-122"/>
                <a:ea typeface="微软雅黑" pitchFamily="34" charset="-122"/>
              </a:rPr>
              <a:t>设置</a:t>
            </a:r>
            <a:r>
              <a:rPr lang="en-US" altLang="zh-CN" sz="2000" b="1" dirty="0">
                <a:solidFill>
                  <a:schemeClr val="bg1"/>
                </a:solidFill>
                <a:latin typeface="微软雅黑" pitchFamily="34" charset="-122"/>
                <a:ea typeface="微软雅黑" pitchFamily="34" charset="-122"/>
              </a:rPr>
              <a:t>cookies</a:t>
            </a:r>
          </a:p>
          <a:p>
            <a:endParaRPr lang="zh-CN" altLang="en-US" sz="2000" dirty="0">
              <a:solidFill>
                <a:schemeClr val="bg1"/>
              </a:solidFill>
              <a:latin typeface="方正兰亭细黑_GBK" pitchFamily="2" charset="-122"/>
              <a:ea typeface="方正兰亭细黑_GBK" pitchFamily="2" charset="-122"/>
            </a:endParaRPr>
          </a:p>
        </p:txBody>
      </p:sp>
      <p:grpSp>
        <p:nvGrpSpPr>
          <p:cNvPr id="5" name="Group 4"/>
          <p:cNvGrpSpPr/>
          <p:nvPr/>
        </p:nvGrpSpPr>
        <p:grpSpPr>
          <a:xfrm>
            <a:off x="2431594" y="1059771"/>
            <a:ext cx="3998543" cy="3850364"/>
            <a:chOff x="4200186" y="2320894"/>
            <a:chExt cx="3791627" cy="3651116"/>
          </a:xfrm>
        </p:grpSpPr>
        <p:sp>
          <p:nvSpPr>
            <p:cNvPr id="6" name="Rounded Rectangle 6"/>
            <p:cNvSpPr/>
            <p:nvPr/>
          </p:nvSpPr>
          <p:spPr>
            <a:xfrm flipH="1">
              <a:off x="4214254" y="4850056"/>
              <a:ext cx="3777559" cy="91440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Rounded Rectangle 5"/>
            <p:cNvSpPr/>
            <p:nvPr/>
          </p:nvSpPr>
          <p:spPr>
            <a:xfrm rot="3492391" flipH="1">
              <a:off x="4991307" y="3689252"/>
              <a:ext cx="3651116" cy="9144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Rounded Rectangle 3"/>
            <p:cNvSpPr/>
            <p:nvPr/>
          </p:nvSpPr>
          <p:spPr>
            <a:xfrm rot="18107609">
              <a:off x="3556490" y="3689252"/>
              <a:ext cx="3651116" cy="91440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Rounded Rectangle 9"/>
            <p:cNvSpPr/>
            <p:nvPr/>
          </p:nvSpPr>
          <p:spPr>
            <a:xfrm flipH="1">
              <a:off x="4200186" y="4850056"/>
              <a:ext cx="1948760" cy="91440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Oval 13"/>
            <p:cNvSpPr/>
            <p:nvPr/>
          </p:nvSpPr>
          <p:spPr>
            <a:xfrm>
              <a:off x="5725181" y="2613073"/>
              <a:ext cx="755703" cy="7557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Oval 14"/>
            <p:cNvSpPr/>
            <p:nvPr/>
          </p:nvSpPr>
          <p:spPr>
            <a:xfrm>
              <a:off x="4297730" y="4929404"/>
              <a:ext cx="755703" cy="7557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Oval 15"/>
            <p:cNvSpPr/>
            <p:nvPr/>
          </p:nvSpPr>
          <p:spPr>
            <a:xfrm>
              <a:off x="7164059" y="4930934"/>
              <a:ext cx="755703" cy="7557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17"/>
            <p:cNvSpPr>
              <a:spLocks noEditPoints="1"/>
            </p:cNvSpPr>
            <p:nvPr/>
          </p:nvSpPr>
          <p:spPr bwMode="auto">
            <a:xfrm>
              <a:off x="5950368" y="2791506"/>
              <a:ext cx="305327" cy="39883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accent1"/>
            </a:solidFill>
            <a:ln>
              <a:noFill/>
            </a:ln>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18"/>
            <p:cNvSpPr>
              <a:spLocks noEditPoints="1"/>
            </p:cNvSpPr>
            <p:nvPr/>
          </p:nvSpPr>
          <p:spPr bwMode="auto">
            <a:xfrm>
              <a:off x="4537230" y="5088755"/>
              <a:ext cx="276702" cy="437000"/>
            </a:xfrm>
            <a:custGeom>
              <a:avLst/>
              <a:gdLst>
                <a:gd name="T0" fmla="*/ 57 w 67"/>
                <a:gd name="T1" fmla="*/ 10 h 106"/>
                <a:gd name="T2" fmla="*/ 62 w 67"/>
                <a:gd name="T3" fmla="*/ 51 h 106"/>
                <a:gd name="T4" fmla="*/ 51 w 67"/>
                <a:gd name="T5" fmla="*/ 66 h 106"/>
                <a:gd name="T6" fmla="*/ 55 w 67"/>
                <a:gd name="T7" fmla="*/ 65 h 106"/>
                <a:gd name="T8" fmla="*/ 57 w 67"/>
                <a:gd name="T9" fmla="*/ 73 h 106"/>
                <a:gd name="T10" fmla="*/ 56 w 67"/>
                <a:gd name="T11" fmla="*/ 80 h 106"/>
                <a:gd name="T12" fmla="*/ 57 w 67"/>
                <a:gd name="T13" fmla="*/ 86 h 106"/>
                <a:gd name="T14" fmla="*/ 55 w 67"/>
                <a:gd name="T15" fmla="*/ 93 h 106"/>
                <a:gd name="T16" fmla="*/ 15 w 67"/>
                <a:gd name="T17" fmla="*/ 97 h 106"/>
                <a:gd name="T18" fmla="*/ 12 w 67"/>
                <a:gd name="T19" fmla="*/ 95 h 106"/>
                <a:gd name="T20" fmla="*/ 12 w 67"/>
                <a:gd name="T21" fmla="*/ 83 h 106"/>
                <a:gd name="T22" fmla="*/ 12 w 67"/>
                <a:gd name="T23" fmla="*/ 82 h 106"/>
                <a:gd name="T24" fmla="*/ 12 w 67"/>
                <a:gd name="T25" fmla="*/ 71 h 106"/>
                <a:gd name="T26" fmla="*/ 15 w 67"/>
                <a:gd name="T27" fmla="*/ 69 h 106"/>
                <a:gd name="T28" fmla="*/ 16 w 67"/>
                <a:gd name="T29" fmla="*/ 63 h 106"/>
                <a:gd name="T30" fmla="*/ 0 w 67"/>
                <a:gd name="T31" fmla="*/ 34 h 106"/>
                <a:gd name="T32" fmla="*/ 33 w 67"/>
                <a:gd name="T33" fmla="*/ 0 h 106"/>
                <a:gd name="T34" fmla="*/ 28 w 67"/>
                <a:gd name="T35" fmla="*/ 41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2 h 106"/>
                <a:gd name="T48" fmla="*/ 44 w 67"/>
                <a:gd name="T49" fmla="*/ 66 h 106"/>
                <a:gd name="T50" fmla="*/ 44 w 67"/>
                <a:gd name="T51" fmla="*/ 58 h 106"/>
                <a:gd name="T52" fmla="*/ 56 w 67"/>
                <a:gd name="T53" fmla="*/ 47 h 106"/>
                <a:gd name="T54" fmla="*/ 52 w 67"/>
                <a:gd name="T55" fmla="*/ 15 h 106"/>
                <a:gd name="T56" fmla="*/ 15 w 67"/>
                <a:gd name="T57" fmla="*/ 15 h 106"/>
                <a:gd name="T58" fmla="*/ 11 w 67"/>
                <a:gd name="T59" fmla="*/ 48 h 106"/>
                <a:gd name="T60" fmla="*/ 23 w 67"/>
                <a:gd name="T61" fmla="*/ 59 h 106"/>
                <a:gd name="T62" fmla="*/ 23 w 67"/>
                <a:gd name="T63" fmla="*/ 67 h 106"/>
                <a:gd name="T64" fmla="*/ 29 w 67"/>
                <a:gd name="T65" fmla="*/ 52 h 106"/>
                <a:gd name="T66" fmla="*/ 25 w 67"/>
                <a:gd name="T67" fmla="*/ 38 h 106"/>
                <a:gd name="T68" fmla="*/ 40 w 67"/>
                <a:gd name="T69" fmla="*/ 43 h 106"/>
                <a:gd name="T70" fmla="*/ 36 w 67"/>
                <a:gd name="T71" fmla="*/ 42 h 106"/>
                <a:gd name="T72" fmla="*/ 30 w 67"/>
                <a:gd name="T73" fmla="*/ 42 h 106"/>
                <a:gd name="T74" fmla="*/ 27 w 67"/>
                <a:gd name="T75" fmla="*/ 42 h 106"/>
                <a:gd name="T76" fmla="*/ 32 w 67"/>
                <a:gd name="T77" fmla="*/ 51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90 h 106"/>
                <a:gd name="T94" fmla="*/ 50 w 67"/>
                <a:gd name="T95" fmla="*/ 86 h 106"/>
                <a:gd name="T96" fmla="*/ 50 w 67"/>
                <a:gd name="T97" fmla="*/ 73 h 106"/>
                <a:gd name="T98" fmla="*/ 17 w 67"/>
                <a:gd name="T99" fmla="*/ 77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chemeClr val="accent3"/>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19"/>
            <p:cNvSpPr>
              <a:spLocks noEditPoints="1"/>
            </p:cNvSpPr>
            <p:nvPr/>
          </p:nvSpPr>
          <p:spPr bwMode="auto">
            <a:xfrm>
              <a:off x="7348218" y="5147991"/>
              <a:ext cx="387383" cy="332044"/>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chemeClr val="accent2"/>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6" name="Group 23"/>
          <p:cNvGrpSpPr/>
          <p:nvPr/>
        </p:nvGrpSpPr>
        <p:grpSpPr>
          <a:xfrm>
            <a:off x="6518167" y="2549955"/>
            <a:ext cx="2625830" cy="2378100"/>
            <a:chOff x="8512415" y="2465536"/>
            <a:chExt cx="3485847" cy="1140812"/>
          </a:xfrm>
        </p:grpSpPr>
        <p:sp>
          <p:nvSpPr>
            <p:cNvPr id="17" name="TextBox 24"/>
            <p:cNvSpPr txBox="1"/>
            <p:nvPr/>
          </p:nvSpPr>
          <p:spPr>
            <a:xfrm>
              <a:off x="8606291" y="2465536"/>
              <a:ext cx="2961780" cy="186033"/>
            </a:xfrm>
            <a:prstGeom prst="rect">
              <a:avLst/>
            </a:prstGeom>
            <a:noFill/>
          </p:spPr>
          <p:txBody>
            <a:bodyPr wrap="square" rtlCol="0">
              <a:spAutoFit/>
            </a:bodyPr>
            <a:lstStyle/>
            <a:p>
              <a:pPr>
                <a:lnSpc>
                  <a:spcPct val="120000"/>
                </a:lnSpc>
              </a:pPr>
              <a:r>
                <a:rPr lang="zh-CN" altLang="en-US" sz="1600" dirty="0" smtClean="0">
                  <a:solidFill>
                    <a:schemeClr val="bg1">
                      <a:lumMod val="65000"/>
                    </a:schemeClr>
                  </a:solidFill>
                  <a:ea typeface="微软雅黑" panose="020B0503020204020204" pitchFamily="34" charset="-122"/>
                  <a:cs typeface="+mn-ea"/>
                  <a:sym typeface="Arial" panose="020B0604020202020204" pitchFamily="34" charset="0"/>
                </a:rPr>
                <a:t>拒绝写入</a:t>
              </a:r>
              <a:r>
                <a:rPr lang="en-US" altLang="zh-CN" sz="1600" dirty="0" smtClean="0">
                  <a:solidFill>
                    <a:schemeClr val="bg1">
                      <a:lumMod val="65000"/>
                    </a:schemeClr>
                  </a:solidFill>
                  <a:ea typeface="微软雅黑" panose="020B0503020204020204" pitchFamily="34" charset="-122"/>
                  <a:cs typeface="+mn-ea"/>
                  <a:sym typeface="Arial" panose="020B0604020202020204" pitchFamily="34" charset="0"/>
                </a:rPr>
                <a:t>COOKIE</a:t>
              </a:r>
              <a:endParaRPr lang="en-GB" sz="1600" dirty="0">
                <a:solidFill>
                  <a:schemeClr val="bg1">
                    <a:lumMod val="65000"/>
                  </a:schemeClr>
                </a:solidFill>
                <a:ea typeface="微软雅黑" panose="020B0503020204020204" pitchFamily="34" charset="-122"/>
                <a:cs typeface="+mn-ea"/>
                <a:sym typeface="Arial" panose="020B0604020202020204" pitchFamily="34" charset="0"/>
              </a:endParaRPr>
            </a:p>
          </p:txBody>
        </p:sp>
        <p:sp>
          <p:nvSpPr>
            <p:cNvPr id="18" name="Rectangle 25"/>
            <p:cNvSpPr/>
            <p:nvPr/>
          </p:nvSpPr>
          <p:spPr>
            <a:xfrm>
              <a:off x="8512415" y="2631890"/>
              <a:ext cx="3485847" cy="974458"/>
            </a:xfrm>
            <a:prstGeom prst="rect">
              <a:avLst/>
            </a:prstGeom>
          </p:spPr>
          <p:txBody>
            <a:bodyPr wrap="square">
              <a:spAutoFit/>
            </a:bodyPr>
            <a:lstStyle/>
            <a:p>
              <a:r>
                <a:rPr lang="zh-CN" altLang="en-US" sz="1400" dirty="0" smtClean="0"/>
                <a:t>（</a:t>
              </a:r>
              <a:r>
                <a:rPr lang="en-US" altLang="zh-CN" sz="1400" dirty="0" smtClean="0"/>
                <a:t>2</a:t>
              </a:r>
              <a:r>
                <a:rPr lang="zh-CN" altLang="en-US" sz="1400" dirty="0" smtClean="0"/>
                <a:t>）通过</a:t>
              </a:r>
              <a:r>
                <a:rPr lang="zh-CN" altLang="en-US" sz="1400" dirty="0"/>
                <a:t>禁止</a:t>
              </a:r>
              <a:r>
                <a:rPr lang="en-US" altLang="zh-CN" sz="1400" dirty="0"/>
                <a:t>cookie</a:t>
              </a:r>
              <a:r>
                <a:rPr lang="zh-CN" altLang="en-US" sz="1400" dirty="0"/>
                <a:t>，这是客户端主动阻止服务器写入。禁止</a:t>
              </a:r>
              <a:r>
                <a:rPr lang="en-US" altLang="zh-CN" sz="1400" dirty="0"/>
                <a:t>cookie</a:t>
              </a:r>
              <a:r>
                <a:rPr lang="zh-CN" altLang="en-US" sz="1400" dirty="0"/>
                <a:t>可以防止可能使用</a:t>
              </a:r>
              <a:r>
                <a:rPr lang="en-US" altLang="zh-CN" sz="1400" dirty="0"/>
                <a:t>cookies</a:t>
              </a:r>
              <a:r>
                <a:rPr lang="zh-CN" altLang="en-US" sz="1400" dirty="0"/>
                <a:t>识别爬虫的网站来</a:t>
              </a:r>
              <a:r>
                <a:rPr lang="en-US" altLang="zh-CN" sz="1400" dirty="0"/>
                <a:t>ban</a:t>
              </a:r>
              <a:r>
                <a:rPr lang="zh-CN" altLang="en-US" sz="1400" dirty="0"/>
                <a:t>掉我们。</a:t>
              </a:r>
            </a:p>
            <a:p>
              <a:r>
                <a:rPr lang="zh-CN" altLang="en-US" sz="1400" dirty="0"/>
                <a:t>在</a:t>
              </a:r>
              <a:r>
                <a:rPr lang="en-US" altLang="zh-CN" sz="1400" dirty="0" err="1"/>
                <a:t>scrapy</a:t>
              </a:r>
              <a:r>
                <a:rPr lang="zh-CN" altLang="en-US" sz="1400" dirty="0"/>
                <a:t>爬虫中可以设置</a:t>
              </a:r>
              <a:r>
                <a:rPr lang="en-US" altLang="zh-CN" sz="1400" dirty="0"/>
                <a:t>COOKIES_ENABLES= FALSE</a:t>
              </a:r>
              <a:r>
                <a:rPr lang="zh-CN" altLang="en-US" sz="1400" dirty="0"/>
                <a:t>，即不启用</a:t>
              </a:r>
              <a:r>
                <a:rPr lang="en-US" altLang="zh-CN" sz="1400" dirty="0"/>
                <a:t>cookies middleware</a:t>
              </a:r>
              <a:r>
                <a:rPr lang="zh-CN" altLang="en-US" sz="1400" dirty="0"/>
                <a:t>，不向</a:t>
              </a:r>
              <a:r>
                <a:rPr lang="en-US" altLang="zh-CN" sz="1400" dirty="0"/>
                <a:t>web server</a:t>
              </a:r>
              <a:r>
                <a:rPr lang="zh-CN" altLang="en-US" sz="1400" dirty="0"/>
                <a:t>发送</a:t>
              </a:r>
              <a:r>
                <a:rPr lang="en-US" altLang="zh-CN" sz="1400" dirty="0"/>
                <a:t>cookies</a:t>
              </a:r>
              <a:r>
                <a:rPr lang="zh-CN" altLang="en-US" sz="1400" dirty="0"/>
                <a:t>。</a:t>
              </a:r>
            </a:p>
          </p:txBody>
        </p:sp>
      </p:grpSp>
      <p:grpSp>
        <p:nvGrpSpPr>
          <p:cNvPr id="19" name="Group 26"/>
          <p:cNvGrpSpPr/>
          <p:nvPr/>
        </p:nvGrpSpPr>
        <p:grpSpPr>
          <a:xfrm flipH="1">
            <a:off x="205849" y="696909"/>
            <a:ext cx="3514904" cy="1994392"/>
            <a:chOff x="8182936" y="2327889"/>
            <a:chExt cx="4837271" cy="1891185"/>
          </a:xfrm>
        </p:grpSpPr>
        <p:sp>
          <p:nvSpPr>
            <p:cNvPr id="20" name="TextBox 27"/>
            <p:cNvSpPr txBox="1"/>
            <p:nvPr/>
          </p:nvSpPr>
          <p:spPr>
            <a:xfrm>
              <a:off x="8182936" y="2327889"/>
              <a:ext cx="2891036" cy="367730"/>
            </a:xfrm>
            <a:prstGeom prst="rect">
              <a:avLst/>
            </a:prstGeom>
            <a:noFill/>
          </p:spPr>
          <p:txBody>
            <a:bodyPr wrap="square" rtlCol="0">
              <a:spAutoFit/>
            </a:bodyPr>
            <a:lstStyle/>
            <a:p>
              <a:pPr algn="r">
                <a:lnSpc>
                  <a:spcPct val="120000"/>
                </a:lnSpc>
              </a:pPr>
              <a:r>
                <a:rPr lang="en-GB" sz="16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Cookie</a:t>
              </a:r>
              <a:r>
                <a:rPr lang="zh-CN" altLang="en-US" sz="16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带来的问题</a:t>
              </a:r>
              <a:endParaRPr lang="en-GB" sz="1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Rectangle 28"/>
            <p:cNvSpPr/>
            <p:nvPr/>
          </p:nvSpPr>
          <p:spPr>
            <a:xfrm>
              <a:off x="8245628" y="2660598"/>
              <a:ext cx="4774579" cy="1558476"/>
            </a:xfrm>
            <a:prstGeom prst="rect">
              <a:avLst/>
            </a:prstGeom>
          </p:spPr>
          <p:txBody>
            <a:bodyPr wrap="square">
              <a:spAutoFit/>
            </a:bodyPr>
            <a:lstStyle/>
            <a:p>
              <a:pPr>
                <a:lnSpc>
                  <a:spcPct val="120000"/>
                </a:lnSpc>
              </a:pPr>
              <a:r>
                <a:rPr lang="en-US" altLang="zh-CN" sz="1400" dirty="0"/>
                <a:t>cookie</a:t>
              </a:r>
              <a:r>
                <a:rPr lang="zh-CN" altLang="en-US" sz="1400" dirty="0"/>
                <a:t>其实是储存在用户终端的一些被加密的数据，有些网站通过</a:t>
              </a:r>
              <a:r>
                <a:rPr lang="en-US" altLang="zh-CN" sz="1400" dirty="0"/>
                <a:t>cookies</a:t>
              </a:r>
              <a:r>
                <a:rPr lang="zh-CN" altLang="en-US" sz="1400" dirty="0"/>
                <a:t>来识别用户身份，如果某个访问总是高频率地发请求，很可能会被网站注意到，被嫌疑为爬虫，这时网站就可以通过</a:t>
              </a:r>
              <a:r>
                <a:rPr lang="en-US" altLang="zh-CN" sz="1400" dirty="0"/>
                <a:t>cookie</a:t>
              </a:r>
              <a:r>
                <a:rPr lang="zh-CN" altLang="en-US" sz="1400" dirty="0"/>
                <a:t>找到这个访问的用户而拒绝其访问。</a:t>
              </a: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t>
              </a:r>
              <a:endParaRPr lang="en-GB"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2" name="Group 30"/>
          <p:cNvGrpSpPr/>
          <p:nvPr/>
        </p:nvGrpSpPr>
        <p:grpSpPr>
          <a:xfrm flipH="1">
            <a:off x="-38423" y="3625464"/>
            <a:ext cx="2699169" cy="1565421"/>
            <a:chOff x="8512415" y="2327889"/>
            <a:chExt cx="3256083" cy="1484411"/>
          </a:xfrm>
        </p:grpSpPr>
        <p:sp>
          <p:nvSpPr>
            <p:cNvPr id="23" name="TextBox 31"/>
            <p:cNvSpPr txBox="1"/>
            <p:nvPr/>
          </p:nvSpPr>
          <p:spPr>
            <a:xfrm>
              <a:off x="8519743" y="2327889"/>
              <a:ext cx="2637775" cy="332708"/>
            </a:xfrm>
            <a:prstGeom prst="rect">
              <a:avLst/>
            </a:prstGeom>
            <a:noFill/>
          </p:spPr>
          <p:txBody>
            <a:bodyPr wrap="square" rtlCol="0">
              <a:spAutoFit/>
            </a:bodyPr>
            <a:lstStyle/>
            <a:p>
              <a:pPr algn="r">
                <a:lnSpc>
                  <a:spcPct val="120000"/>
                </a:lnSpc>
              </a:pPr>
              <a:r>
                <a:rPr lang="zh-CN" altLang="en-US" sz="14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自定义设置</a:t>
              </a:r>
              <a:r>
                <a:rPr lang="en-US" altLang="zh-CN" sz="14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COOKIE</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Rectangle 32"/>
            <p:cNvSpPr/>
            <p:nvPr/>
          </p:nvSpPr>
          <p:spPr>
            <a:xfrm>
              <a:off x="8512415" y="2631891"/>
              <a:ext cx="3256083" cy="1180409"/>
            </a:xfrm>
            <a:prstGeom prst="rect">
              <a:avLst/>
            </a:prstGeom>
          </p:spPr>
          <p:txBody>
            <a:bodyPr wrap="square">
              <a:spAutoFit/>
            </a:bodyPr>
            <a:lstStyle/>
            <a:p>
              <a:pPr>
                <a:lnSpc>
                  <a:spcPct val="120000"/>
                </a:lnSpc>
              </a:pPr>
              <a:r>
                <a:rPr lang="en-US" altLang="zh-CN" sz="1600" dirty="0"/>
                <a:t>(1) </a:t>
              </a:r>
              <a:r>
                <a:rPr lang="zh-CN" altLang="en-US" sz="1600" i="1" dirty="0"/>
                <a:t>自定义设置</a:t>
              </a:r>
              <a:r>
                <a:rPr lang="en-US" altLang="zh-CN" sz="1600" i="1" dirty="0"/>
                <a:t>cookies</a:t>
              </a:r>
              <a:r>
                <a:rPr lang="zh-CN" altLang="en-US" sz="1600" i="1" dirty="0" smtClean="0"/>
                <a:t>策略</a:t>
              </a:r>
              <a:endParaRPr lang="en-US" altLang="zh-CN" sz="1600" i="1" dirty="0" smtClean="0"/>
            </a:p>
            <a:p>
              <a:pPr>
                <a:lnSpc>
                  <a:spcPct val="120000"/>
                </a:lnSpc>
              </a:pPr>
              <a:r>
                <a:rPr lang="zh-CN" altLang="en-US" sz="1600" i="1" dirty="0" smtClean="0"/>
                <a:t>（</a:t>
              </a:r>
              <a:r>
                <a:rPr lang="zh-CN" altLang="en-US" sz="1600" i="1" dirty="0"/>
                <a:t>防止</a:t>
              </a:r>
              <a:r>
                <a:rPr lang="en-US" altLang="zh-CN" sz="1600" i="1" dirty="0" err="1"/>
                <a:t>cookierejected</a:t>
              </a:r>
              <a:r>
                <a:rPr lang="zh-CN" altLang="en-US" sz="1600" i="1" dirty="0"/>
                <a:t>问题，拒绝写入</a:t>
              </a:r>
              <a:r>
                <a:rPr lang="en-US" altLang="zh-CN" sz="1600" i="1" dirty="0"/>
                <a:t>cookie</a:t>
              </a:r>
              <a:r>
                <a:rPr lang="zh-CN" altLang="en-US" sz="1600" i="1" dirty="0"/>
                <a:t>）</a:t>
              </a:r>
              <a:endParaRPr lang="en-GB" altLang="zh-CN" sz="1600" dirty="0">
                <a:solidFill>
                  <a:schemeClr val="bg1">
                    <a:lumMod val="65000"/>
                  </a:schemeClr>
                </a:solidFill>
                <a:ea typeface="微软雅黑" panose="020B0503020204020204" pitchFamily="34" charset="-122"/>
                <a:cs typeface="+mn-ea"/>
                <a:sym typeface="Arial" panose="020B0604020202020204" pitchFamily="34" charset="0"/>
              </a:endParaRPr>
            </a:p>
          </p:txBody>
        </p:sp>
      </p:grpSp>
    </p:spTree>
    <p:extLst>
      <p:ext uri="{BB962C8B-B14F-4D97-AF65-F5344CB8AC3E}">
        <p14:creationId xmlns:p14="http://schemas.microsoft.com/office/powerpoint/2010/main" val="1907521519"/>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300"/>
                                        <p:tgtEl>
                                          <p:spTgt spid="26"/>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down)">
                                      <p:cBhvr>
                                        <p:cTn id="11" dur="300"/>
                                        <p:tgtEl>
                                          <p:spTgt spid="27"/>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p:tgtEl>
                                          <p:spTgt spid="28"/>
                                        </p:tgtEl>
                                        <p:attrNameLst>
                                          <p:attrName>ppt_x</p:attrName>
                                        </p:attrNameLst>
                                      </p:cBhvr>
                                      <p:tavLst>
                                        <p:tav tm="0">
                                          <p:val>
                                            <p:strVal val="#ppt_x-#ppt_w*1.125000"/>
                                          </p:val>
                                        </p:tav>
                                        <p:tav tm="100000">
                                          <p:val>
                                            <p:strVal val="#ppt_x"/>
                                          </p:val>
                                        </p:tav>
                                      </p:tavLst>
                                    </p:anim>
                                    <p:animEffect transition="in" filter="wipe(right)">
                                      <p:cBhvr>
                                        <p:cTn id="16" dur="500"/>
                                        <p:tgtEl>
                                          <p:spTgt spid="28"/>
                                        </p:tgtEl>
                                      </p:cBhvr>
                                    </p:animEffect>
                                  </p:childTnLst>
                                </p:cTn>
                              </p:par>
                            </p:childTnLst>
                          </p:cTn>
                        </p:par>
                        <p:par>
                          <p:cTn id="17" fill="hold">
                            <p:stCondLst>
                              <p:cond delay="1100"/>
                            </p:stCondLst>
                            <p:childTnLst>
                              <p:par>
                                <p:cTn id="18" presetID="42"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childTnLst>
                          </p:cTn>
                        </p:par>
                        <p:par>
                          <p:cTn id="23" fill="hold">
                            <p:stCondLst>
                              <p:cond delay="2100"/>
                            </p:stCondLst>
                            <p:childTnLst>
                              <p:par>
                                <p:cTn id="24" presetID="10" presetClass="entr" presetSubtype="0"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par>
                          <p:cTn id="27" fill="hold">
                            <p:stCondLst>
                              <p:cond delay="2600"/>
                            </p:stCondLst>
                            <p:childTnLst>
                              <p:par>
                                <p:cTn id="28" presetID="10" presetClass="entr" presetSubtype="0" fill="hold"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par>
                          <p:cTn id="31" fill="hold">
                            <p:stCondLst>
                              <p:cond delay="310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a:off x="324628" y="435931"/>
            <a:ext cx="8113486" cy="0"/>
          </a:xfrm>
          <a:prstGeom prst="line">
            <a:avLst/>
          </a:prstGeom>
          <a:ln w="1270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612055" y="96233"/>
            <a:ext cx="274777" cy="274777"/>
          </a:xfrm>
          <a:prstGeom prst="ellipse">
            <a:avLst/>
          </a:prstGeom>
          <a:solidFill>
            <a:srgbClr val="F5F5F5"/>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solidFill>
                <a:schemeClr val="bg1"/>
              </a:solidFill>
            </a:endParaRPr>
          </a:p>
        </p:txBody>
      </p:sp>
      <p:sp>
        <p:nvSpPr>
          <p:cNvPr id="28" name="TextBox 27"/>
          <p:cNvSpPr txBox="1"/>
          <p:nvPr/>
        </p:nvSpPr>
        <p:spPr>
          <a:xfrm>
            <a:off x="1024844" y="51016"/>
            <a:ext cx="3106937" cy="707884"/>
          </a:xfrm>
          <a:prstGeom prst="rect">
            <a:avLst/>
          </a:prstGeom>
          <a:noFill/>
        </p:spPr>
        <p:txBody>
          <a:bodyPr wrap="none" lIns="91438" tIns="45719" rIns="91438" bIns="45719" rtlCol="0">
            <a:spAutoFit/>
          </a:bodyPr>
          <a:lstStyle/>
          <a:p>
            <a:r>
              <a:rPr lang="en-US" altLang="zh-CN" sz="2000" dirty="0" smtClean="0">
                <a:solidFill>
                  <a:schemeClr val="bg1"/>
                </a:solidFill>
                <a:latin typeface="方正兰亭细黑_GBK" pitchFamily="2" charset="-122"/>
                <a:ea typeface="方正兰亭细黑_GBK" pitchFamily="2" charset="-122"/>
              </a:rPr>
              <a:t>4.2.4——</a:t>
            </a:r>
            <a:r>
              <a:rPr lang="zh-CN" altLang="en-US" sz="2000" b="1" dirty="0">
                <a:solidFill>
                  <a:schemeClr val="bg1"/>
                </a:solidFill>
              </a:rPr>
              <a:t>修改</a:t>
            </a:r>
            <a:r>
              <a:rPr lang="en-US" altLang="zh-CN" sz="2000" b="1" dirty="0">
                <a:solidFill>
                  <a:schemeClr val="bg1"/>
                </a:solidFill>
              </a:rPr>
              <a:t>User-Agent</a:t>
            </a:r>
          </a:p>
          <a:p>
            <a:endParaRPr lang="zh-CN" altLang="en-US" sz="2000" dirty="0">
              <a:solidFill>
                <a:schemeClr val="bg1"/>
              </a:solidFill>
              <a:latin typeface="方正兰亭细黑_GBK" pitchFamily="2" charset="-122"/>
              <a:ea typeface="方正兰亭细黑_GBK" pitchFamily="2" charset="-122"/>
            </a:endParaRPr>
          </a:p>
        </p:txBody>
      </p:sp>
      <p:cxnSp>
        <p:nvCxnSpPr>
          <p:cNvPr id="22" name="直接连接符 4"/>
          <p:cNvCxnSpPr/>
          <p:nvPr/>
        </p:nvCxnSpPr>
        <p:spPr>
          <a:xfrm flipH="1">
            <a:off x="4366287" y="1143711"/>
            <a:ext cx="560168" cy="1795996"/>
          </a:xfrm>
          <a:prstGeom prst="line">
            <a:avLst/>
          </a:prstGeom>
          <a:solidFill>
            <a:schemeClr val="accent1">
              <a:lumMod val="40000"/>
              <a:lumOff val="60000"/>
              <a:alpha val="57000"/>
            </a:schemeClr>
          </a:solidFill>
          <a:ln w="3175">
            <a:solidFill>
              <a:schemeClr val="tx1">
                <a:lumMod val="50000"/>
                <a:lumOff val="50000"/>
                <a:alpha val="56000"/>
              </a:schemeClr>
            </a:solidFill>
          </a:ln>
          <a:effectLst>
            <a:innerShdw blurRad="1143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23" name="平行四边形 22"/>
          <p:cNvSpPr/>
          <p:nvPr/>
        </p:nvSpPr>
        <p:spPr bwMode="auto">
          <a:xfrm>
            <a:off x="126996" y="1396030"/>
            <a:ext cx="2451316" cy="1362499"/>
          </a:xfrm>
          <a:prstGeom prst="parallelogram">
            <a:avLst/>
          </a:prstGeom>
          <a:solidFill>
            <a:schemeClr val="tx1">
              <a:alpha val="70000"/>
            </a:schemeClr>
          </a:solidFill>
          <a:ln w="25400" cap="flat">
            <a:noFill/>
            <a:miter lim="4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txBody>
          <a:bodyPr lIns="121917" tIns="60958" rIns="121917" bIns="60958" anchor="ctr"/>
          <a:lstStyle/>
          <a:p>
            <a:pPr algn="ctr"/>
            <a:r>
              <a:rPr lang="zh-CN" altLang="en-US" sz="2800" b="1" dirty="0">
                <a:solidFill>
                  <a:schemeClr val="bg1"/>
                </a:solidFill>
              </a:rPr>
              <a:t>伪装浏览器</a:t>
            </a:r>
            <a:endParaRPr lang="en-US" altLang="zh-CN" sz="2800" b="1" dirty="0">
              <a:solidFill>
                <a:schemeClr val="bg1"/>
              </a:solidFill>
            </a:endParaRPr>
          </a:p>
        </p:txBody>
      </p:sp>
      <p:grpSp>
        <p:nvGrpSpPr>
          <p:cNvPr id="24" name="组合 6"/>
          <p:cNvGrpSpPr/>
          <p:nvPr/>
        </p:nvGrpSpPr>
        <p:grpSpPr>
          <a:xfrm>
            <a:off x="2412030" y="1170999"/>
            <a:ext cx="6207367" cy="1308376"/>
            <a:chOff x="4871941" y="2323128"/>
            <a:chExt cx="6208176" cy="1308073"/>
          </a:xfrm>
        </p:grpSpPr>
        <p:grpSp>
          <p:nvGrpSpPr>
            <p:cNvPr id="25" name="组合 11"/>
            <p:cNvGrpSpPr/>
            <p:nvPr/>
          </p:nvGrpSpPr>
          <p:grpSpPr>
            <a:xfrm>
              <a:off x="9920674" y="2323128"/>
              <a:ext cx="1159443" cy="1308073"/>
              <a:chOff x="10280144" y="2496689"/>
              <a:chExt cx="855541" cy="965213"/>
            </a:xfrm>
          </p:grpSpPr>
          <p:sp>
            <p:nvSpPr>
              <p:cNvPr id="38" name="椭圆 37"/>
              <p:cNvSpPr/>
              <p:nvPr/>
            </p:nvSpPr>
            <p:spPr>
              <a:xfrm>
                <a:off x="10423220" y="2496689"/>
                <a:ext cx="569389" cy="569389"/>
              </a:xfrm>
              <a:prstGeom prst="ellipse">
                <a:avLst/>
              </a:prstGeom>
              <a:solidFill>
                <a:schemeClr val="bg1"/>
              </a:solidFill>
              <a:ln w="28575">
                <a:gradFill>
                  <a:gsLst>
                    <a:gs pos="0">
                      <a:schemeClr val="accent1"/>
                    </a:gs>
                    <a:gs pos="58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marL="300559" indent="-300559" algn="ctr" fontAlgn="base">
                  <a:spcBef>
                    <a:spcPct val="0"/>
                  </a:spcBef>
                  <a:spcAft>
                    <a:spcPct val="0"/>
                  </a:spcAft>
                </a:pPr>
                <a:endParaRPr lang="zh-CN" altLang="en-US" sz="3200" kern="0">
                  <a:solidFill>
                    <a:prstClr val="black"/>
                  </a:solidFill>
                  <a:cs typeface="Arial" pitchFamily="34" charset="0"/>
                </a:endParaRPr>
              </a:p>
            </p:txBody>
          </p:sp>
          <p:sp>
            <p:nvSpPr>
              <p:cNvPr id="39" name="矩形 38"/>
              <p:cNvSpPr/>
              <p:nvPr/>
            </p:nvSpPr>
            <p:spPr>
              <a:xfrm>
                <a:off x="10280144" y="3178086"/>
                <a:ext cx="855541" cy="283816"/>
              </a:xfrm>
              <a:prstGeom prst="rect">
                <a:avLst/>
              </a:prstGeom>
            </p:spPr>
            <p:txBody>
              <a:bodyPr wrap="none" anchor="ctr">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zh-CN" altLang="en-US" sz="1900" b="1" dirty="0" smtClean="0">
                    <a:latin typeface="Arial" panose="020B0604020202020204" pitchFamily="34" charset="0"/>
                    <a:ea typeface="微软雅黑" panose="020B0503020204020204" pitchFamily="34" charset="-122"/>
                  </a:rPr>
                  <a:t>具体实现</a:t>
                </a:r>
                <a:endParaRPr lang="zh-CN" altLang="en-US" sz="1900" b="1" dirty="0">
                  <a:latin typeface="Arial" panose="020B0604020202020204" pitchFamily="34" charset="0"/>
                  <a:ea typeface="微软雅黑" panose="020B0503020204020204" pitchFamily="34" charset="-122"/>
                </a:endParaRPr>
              </a:p>
            </p:txBody>
          </p:sp>
          <p:sp>
            <p:nvSpPr>
              <p:cNvPr id="40" name="任意多边形: 形状 23"/>
              <p:cNvSpPr>
                <a:spLocks noEditPoints="1"/>
              </p:cNvSpPr>
              <p:nvPr/>
            </p:nvSpPr>
            <p:spPr bwMode="auto">
              <a:xfrm>
                <a:off x="10556135" y="2633385"/>
                <a:ext cx="303560" cy="323988"/>
              </a:xfrm>
              <a:custGeom>
                <a:avLst/>
                <a:gdLst>
                  <a:gd name="T0" fmla="*/ 1439 w 2878"/>
                  <a:gd name="T1" fmla="*/ 1024 h 3072"/>
                  <a:gd name="T2" fmla="*/ 1951 w 2878"/>
                  <a:gd name="T3" fmla="*/ 512 h 3072"/>
                  <a:gd name="T4" fmla="*/ 1439 w 2878"/>
                  <a:gd name="T5" fmla="*/ 0 h 3072"/>
                  <a:gd name="T6" fmla="*/ 927 w 2878"/>
                  <a:gd name="T7" fmla="*/ 512 h 3072"/>
                  <a:gd name="T8" fmla="*/ 1439 w 2878"/>
                  <a:gd name="T9" fmla="*/ 1024 h 3072"/>
                  <a:gd name="T10" fmla="*/ 2620 w 2878"/>
                  <a:gd name="T11" fmla="*/ 2150 h 3072"/>
                  <a:gd name="T12" fmla="*/ 1439 w 2878"/>
                  <a:gd name="T13" fmla="*/ 1229 h 3072"/>
                  <a:gd name="T14" fmla="*/ 258 w 2878"/>
                  <a:gd name="T15" fmla="*/ 2150 h 3072"/>
                  <a:gd name="T16" fmla="*/ 1439 w 2878"/>
                  <a:gd name="T17" fmla="*/ 3072 h 3072"/>
                  <a:gd name="T18" fmla="*/ 2620 w 2878"/>
                  <a:gd name="T19" fmla="*/ 2150 h 3072"/>
                  <a:gd name="T20" fmla="*/ 1184 w 2878"/>
                  <a:gd name="T21" fmla="*/ 2716 h 3072"/>
                  <a:gd name="T22" fmla="*/ 620 w 2878"/>
                  <a:gd name="T23" fmla="*/ 2867 h 3072"/>
                  <a:gd name="T24" fmla="*/ 787 w 2878"/>
                  <a:gd name="T25" fmla="*/ 2287 h 3072"/>
                  <a:gd name="T26" fmla="*/ 824 w 2878"/>
                  <a:gd name="T27" fmla="*/ 2251 h 3072"/>
                  <a:gd name="T28" fmla="*/ 1237 w 2878"/>
                  <a:gd name="T29" fmla="*/ 2664 h 3072"/>
                  <a:gd name="T30" fmla="*/ 1184 w 2878"/>
                  <a:gd name="T31" fmla="*/ 2716 h 3072"/>
                  <a:gd name="T32" fmla="*/ 1381 w 2878"/>
                  <a:gd name="T33" fmla="*/ 2519 h 3072"/>
                  <a:gd name="T34" fmla="*/ 968 w 2878"/>
                  <a:gd name="T35" fmla="*/ 2106 h 3072"/>
                  <a:gd name="T36" fmla="*/ 1640 w 2878"/>
                  <a:gd name="T37" fmla="*/ 1434 h 3072"/>
                  <a:gd name="T38" fmla="*/ 2053 w 2878"/>
                  <a:gd name="T39" fmla="*/ 1847 h 3072"/>
                  <a:gd name="T40" fmla="*/ 1381 w 2878"/>
                  <a:gd name="T41" fmla="*/ 2519 h 3072"/>
                  <a:gd name="T42" fmla="*/ 1381 w 2878"/>
                  <a:gd name="T43" fmla="*/ 2519 h 3072"/>
                  <a:gd name="T44" fmla="*/ 1381 w 2878"/>
                  <a:gd name="T45" fmla="*/ 2519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78" h="3072">
                    <a:moveTo>
                      <a:pt x="1439" y="1024"/>
                    </a:moveTo>
                    <a:cubicBezTo>
                      <a:pt x="1722" y="1024"/>
                      <a:pt x="1951" y="795"/>
                      <a:pt x="1951" y="512"/>
                    </a:cubicBezTo>
                    <a:cubicBezTo>
                      <a:pt x="1951" y="229"/>
                      <a:pt x="1722" y="0"/>
                      <a:pt x="1439" y="0"/>
                    </a:cubicBezTo>
                    <a:cubicBezTo>
                      <a:pt x="1156" y="0"/>
                      <a:pt x="927" y="229"/>
                      <a:pt x="927" y="512"/>
                    </a:cubicBezTo>
                    <a:cubicBezTo>
                      <a:pt x="927" y="795"/>
                      <a:pt x="1156" y="1024"/>
                      <a:pt x="1439" y="1024"/>
                    </a:cubicBezTo>
                    <a:close/>
                    <a:moveTo>
                      <a:pt x="2620" y="2150"/>
                    </a:moveTo>
                    <a:cubicBezTo>
                      <a:pt x="2551" y="1646"/>
                      <a:pt x="2173" y="1229"/>
                      <a:pt x="1439" y="1229"/>
                    </a:cubicBezTo>
                    <a:cubicBezTo>
                      <a:pt x="706" y="1229"/>
                      <a:pt x="327" y="1646"/>
                      <a:pt x="258" y="2150"/>
                    </a:cubicBezTo>
                    <a:cubicBezTo>
                      <a:pt x="189" y="2654"/>
                      <a:pt x="0" y="3072"/>
                      <a:pt x="1439" y="3072"/>
                    </a:cubicBezTo>
                    <a:cubicBezTo>
                      <a:pt x="2878" y="3072"/>
                      <a:pt x="2688" y="2654"/>
                      <a:pt x="2620" y="2150"/>
                    </a:cubicBezTo>
                    <a:close/>
                    <a:moveTo>
                      <a:pt x="1184" y="2716"/>
                    </a:moveTo>
                    <a:cubicBezTo>
                      <a:pt x="620" y="2867"/>
                      <a:pt x="620" y="2867"/>
                      <a:pt x="620" y="2867"/>
                    </a:cubicBezTo>
                    <a:cubicBezTo>
                      <a:pt x="787" y="2287"/>
                      <a:pt x="787" y="2287"/>
                      <a:pt x="787" y="2287"/>
                    </a:cubicBezTo>
                    <a:cubicBezTo>
                      <a:pt x="824" y="2251"/>
                      <a:pt x="824" y="2251"/>
                      <a:pt x="824" y="2251"/>
                    </a:cubicBezTo>
                    <a:cubicBezTo>
                      <a:pt x="1237" y="2664"/>
                      <a:pt x="1237" y="2664"/>
                      <a:pt x="1237" y="2664"/>
                    </a:cubicBezTo>
                    <a:cubicBezTo>
                      <a:pt x="1184" y="2716"/>
                      <a:pt x="1184" y="2716"/>
                      <a:pt x="1184" y="2716"/>
                    </a:cubicBezTo>
                    <a:close/>
                    <a:moveTo>
                      <a:pt x="1381" y="2519"/>
                    </a:moveTo>
                    <a:cubicBezTo>
                      <a:pt x="968" y="2106"/>
                      <a:pt x="968" y="2106"/>
                      <a:pt x="968" y="2106"/>
                    </a:cubicBezTo>
                    <a:cubicBezTo>
                      <a:pt x="1640" y="1434"/>
                      <a:pt x="1640" y="1434"/>
                      <a:pt x="1640" y="1434"/>
                    </a:cubicBezTo>
                    <a:cubicBezTo>
                      <a:pt x="2053" y="1847"/>
                      <a:pt x="2053" y="1847"/>
                      <a:pt x="2053" y="1847"/>
                    </a:cubicBezTo>
                    <a:cubicBezTo>
                      <a:pt x="1381" y="2519"/>
                      <a:pt x="1381" y="2519"/>
                      <a:pt x="1381" y="2519"/>
                    </a:cubicBezTo>
                    <a:close/>
                    <a:moveTo>
                      <a:pt x="1381" y="2519"/>
                    </a:moveTo>
                    <a:cubicBezTo>
                      <a:pt x="1381" y="2519"/>
                      <a:pt x="1381" y="2519"/>
                      <a:pt x="1381" y="2519"/>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29" name="组合 12"/>
            <p:cNvGrpSpPr/>
            <p:nvPr/>
          </p:nvGrpSpPr>
          <p:grpSpPr>
            <a:xfrm>
              <a:off x="4871941" y="2323134"/>
              <a:ext cx="1666918" cy="1298796"/>
              <a:chOff x="4864885" y="2496689"/>
              <a:chExt cx="1230001" cy="958366"/>
            </a:xfrm>
          </p:grpSpPr>
          <p:sp>
            <p:nvSpPr>
              <p:cNvPr id="34" name="矩形 33"/>
              <p:cNvSpPr/>
              <p:nvPr/>
            </p:nvSpPr>
            <p:spPr>
              <a:xfrm>
                <a:off x="4864885" y="3159887"/>
                <a:ext cx="1230001" cy="295168"/>
              </a:xfrm>
              <a:prstGeom prst="rect">
                <a:avLst/>
              </a:prstGeom>
            </p:spPr>
            <p:txBody>
              <a:bodyPr wrap="square" anchor="ctr">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US" altLang="zh-CN" sz="2000" b="1" dirty="0" smtClean="0"/>
                  <a:t>User-Agent</a:t>
                </a:r>
                <a:endParaRPr lang="en-US" altLang="zh-CN" sz="1900" b="1" dirty="0">
                  <a:latin typeface="Arial" panose="020B0604020202020204" pitchFamily="34" charset="0"/>
                  <a:ea typeface="微软雅黑" panose="020B0503020204020204" pitchFamily="34" charset="-122"/>
                </a:endParaRPr>
              </a:p>
            </p:txBody>
          </p:sp>
          <p:grpSp>
            <p:nvGrpSpPr>
              <p:cNvPr id="35" name="组合 18"/>
              <p:cNvGrpSpPr/>
              <p:nvPr/>
            </p:nvGrpSpPr>
            <p:grpSpPr>
              <a:xfrm>
                <a:off x="5249339" y="2496689"/>
                <a:ext cx="569389" cy="569389"/>
                <a:chOff x="5144057" y="1581665"/>
                <a:chExt cx="569389" cy="569389"/>
              </a:xfrm>
            </p:grpSpPr>
            <p:sp>
              <p:nvSpPr>
                <p:cNvPr id="36" name="椭圆 35"/>
                <p:cNvSpPr/>
                <p:nvPr/>
              </p:nvSpPr>
              <p:spPr>
                <a:xfrm>
                  <a:off x="5144057" y="1581665"/>
                  <a:ext cx="569389" cy="569389"/>
                </a:xfrm>
                <a:prstGeom prst="ellipse">
                  <a:avLst/>
                </a:prstGeom>
                <a:solidFill>
                  <a:schemeClr val="bg1"/>
                </a:solidFill>
                <a:ln w="28575">
                  <a:gradFill>
                    <a:gsLst>
                      <a:gs pos="0">
                        <a:schemeClr val="accent1"/>
                      </a:gs>
                      <a:gs pos="58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marL="300559" indent="-300559" algn="ctr" fontAlgn="base">
                    <a:spcBef>
                      <a:spcPct val="0"/>
                    </a:spcBef>
                    <a:spcAft>
                      <a:spcPct val="0"/>
                    </a:spcAft>
                  </a:pPr>
                  <a:endParaRPr lang="zh-CN" altLang="en-US" sz="3200" kern="0">
                    <a:solidFill>
                      <a:prstClr val="black"/>
                    </a:solidFill>
                    <a:cs typeface="Arial" pitchFamily="34" charset="0"/>
                  </a:endParaRPr>
                </a:p>
              </p:txBody>
            </p:sp>
            <p:sp>
              <p:nvSpPr>
                <p:cNvPr id="37" name="任意多边形: 形状 20"/>
                <p:cNvSpPr>
                  <a:spLocks noEditPoints="1"/>
                </p:cNvSpPr>
                <p:nvPr/>
              </p:nvSpPr>
              <p:spPr bwMode="auto">
                <a:xfrm>
                  <a:off x="5265409" y="1703245"/>
                  <a:ext cx="326684" cy="326228"/>
                </a:xfrm>
                <a:custGeom>
                  <a:avLst/>
                  <a:gdLst>
                    <a:gd name="connsiteX0" fmla="*/ 126452 w 606933"/>
                    <a:gd name="connsiteY0" fmla="*/ 239923 h 606087"/>
                    <a:gd name="connsiteX1" fmla="*/ 191364 w 606933"/>
                    <a:gd name="connsiteY1" fmla="*/ 239923 h 606087"/>
                    <a:gd name="connsiteX2" fmla="*/ 289791 w 606933"/>
                    <a:gd name="connsiteY2" fmla="*/ 336874 h 606087"/>
                    <a:gd name="connsiteX3" fmla="*/ 303467 w 606933"/>
                    <a:gd name="connsiteY3" fmla="*/ 345627 h 606087"/>
                    <a:gd name="connsiteX4" fmla="*/ 317142 w 606933"/>
                    <a:gd name="connsiteY4" fmla="*/ 336874 h 606087"/>
                    <a:gd name="connsiteX5" fmla="*/ 415569 w 606933"/>
                    <a:gd name="connsiteY5" fmla="*/ 239923 h 606087"/>
                    <a:gd name="connsiteX6" fmla="*/ 480481 w 606933"/>
                    <a:gd name="connsiteY6" fmla="*/ 239923 h 606087"/>
                    <a:gd name="connsiteX7" fmla="*/ 480481 w 606933"/>
                    <a:gd name="connsiteY7" fmla="*/ 404009 h 606087"/>
                    <a:gd name="connsiteX8" fmla="*/ 316083 w 606933"/>
                    <a:gd name="connsiteY8" fmla="*/ 404009 h 606087"/>
                    <a:gd name="connsiteX9" fmla="*/ 316083 w 606933"/>
                    <a:gd name="connsiteY9" fmla="*/ 441905 h 606087"/>
                    <a:gd name="connsiteX10" fmla="*/ 568988 w 606933"/>
                    <a:gd name="connsiteY10" fmla="*/ 441905 h 606087"/>
                    <a:gd name="connsiteX11" fmla="*/ 568988 w 606933"/>
                    <a:gd name="connsiteY11" fmla="*/ 505096 h 606087"/>
                    <a:gd name="connsiteX12" fmla="*/ 606933 w 606933"/>
                    <a:gd name="connsiteY12" fmla="*/ 505096 h 606087"/>
                    <a:gd name="connsiteX13" fmla="*/ 606933 w 606933"/>
                    <a:gd name="connsiteY13" fmla="*/ 606087 h 606087"/>
                    <a:gd name="connsiteX14" fmla="*/ 505714 w 606933"/>
                    <a:gd name="connsiteY14" fmla="*/ 606087 h 606087"/>
                    <a:gd name="connsiteX15" fmla="*/ 505714 w 606933"/>
                    <a:gd name="connsiteY15" fmla="*/ 505096 h 606087"/>
                    <a:gd name="connsiteX16" fmla="*/ 543659 w 606933"/>
                    <a:gd name="connsiteY16" fmla="*/ 505096 h 606087"/>
                    <a:gd name="connsiteX17" fmla="*/ 543659 w 606933"/>
                    <a:gd name="connsiteY17" fmla="*/ 467105 h 606087"/>
                    <a:gd name="connsiteX18" fmla="*/ 316083 w 606933"/>
                    <a:gd name="connsiteY18" fmla="*/ 467105 h 606087"/>
                    <a:gd name="connsiteX19" fmla="*/ 316083 w 606933"/>
                    <a:gd name="connsiteY19" fmla="*/ 505096 h 606087"/>
                    <a:gd name="connsiteX20" fmla="*/ 354028 w 606933"/>
                    <a:gd name="connsiteY20" fmla="*/ 505096 h 606087"/>
                    <a:gd name="connsiteX21" fmla="*/ 354028 w 606933"/>
                    <a:gd name="connsiteY21" fmla="*/ 606087 h 606087"/>
                    <a:gd name="connsiteX22" fmla="*/ 252905 w 606933"/>
                    <a:gd name="connsiteY22" fmla="*/ 606087 h 606087"/>
                    <a:gd name="connsiteX23" fmla="*/ 252905 w 606933"/>
                    <a:gd name="connsiteY23" fmla="*/ 505096 h 606087"/>
                    <a:gd name="connsiteX24" fmla="*/ 290850 w 606933"/>
                    <a:gd name="connsiteY24" fmla="*/ 505096 h 606087"/>
                    <a:gd name="connsiteX25" fmla="*/ 290850 w 606933"/>
                    <a:gd name="connsiteY25" fmla="*/ 467105 h 606087"/>
                    <a:gd name="connsiteX26" fmla="*/ 63274 w 606933"/>
                    <a:gd name="connsiteY26" fmla="*/ 467105 h 606087"/>
                    <a:gd name="connsiteX27" fmla="*/ 63274 w 606933"/>
                    <a:gd name="connsiteY27" fmla="*/ 505096 h 606087"/>
                    <a:gd name="connsiteX28" fmla="*/ 101123 w 606933"/>
                    <a:gd name="connsiteY28" fmla="*/ 505096 h 606087"/>
                    <a:gd name="connsiteX29" fmla="*/ 101123 w 606933"/>
                    <a:gd name="connsiteY29" fmla="*/ 606087 h 606087"/>
                    <a:gd name="connsiteX30" fmla="*/ 0 w 606933"/>
                    <a:gd name="connsiteY30" fmla="*/ 606087 h 606087"/>
                    <a:gd name="connsiteX31" fmla="*/ 0 w 606933"/>
                    <a:gd name="connsiteY31" fmla="*/ 505096 h 606087"/>
                    <a:gd name="connsiteX32" fmla="*/ 37945 w 606933"/>
                    <a:gd name="connsiteY32" fmla="*/ 505096 h 606087"/>
                    <a:gd name="connsiteX33" fmla="*/ 37945 w 606933"/>
                    <a:gd name="connsiteY33" fmla="*/ 441905 h 606087"/>
                    <a:gd name="connsiteX34" fmla="*/ 290850 w 606933"/>
                    <a:gd name="connsiteY34" fmla="*/ 441905 h 606087"/>
                    <a:gd name="connsiteX35" fmla="*/ 290850 w 606933"/>
                    <a:gd name="connsiteY35" fmla="*/ 404009 h 606087"/>
                    <a:gd name="connsiteX36" fmla="*/ 126452 w 606933"/>
                    <a:gd name="connsiteY36" fmla="*/ 404009 h 606087"/>
                    <a:gd name="connsiteX37" fmla="*/ 303502 w 606933"/>
                    <a:gd name="connsiteY37" fmla="*/ 71264 h 606087"/>
                    <a:gd name="connsiteX38" fmla="*/ 250822 w 606933"/>
                    <a:gd name="connsiteY38" fmla="*/ 122140 h 606087"/>
                    <a:gd name="connsiteX39" fmla="*/ 303502 w 606933"/>
                    <a:gd name="connsiteY39" fmla="*/ 173111 h 606087"/>
                    <a:gd name="connsiteX40" fmla="*/ 356183 w 606933"/>
                    <a:gd name="connsiteY40" fmla="*/ 122140 h 606087"/>
                    <a:gd name="connsiteX41" fmla="*/ 303502 w 606933"/>
                    <a:gd name="connsiteY41" fmla="*/ 71264 h 606087"/>
                    <a:gd name="connsiteX42" fmla="*/ 303502 w 606933"/>
                    <a:gd name="connsiteY42" fmla="*/ 0 h 606087"/>
                    <a:gd name="connsiteX43" fmla="*/ 429955 w 606933"/>
                    <a:gd name="connsiteY43" fmla="*/ 122140 h 606087"/>
                    <a:gd name="connsiteX44" fmla="*/ 303502 w 606933"/>
                    <a:gd name="connsiteY44" fmla="*/ 315639 h 606087"/>
                    <a:gd name="connsiteX45" fmla="*/ 177049 w 606933"/>
                    <a:gd name="connsiteY45" fmla="*/ 122140 h 606087"/>
                    <a:gd name="connsiteX46" fmla="*/ 303502 w 606933"/>
                    <a:gd name="connsiteY46" fmla="*/ 0 h 60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06933" h="606087">
                      <a:moveTo>
                        <a:pt x="126452" y="239923"/>
                      </a:moveTo>
                      <a:lnTo>
                        <a:pt x="191364" y="239923"/>
                      </a:lnTo>
                      <a:cubicBezTo>
                        <a:pt x="230851" y="298209"/>
                        <a:pt x="286131" y="334566"/>
                        <a:pt x="289791" y="336874"/>
                      </a:cubicBezTo>
                      <a:lnTo>
                        <a:pt x="303467" y="345627"/>
                      </a:lnTo>
                      <a:lnTo>
                        <a:pt x="317142" y="336874"/>
                      </a:lnTo>
                      <a:cubicBezTo>
                        <a:pt x="320802" y="334566"/>
                        <a:pt x="376083" y="298209"/>
                        <a:pt x="415569" y="239923"/>
                      </a:cubicBezTo>
                      <a:lnTo>
                        <a:pt x="480481" y="239923"/>
                      </a:lnTo>
                      <a:lnTo>
                        <a:pt x="480481" y="404009"/>
                      </a:lnTo>
                      <a:lnTo>
                        <a:pt x="316083" y="404009"/>
                      </a:lnTo>
                      <a:lnTo>
                        <a:pt x="316083" y="441905"/>
                      </a:lnTo>
                      <a:lnTo>
                        <a:pt x="568988" y="441905"/>
                      </a:lnTo>
                      <a:lnTo>
                        <a:pt x="568988" y="505096"/>
                      </a:lnTo>
                      <a:lnTo>
                        <a:pt x="606933" y="505096"/>
                      </a:lnTo>
                      <a:lnTo>
                        <a:pt x="606933" y="606087"/>
                      </a:lnTo>
                      <a:lnTo>
                        <a:pt x="505714" y="606087"/>
                      </a:lnTo>
                      <a:lnTo>
                        <a:pt x="505714" y="505096"/>
                      </a:lnTo>
                      <a:lnTo>
                        <a:pt x="543659" y="505096"/>
                      </a:lnTo>
                      <a:lnTo>
                        <a:pt x="543659" y="467105"/>
                      </a:lnTo>
                      <a:lnTo>
                        <a:pt x="316083" y="467105"/>
                      </a:lnTo>
                      <a:lnTo>
                        <a:pt x="316083" y="505096"/>
                      </a:lnTo>
                      <a:lnTo>
                        <a:pt x="354028" y="505096"/>
                      </a:lnTo>
                      <a:lnTo>
                        <a:pt x="354028" y="606087"/>
                      </a:lnTo>
                      <a:lnTo>
                        <a:pt x="252905" y="606087"/>
                      </a:lnTo>
                      <a:lnTo>
                        <a:pt x="252905" y="505096"/>
                      </a:lnTo>
                      <a:lnTo>
                        <a:pt x="290850" y="505096"/>
                      </a:lnTo>
                      <a:lnTo>
                        <a:pt x="290850" y="467105"/>
                      </a:lnTo>
                      <a:lnTo>
                        <a:pt x="63274" y="467105"/>
                      </a:lnTo>
                      <a:lnTo>
                        <a:pt x="63274" y="505096"/>
                      </a:lnTo>
                      <a:lnTo>
                        <a:pt x="101123" y="505096"/>
                      </a:lnTo>
                      <a:lnTo>
                        <a:pt x="101123" y="606087"/>
                      </a:lnTo>
                      <a:lnTo>
                        <a:pt x="0" y="606087"/>
                      </a:lnTo>
                      <a:lnTo>
                        <a:pt x="0" y="505096"/>
                      </a:lnTo>
                      <a:lnTo>
                        <a:pt x="37945" y="505096"/>
                      </a:lnTo>
                      <a:lnTo>
                        <a:pt x="37945" y="441905"/>
                      </a:lnTo>
                      <a:lnTo>
                        <a:pt x="290850" y="441905"/>
                      </a:lnTo>
                      <a:lnTo>
                        <a:pt x="290850" y="404009"/>
                      </a:lnTo>
                      <a:lnTo>
                        <a:pt x="126452" y="404009"/>
                      </a:lnTo>
                      <a:close/>
                      <a:moveTo>
                        <a:pt x="303502" y="71264"/>
                      </a:moveTo>
                      <a:cubicBezTo>
                        <a:pt x="274417" y="71264"/>
                        <a:pt x="250822" y="94057"/>
                        <a:pt x="250822" y="122140"/>
                      </a:cubicBezTo>
                      <a:cubicBezTo>
                        <a:pt x="250822" y="150318"/>
                        <a:pt x="274417" y="173111"/>
                        <a:pt x="303502" y="173111"/>
                      </a:cubicBezTo>
                      <a:cubicBezTo>
                        <a:pt x="332587" y="173111"/>
                        <a:pt x="356183" y="150318"/>
                        <a:pt x="356183" y="122140"/>
                      </a:cubicBezTo>
                      <a:cubicBezTo>
                        <a:pt x="356183" y="94057"/>
                        <a:pt x="332587" y="71264"/>
                        <a:pt x="303502" y="71264"/>
                      </a:cubicBezTo>
                      <a:close/>
                      <a:moveTo>
                        <a:pt x="303502" y="0"/>
                      </a:moveTo>
                      <a:cubicBezTo>
                        <a:pt x="373326" y="0"/>
                        <a:pt x="429955" y="54723"/>
                        <a:pt x="429955" y="122140"/>
                      </a:cubicBezTo>
                      <a:cubicBezTo>
                        <a:pt x="429955" y="234181"/>
                        <a:pt x="303502" y="315639"/>
                        <a:pt x="303502" y="315639"/>
                      </a:cubicBezTo>
                      <a:cubicBezTo>
                        <a:pt x="303502" y="315639"/>
                        <a:pt x="177049" y="234181"/>
                        <a:pt x="177049" y="122140"/>
                      </a:cubicBezTo>
                      <a:cubicBezTo>
                        <a:pt x="177049" y="54723"/>
                        <a:pt x="233679" y="0"/>
                        <a:pt x="303502"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zh-CN" altLang="en-US"/>
                </a:p>
              </p:txBody>
            </p:sp>
          </p:grpSp>
        </p:grpSp>
        <p:grpSp>
          <p:nvGrpSpPr>
            <p:cNvPr id="30" name="组合 13"/>
            <p:cNvGrpSpPr/>
            <p:nvPr/>
          </p:nvGrpSpPr>
          <p:grpSpPr>
            <a:xfrm>
              <a:off x="7737790" y="2323128"/>
              <a:ext cx="771645" cy="1308073"/>
              <a:chOff x="7932110" y="2496689"/>
              <a:chExt cx="569389" cy="965213"/>
            </a:xfrm>
          </p:grpSpPr>
          <p:sp>
            <p:nvSpPr>
              <p:cNvPr id="31" name="椭圆 30"/>
              <p:cNvSpPr/>
              <p:nvPr/>
            </p:nvSpPr>
            <p:spPr>
              <a:xfrm>
                <a:off x="7932110" y="2496689"/>
                <a:ext cx="569389" cy="569389"/>
              </a:xfrm>
              <a:prstGeom prst="ellipse">
                <a:avLst/>
              </a:prstGeom>
              <a:solidFill>
                <a:schemeClr val="bg1"/>
              </a:solidFill>
              <a:ln w="28575">
                <a:gradFill>
                  <a:gsLst>
                    <a:gs pos="0">
                      <a:schemeClr val="accent1"/>
                    </a:gs>
                    <a:gs pos="58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marL="300559" indent="-300559" algn="ctr" fontAlgn="base">
                  <a:spcBef>
                    <a:spcPct val="0"/>
                  </a:spcBef>
                  <a:spcAft>
                    <a:spcPct val="0"/>
                  </a:spcAft>
                </a:pPr>
                <a:endParaRPr lang="zh-CN" altLang="en-US" sz="3200" kern="0">
                  <a:solidFill>
                    <a:prstClr val="black"/>
                  </a:solidFill>
                  <a:cs typeface="Arial" pitchFamily="34" charset="0"/>
                </a:endParaRPr>
              </a:p>
            </p:txBody>
          </p:sp>
          <p:sp>
            <p:nvSpPr>
              <p:cNvPr id="32" name="任意多边形: 形状 15"/>
              <p:cNvSpPr>
                <a:spLocks noEditPoints="1"/>
              </p:cNvSpPr>
              <p:nvPr/>
            </p:nvSpPr>
            <p:spPr bwMode="auto">
              <a:xfrm>
                <a:off x="8063720" y="2627870"/>
                <a:ext cx="330636" cy="317562"/>
              </a:xfrm>
              <a:custGeom>
                <a:avLst/>
                <a:gdLst>
                  <a:gd name="T0" fmla="*/ 2794 w 3027"/>
                  <a:gd name="T1" fmla="*/ 1335 h 2907"/>
                  <a:gd name="T2" fmla="*/ 3027 w 3027"/>
                  <a:gd name="T3" fmla="*/ 1670 h 2907"/>
                  <a:gd name="T4" fmla="*/ 2794 w 3027"/>
                  <a:gd name="T5" fmla="*/ 1670 h 2907"/>
                  <a:gd name="T6" fmla="*/ 3027 w 3027"/>
                  <a:gd name="T7" fmla="*/ 894 h 2907"/>
                  <a:gd name="T8" fmla="*/ 2794 w 3027"/>
                  <a:gd name="T9" fmla="*/ 1230 h 2907"/>
                  <a:gd name="T10" fmla="*/ 2794 w 3027"/>
                  <a:gd name="T11" fmla="*/ 894 h 2907"/>
                  <a:gd name="T12" fmla="*/ 3027 w 3027"/>
                  <a:gd name="T13" fmla="*/ 447 h 2907"/>
                  <a:gd name="T14" fmla="*/ 2794 w 3027"/>
                  <a:gd name="T15" fmla="*/ 783 h 2907"/>
                  <a:gd name="T16" fmla="*/ 2794 w 3027"/>
                  <a:gd name="T17" fmla="*/ 447 h 2907"/>
                  <a:gd name="T18" fmla="*/ 349 w 3027"/>
                  <a:gd name="T19" fmla="*/ 2907 h 2907"/>
                  <a:gd name="T20" fmla="*/ 175 w 3027"/>
                  <a:gd name="T21" fmla="*/ 2684 h 2907"/>
                  <a:gd name="T22" fmla="*/ 175 w 3027"/>
                  <a:gd name="T23" fmla="*/ 2348 h 2907"/>
                  <a:gd name="T24" fmla="*/ 116 w 3027"/>
                  <a:gd name="T25" fmla="*/ 2236 h 2907"/>
                  <a:gd name="T26" fmla="*/ 349 w 3027"/>
                  <a:gd name="T27" fmla="*/ 2069 h 2907"/>
                  <a:gd name="T28" fmla="*/ 116 w 3027"/>
                  <a:gd name="T29" fmla="*/ 1901 h 2907"/>
                  <a:gd name="T30" fmla="*/ 175 w 3027"/>
                  <a:gd name="T31" fmla="*/ 1789 h 2907"/>
                  <a:gd name="T32" fmla="*/ 175 w 3027"/>
                  <a:gd name="T33" fmla="*/ 1454 h 2907"/>
                  <a:gd name="T34" fmla="*/ 116 w 3027"/>
                  <a:gd name="T35" fmla="*/ 1342 h 2907"/>
                  <a:gd name="T36" fmla="*/ 349 w 3027"/>
                  <a:gd name="T37" fmla="*/ 1174 h 2907"/>
                  <a:gd name="T38" fmla="*/ 116 w 3027"/>
                  <a:gd name="T39" fmla="*/ 1006 h 2907"/>
                  <a:gd name="T40" fmla="*/ 175 w 3027"/>
                  <a:gd name="T41" fmla="*/ 894 h 2907"/>
                  <a:gd name="T42" fmla="*/ 175 w 3027"/>
                  <a:gd name="T43" fmla="*/ 559 h 2907"/>
                  <a:gd name="T44" fmla="*/ 116 w 3027"/>
                  <a:gd name="T45" fmla="*/ 224 h 2907"/>
                  <a:gd name="T46" fmla="*/ 2445 w 3027"/>
                  <a:gd name="T47" fmla="*/ 0 h 2907"/>
                  <a:gd name="T48" fmla="*/ 349 w 3027"/>
                  <a:gd name="T49" fmla="*/ 112 h 2907"/>
                  <a:gd name="T50" fmla="*/ 349 w 3027"/>
                  <a:gd name="T51" fmla="*/ 335 h 2907"/>
                  <a:gd name="T52" fmla="*/ 2677 w 3027"/>
                  <a:gd name="T53" fmla="*/ 2684 h 2907"/>
                  <a:gd name="T54" fmla="*/ 2445 w 3027"/>
                  <a:gd name="T55" fmla="*/ 2907 h 2907"/>
                  <a:gd name="T56" fmla="*/ 1200 w 3027"/>
                  <a:gd name="T57" fmla="*/ 1055 h 2907"/>
                  <a:gd name="T58" fmla="*/ 1710 w 3027"/>
                  <a:gd name="T59" fmla="*/ 1055 h 2907"/>
                  <a:gd name="T60" fmla="*/ 1455 w 3027"/>
                  <a:gd name="T61" fmla="*/ 734 h 2907"/>
                  <a:gd name="T62" fmla="*/ 1618 w 3027"/>
                  <a:gd name="T63" fmla="*/ 1464 h 2907"/>
                  <a:gd name="T64" fmla="*/ 1284 w 3027"/>
                  <a:gd name="T65" fmla="*/ 1464 h 2907"/>
                  <a:gd name="T66" fmla="*/ 951 w 3027"/>
                  <a:gd name="T67" fmla="*/ 1783 h 2907"/>
                  <a:gd name="T68" fmla="*/ 1861 w 3027"/>
                  <a:gd name="T69" fmla="*/ 1530 h 2907"/>
                  <a:gd name="T70" fmla="*/ 233 w 3027"/>
                  <a:gd name="T71" fmla="*/ 727 h 2907"/>
                  <a:gd name="T72" fmla="*/ 58 w 3027"/>
                  <a:gd name="T73" fmla="*/ 783 h 2907"/>
                  <a:gd name="T74" fmla="*/ 58 w 3027"/>
                  <a:gd name="T75" fmla="*/ 671 h 2907"/>
                  <a:gd name="T76" fmla="*/ 233 w 3027"/>
                  <a:gd name="T77" fmla="*/ 727 h 2907"/>
                  <a:gd name="T78" fmla="*/ 58 w 3027"/>
                  <a:gd name="T79" fmla="*/ 1118 h 2907"/>
                  <a:gd name="T80" fmla="*/ 233 w 3027"/>
                  <a:gd name="T81" fmla="*/ 1174 h 2907"/>
                  <a:gd name="T82" fmla="*/ 58 w 3027"/>
                  <a:gd name="T83" fmla="*/ 1230 h 2907"/>
                  <a:gd name="T84" fmla="*/ 58 w 3027"/>
                  <a:gd name="T85" fmla="*/ 1118 h 2907"/>
                  <a:gd name="T86" fmla="*/ 58 w 3027"/>
                  <a:gd name="T87" fmla="*/ 1565 h 2907"/>
                  <a:gd name="T88" fmla="*/ 233 w 3027"/>
                  <a:gd name="T89" fmla="*/ 1621 h 2907"/>
                  <a:gd name="T90" fmla="*/ 58 w 3027"/>
                  <a:gd name="T91" fmla="*/ 1677 h 2907"/>
                  <a:gd name="T92" fmla="*/ 58 w 3027"/>
                  <a:gd name="T93" fmla="*/ 1565 h 2907"/>
                  <a:gd name="T94" fmla="*/ 58 w 3027"/>
                  <a:gd name="T95" fmla="*/ 2013 h 2907"/>
                  <a:gd name="T96" fmla="*/ 233 w 3027"/>
                  <a:gd name="T97" fmla="*/ 2069 h 2907"/>
                  <a:gd name="T98" fmla="*/ 58 w 3027"/>
                  <a:gd name="T99" fmla="*/ 2125 h 2907"/>
                  <a:gd name="T100" fmla="*/ 58 w 3027"/>
                  <a:gd name="T101" fmla="*/ 2013 h 2907"/>
                  <a:gd name="T102" fmla="*/ 58 w 3027"/>
                  <a:gd name="T103" fmla="*/ 2460 h 2907"/>
                  <a:gd name="T104" fmla="*/ 233 w 3027"/>
                  <a:gd name="T105" fmla="*/ 2516 h 2907"/>
                  <a:gd name="T106" fmla="*/ 58 w 3027"/>
                  <a:gd name="T107" fmla="*/ 2572 h 2907"/>
                  <a:gd name="T108" fmla="*/ 58 w 3027"/>
                  <a:gd name="T109" fmla="*/ 2460 h 2907"/>
                  <a:gd name="T110" fmla="*/ 58 w 3027"/>
                  <a:gd name="T111" fmla="*/ 2460 h 2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27" h="2907">
                    <a:moveTo>
                      <a:pt x="2794" y="1670"/>
                    </a:moveTo>
                    <a:cubicBezTo>
                      <a:pt x="2794" y="1335"/>
                      <a:pt x="2794" y="1335"/>
                      <a:pt x="2794" y="1335"/>
                    </a:cubicBezTo>
                    <a:cubicBezTo>
                      <a:pt x="3027" y="1335"/>
                      <a:pt x="3027" y="1335"/>
                      <a:pt x="3027" y="1335"/>
                    </a:cubicBezTo>
                    <a:cubicBezTo>
                      <a:pt x="3027" y="1670"/>
                      <a:pt x="3027" y="1670"/>
                      <a:pt x="3027" y="1670"/>
                    </a:cubicBezTo>
                    <a:cubicBezTo>
                      <a:pt x="2794" y="1670"/>
                      <a:pt x="2794" y="1670"/>
                      <a:pt x="2794" y="1670"/>
                    </a:cubicBezTo>
                    <a:cubicBezTo>
                      <a:pt x="2794" y="1670"/>
                      <a:pt x="2794" y="1670"/>
                      <a:pt x="2794" y="1670"/>
                    </a:cubicBezTo>
                    <a:close/>
                    <a:moveTo>
                      <a:pt x="2794" y="894"/>
                    </a:moveTo>
                    <a:cubicBezTo>
                      <a:pt x="3027" y="894"/>
                      <a:pt x="3027" y="894"/>
                      <a:pt x="3027" y="894"/>
                    </a:cubicBezTo>
                    <a:cubicBezTo>
                      <a:pt x="3027" y="1230"/>
                      <a:pt x="3027" y="1230"/>
                      <a:pt x="3027" y="1230"/>
                    </a:cubicBezTo>
                    <a:cubicBezTo>
                      <a:pt x="2794" y="1230"/>
                      <a:pt x="2794" y="1230"/>
                      <a:pt x="2794" y="1230"/>
                    </a:cubicBezTo>
                    <a:cubicBezTo>
                      <a:pt x="2794" y="894"/>
                      <a:pt x="2794" y="894"/>
                      <a:pt x="2794" y="894"/>
                    </a:cubicBezTo>
                    <a:cubicBezTo>
                      <a:pt x="2794" y="894"/>
                      <a:pt x="2794" y="894"/>
                      <a:pt x="2794" y="894"/>
                    </a:cubicBezTo>
                    <a:close/>
                    <a:moveTo>
                      <a:pt x="2794" y="447"/>
                    </a:moveTo>
                    <a:cubicBezTo>
                      <a:pt x="3027" y="447"/>
                      <a:pt x="3027" y="447"/>
                      <a:pt x="3027" y="447"/>
                    </a:cubicBezTo>
                    <a:cubicBezTo>
                      <a:pt x="3027" y="783"/>
                      <a:pt x="3027" y="783"/>
                      <a:pt x="3027" y="783"/>
                    </a:cubicBezTo>
                    <a:cubicBezTo>
                      <a:pt x="2794" y="783"/>
                      <a:pt x="2794" y="783"/>
                      <a:pt x="2794" y="783"/>
                    </a:cubicBezTo>
                    <a:cubicBezTo>
                      <a:pt x="2794" y="447"/>
                      <a:pt x="2794" y="447"/>
                      <a:pt x="2794" y="447"/>
                    </a:cubicBezTo>
                    <a:cubicBezTo>
                      <a:pt x="2794" y="447"/>
                      <a:pt x="2794" y="447"/>
                      <a:pt x="2794" y="447"/>
                    </a:cubicBezTo>
                    <a:close/>
                    <a:moveTo>
                      <a:pt x="2445" y="2907"/>
                    </a:moveTo>
                    <a:cubicBezTo>
                      <a:pt x="349" y="2907"/>
                      <a:pt x="349" y="2907"/>
                      <a:pt x="349" y="2907"/>
                    </a:cubicBezTo>
                    <a:cubicBezTo>
                      <a:pt x="221" y="2907"/>
                      <a:pt x="116" y="2807"/>
                      <a:pt x="116" y="2684"/>
                    </a:cubicBezTo>
                    <a:cubicBezTo>
                      <a:pt x="175" y="2684"/>
                      <a:pt x="175" y="2684"/>
                      <a:pt x="175" y="2684"/>
                    </a:cubicBezTo>
                    <a:cubicBezTo>
                      <a:pt x="271" y="2684"/>
                      <a:pt x="349" y="2609"/>
                      <a:pt x="349" y="2516"/>
                    </a:cubicBezTo>
                    <a:cubicBezTo>
                      <a:pt x="349" y="2423"/>
                      <a:pt x="271" y="2348"/>
                      <a:pt x="175" y="2348"/>
                    </a:cubicBezTo>
                    <a:cubicBezTo>
                      <a:pt x="116" y="2348"/>
                      <a:pt x="116" y="2348"/>
                      <a:pt x="116" y="2348"/>
                    </a:cubicBezTo>
                    <a:cubicBezTo>
                      <a:pt x="116" y="2236"/>
                      <a:pt x="116" y="2236"/>
                      <a:pt x="116" y="2236"/>
                    </a:cubicBezTo>
                    <a:cubicBezTo>
                      <a:pt x="175" y="2236"/>
                      <a:pt x="175" y="2236"/>
                      <a:pt x="175" y="2236"/>
                    </a:cubicBezTo>
                    <a:cubicBezTo>
                      <a:pt x="271" y="2236"/>
                      <a:pt x="349" y="2161"/>
                      <a:pt x="349" y="2069"/>
                    </a:cubicBezTo>
                    <a:cubicBezTo>
                      <a:pt x="349" y="1976"/>
                      <a:pt x="271" y="1901"/>
                      <a:pt x="175" y="1901"/>
                    </a:cubicBezTo>
                    <a:cubicBezTo>
                      <a:pt x="116" y="1901"/>
                      <a:pt x="116" y="1901"/>
                      <a:pt x="116" y="1901"/>
                    </a:cubicBezTo>
                    <a:cubicBezTo>
                      <a:pt x="116" y="1789"/>
                      <a:pt x="116" y="1789"/>
                      <a:pt x="116" y="1789"/>
                    </a:cubicBezTo>
                    <a:cubicBezTo>
                      <a:pt x="175" y="1789"/>
                      <a:pt x="175" y="1789"/>
                      <a:pt x="175" y="1789"/>
                    </a:cubicBezTo>
                    <a:cubicBezTo>
                      <a:pt x="271" y="1789"/>
                      <a:pt x="349" y="1714"/>
                      <a:pt x="349" y="1621"/>
                    </a:cubicBezTo>
                    <a:cubicBezTo>
                      <a:pt x="349" y="1529"/>
                      <a:pt x="271" y="1454"/>
                      <a:pt x="175" y="1454"/>
                    </a:cubicBezTo>
                    <a:cubicBezTo>
                      <a:pt x="116" y="1454"/>
                      <a:pt x="116" y="1454"/>
                      <a:pt x="116" y="1454"/>
                    </a:cubicBezTo>
                    <a:cubicBezTo>
                      <a:pt x="116" y="1342"/>
                      <a:pt x="116" y="1342"/>
                      <a:pt x="116" y="1342"/>
                    </a:cubicBezTo>
                    <a:cubicBezTo>
                      <a:pt x="175" y="1342"/>
                      <a:pt x="175" y="1342"/>
                      <a:pt x="175" y="1342"/>
                    </a:cubicBezTo>
                    <a:cubicBezTo>
                      <a:pt x="271" y="1342"/>
                      <a:pt x="349" y="1267"/>
                      <a:pt x="349" y="1174"/>
                    </a:cubicBezTo>
                    <a:cubicBezTo>
                      <a:pt x="349" y="1081"/>
                      <a:pt x="271" y="1006"/>
                      <a:pt x="175" y="1006"/>
                    </a:cubicBezTo>
                    <a:cubicBezTo>
                      <a:pt x="116" y="1006"/>
                      <a:pt x="116" y="1006"/>
                      <a:pt x="116" y="1006"/>
                    </a:cubicBezTo>
                    <a:cubicBezTo>
                      <a:pt x="116" y="894"/>
                      <a:pt x="116" y="894"/>
                      <a:pt x="116" y="894"/>
                    </a:cubicBezTo>
                    <a:cubicBezTo>
                      <a:pt x="175" y="894"/>
                      <a:pt x="175" y="894"/>
                      <a:pt x="175" y="894"/>
                    </a:cubicBezTo>
                    <a:cubicBezTo>
                      <a:pt x="271" y="894"/>
                      <a:pt x="349" y="819"/>
                      <a:pt x="349" y="727"/>
                    </a:cubicBezTo>
                    <a:cubicBezTo>
                      <a:pt x="349" y="634"/>
                      <a:pt x="271" y="559"/>
                      <a:pt x="175" y="559"/>
                    </a:cubicBezTo>
                    <a:cubicBezTo>
                      <a:pt x="116" y="559"/>
                      <a:pt x="116" y="559"/>
                      <a:pt x="116" y="559"/>
                    </a:cubicBezTo>
                    <a:cubicBezTo>
                      <a:pt x="116" y="224"/>
                      <a:pt x="116" y="224"/>
                      <a:pt x="116" y="224"/>
                    </a:cubicBezTo>
                    <a:cubicBezTo>
                      <a:pt x="116" y="100"/>
                      <a:pt x="221" y="0"/>
                      <a:pt x="349" y="0"/>
                    </a:cubicBezTo>
                    <a:cubicBezTo>
                      <a:pt x="2445" y="0"/>
                      <a:pt x="2445" y="0"/>
                      <a:pt x="2445" y="0"/>
                    </a:cubicBezTo>
                    <a:cubicBezTo>
                      <a:pt x="2531" y="0"/>
                      <a:pt x="2605" y="45"/>
                      <a:pt x="2645" y="112"/>
                    </a:cubicBezTo>
                    <a:cubicBezTo>
                      <a:pt x="349" y="112"/>
                      <a:pt x="349" y="112"/>
                      <a:pt x="349" y="112"/>
                    </a:cubicBezTo>
                    <a:cubicBezTo>
                      <a:pt x="285" y="112"/>
                      <a:pt x="233" y="162"/>
                      <a:pt x="233" y="224"/>
                    </a:cubicBezTo>
                    <a:cubicBezTo>
                      <a:pt x="233" y="285"/>
                      <a:pt x="285" y="335"/>
                      <a:pt x="349" y="335"/>
                    </a:cubicBezTo>
                    <a:cubicBezTo>
                      <a:pt x="2677" y="335"/>
                      <a:pt x="2677" y="335"/>
                      <a:pt x="2677" y="335"/>
                    </a:cubicBezTo>
                    <a:cubicBezTo>
                      <a:pt x="2677" y="2684"/>
                      <a:pt x="2677" y="2684"/>
                      <a:pt x="2677" y="2684"/>
                    </a:cubicBezTo>
                    <a:cubicBezTo>
                      <a:pt x="2677" y="2807"/>
                      <a:pt x="2573" y="2907"/>
                      <a:pt x="2445" y="2907"/>
                    </a:cubicBezTo>
                    <a:cubicBezTo>
                      <a:pt x="2445" y="2907"/>
                      <a:pt x="2445" y="2907"/>
                      <a:pt x="2445" y="2907"/>
                    </a:cubicBezTo>
                    <a:close/>
                    <a:moveTo>
                      <a:pt x="1455" y="734"/>
                    </a:moveTo>
                    <a:cubicBezTo>
                      <a:pt x="1314" y="734"/>
                      <a:pt x="1200" y="878"/>
                      <a:pt x="1200" y="1055"/>
                    </a:cubicBezTo>
                    <a:cubicBezTo>
                      <a:pt x="1200" y="1233"/>
                      <a:pt x="1314" y="1377"/>
                      <a:pt x="1455" y="1377"/>
                    </a:cubicBezTo>
                    <a:cubicBezTo>
                      <a:pt x="1596" y="1377"/>
                      <a:pt x="1710" y="1233"/>
                      <a:pt x="1710" y="1055"/>
                    </a:cubicBezTo>
                    <a:cubicBezTo>
                      <a:pt x="1710" y="878"/>
                      <a:pt x="1596" y="734"/>
                      <a:pt x="1455" y="734"/>
                    </a:cubicBezTo>
                    <a:cubicBezTo>
                      <a:pt x="1455" y="734"/>
                      <a:pt x="1455" y="734"/>
                      <a:pt x="1455" y="734"/>
                    </a:cubicBezTo>
                    <a:close/>
                    <a:moveTo>
                      <a:pt x="1861" y="1530"/>
                    </a:moveTo>
                    <a:cubicBezTo>
                      <a:pt x="1799" y="1490"/>
                      <a:pt x="1618" y="1464"/>
                      <a:pt x="1618" y="1464"/>
                    </a:cubicBezTo>
                    <a:cubicBezTo>
                      <a:pt x="1618" y="1464"/>
                      <a:pt x="1501" y="1584"/>
                      <a:pt x="1451" y="1584"/>
                    </a:cubicBezTo>
                    <a:cubicBezTo>
                      <a:pt x="1401" y="1584"/>
                      <a:pt x="1284" y="1464"/>
                      <a:pt x="1284" y="1464"/>
                    </a:cubicBezTo>
                    <a:cubicBezTo>
                      <a:pt x="1284" y="1464"/>
                      <a:pt x="1104" y="1490"/>
                      <a:pt x="1041" y="1530"/>
                    </a:cubicBezTo>
                    <a:cubicBezTo>
                      <a:pt x="978" y="1571"/>
                      <a:pt x="951" y="1783"/>
                      <a:pt x="951" y="1783"/>
                    </a:cubicBezTo>
                    <a:cubicBezTo>
                      <a:pt x="1953" y="1783"/>
                      <a:pt x="1953" y="1783"/>
                      <a:pt x="1953" y="1783"/>
                    </a:cubicBezTo>
                    <a:cubicBezTo>
                      <a:pt x="1953" y="1783"/>
                      <a:pt x="1935" y="1578"/>
                      <a:pt x="1861" y="1530"/>
                    </a:cubicBezTo>
                    <a:cubicBezTo>
                      <a:pt x="1861" y="1530"/>
                      <a:pt x="1861" y="1530"/>
                      <a:pt x="1861" y="1530"/>
                    </a:cubicBezTo>
                    <a:close/>
                    <a:moveTo>
                      <a:pt x="233" y="727"/>
                    </a:moveTo>
                    <a:cubicBezTo>
                      <a:pt x="233" y="758"/>
                      <a:pt x="207" y="783"/>
                      <a:pt x="175" y="783"/>
                    </a:cubicBezTo>
                    <a:cubicBezTo>
                      <a:pt x="58" y="783"/>
                      <a:pt x="58" y="783"/>
                      <a:pt x="58" y="783"/>
                    </a:cubicBezTo>
                    <a:cubicBezTo>
                      <a:pt x="26" y="783"/>
                      <a:pt x="0" y="758"/>
                      <a:pt x="0" y="727"/>
                    </a:cubicBezTo>
                    <a:cubicBezTo>
                      <a:pt x="0" y="696"/>
                      <a:pt x="26" y="671"/>
                      <a:pt x="58" y="671"/>
                    </a:cubicBezTo>
                    <a:cubicBezTo>
                      <a:pt x="175" y="671"/>
                      <a:pt x="175" y="671"/>
                      <a:pt x="175" y="671"/>
                    </a:cubicBezTo>
                    <a:cubicBezTo>
                      <a:pt x="207" y="671"/>
                      <a:pt x="233" y="696"/>
                      <a:pt x="233" y="727"/>
                    </a:cubicBezTo>
                    <a:cubicBezTo>
                      <a:pt x="233" y="727"/>
                      <a:pt x="233" y="727"/>
                      <a:pt x="233" y="727"/>
                    </a:cubicBezTo>
                    <a:close/>
                    <a:moveTo>
                      <a:pt x="58" y="1118"/>
                    </a:moveTo>
                    <a:cubicBezTo>
                      <a:pt x="175" y="1118"/>
                      <a:pt x="175" y="1118"/>
                      <a:pt x="175" y="1118"/>
                    </a:cubicBezTo>
                    <a:cubicBezTo>
                      <a:pt x="207" y="1118"/>
                      <a:pt x="233" y="1143"/>
                      <a:pt x="233" y="1174"/>
                    </a:cubicBezTo>
                    <a:cubicBezTo>
                      <a:pt x="233" y="1205"/>
                      <a:pt x="207" y="1230"/>
                      <a:pt x="175" y="1230"/>
                    </a:cubicBezTo>
                    <a:cubicBezTo>
                      <a:pt x="58" y="1230"/>
                      <a:pt x="58" y="1230"/>
                      <a:pt x="58" y="1230"/>
                    </a:cubicBezTo>
                    <a:cubicBezTo>
                      <a:pt x="26" y="1230"/>
                      <a:pt x="0" y="1205"/>
                      <a:pt x="0" y="1174"/>
                    </a:cubicBezTo>
                    <a:cubicBezTo>
                      <a:pt x="0" y="1143"/>
                      <a:pt x="26" y="1118"/>
                      <a:pt x="58" y="1118"/>
                    </a:cubicBezTo>
                    <a:cubicBezTo>
                      <a:pt x="58" y="1118"/>
                      <a:pt x="58" y="1118"/>
                      <a:pt x="58" y="1118"/>
                    </a:cubicBezTo>
                    <a:close/>
                    <a:moveTo>
                      <a:pt x="58" y="1565"/>
                    </a:moveTo>
                    <a:cubicBezTo>
                      <a:pt x="175" y="1565"/>
                      <a:pt x="175" y="1565"/>
                      <a:pt x="175" y="1565"/>
                    </a:cubicBezTo>
                    <a:cubicBezTo>
                      <a:pt x="207" y="1565"/>
                      <a:pt x="233" y="1590"/>
                      <a:pt x="233" y="1621"/>
                    </a:cubicBezTo>
                    <a:cubicBezTo>
                      <a:pt x="233" y="1652"/>
                      <a:pt x="207" y="1677"/>
                      <a:pt x="175" y="1677"/>
                    </a:cubicBezTo>
                    <a:cubicBezTo>
                      <a:pt x="58" y="1677"/>
                      <a:pt x="58" y="1677"/>
                      <a:pt x="58" y="1677"/>
                    </a:cubicBezTo>
                    <a:cubicBezTo>
                      <a:pt x="26" y="1677"/>
                      <a:pt x="0" y="1652"/>
                      <a:pt x="0" y="1621"/>
                    </a:cubicBezTo>
                    <a:cubicBezTo>
                      <a:pt x="0" y="1590"/>
                      <a:pt x="26" y="1565"/>
                      <a:pt x="58" y="1565"/>
                    </a:cubicBezTo>
                    <a:cubicBezTo>
                      <a:pt x="58" y="1565"/>
                      <a:pt x="58" y="1565"/>
                      <a:pt x="58" y="1565"/>
                    </a:cubicBezTo>
                    <a:close/>
                    <a:moveTo>
                      <a:pt x="58" y="2013"/>
                    </a:moveTo>
                    <a:cubicBezTo>
                      <a:pt x="175" y="2013"/>
                      <a:pt x="175" y="2013"/>
                      <a:pt x="175" y="2013"/>
                    </a:cubicBezTo>
                    <a:cubicBezTo>
                      <a:pt x="207" y="2013"/>
                      <a:pt x="233" y="2038"/>
                      <a:pt x="233" y="2069"/>
                    </a:cubicBezTo>
                    <a:cubicBezTo>
                      <a:pt x="233" y="2100"/>
                      <a:pt x="207" y="2125"/>
                      <a:pt x="175" y="2125"/>
                    </a:cubicBezTo>
                    <a:cubicBezTo>
                      <a:pt x="58" y="2125"/>
                      <a:pt x="58" y="2125"/>
                      <a:pt x="58" y="2125"/>
                    </a:cubicBezTo>
                    <a:cubicBezTo>
                      <a:pt x="26" y="2125"/>
                      <a:pt x="0" y="2100"/>
                      <a:pt x="0" y="2069"/>
                    </a:cubicBezTo>
                    <a:cubicBezTo>
                      <a:pt x="0" y="2038"/>
                      <a:pt x="26" y="2013"/>
                      <a:pt x="58" y="2013"/>
                    </a:cubicBezTo>
                    <a:cubicBezTo>
                      <a:pt x="58" y="2013"/>
                      <a:pt x="58" y="2013"/>
                      <a:pt x="58" y="2013"/>
                    </a:cubicBezTo>
                    <a:close/>
                    <a:moveTo>
                      <a:pt x="58" y="2460"/>
                    </a:moveTo>
                    <a:cubicBezTo>
                      <a:pt x="175" y="2460"/>
                      <a:pt x="175" y="2460"/>
                      <a:pt x="175" y="2460"/>
                    </a:cubicBezTo>
                    <a:cubicBezTo>
                      <a:pt x="207" y="2460"/>
                      <a:pt x="233" y="2485"/>
                      <a:pt x="233" y="2516"/>
                    </a:cubicBezTo>
                    <a:cubicBezTo>
                      <a:pt x="233" y="2547"/>
                      <a:pt x="207" y="2572"/>
                      <a:pt x="175" y="2572"/>
                    </a:cubicBezTo>
                    <a:cubicBezTo>
                      <a:pt x="58" y="2572"/>
                      <a:pt x="58" y="2572"/>
                      <a:pt x="58" y="2572"/>
                    </a:cubicBezTo>
                    <a:cubicBezTo>
                      <a:pt x="26" y="2572"/>
                      <a:pt x="0" y="2547"/>
                      <a:pt x="0" y="2516"/>
                    </a:cubicBezTo>
                    <a:cubicBezTo>
                      <a:pt x="0" y="2485"/>
                      <a:pt x="26" y="2460"/>
                      <a:pt x="58" y="2460"/>
                    </a:cubicBezTo>
                    <a:cubicBezTo>
                      <a:pt x="58" y="2460"/>
                      <a:pt x="58" y="2460"/>
                      <a:pt x="58" y="2460"/>
                    </a:cubicBezTo>
                    <a:close/>
                    <a:moveTo>
                      <a:pt x="58" y="2460"/>
                    </a:moveTo>
                    <a:cubicBezTo>
                      <a:pt x="58" y="2460"/>
                      <a:pt x="58" y="2460"/>
                      <a:pt x="58" y="246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矩形 32"/>
              <p:cNvSpPr/>
              <p:nvPr/>
            </p:nvSpPr>
            <p:spPr>
              <a:xfrm>
                <a:off x="7981084" y="3178086"/>
                <a:ext cx="495911" cy="283816"/>
              </a:xfrm>
              <a:prstGeom prst="rect">
                <a:avLst/>
              </a:prstGeom>
            </p:spPr>
            <p:txBody>
              <a:bodyPr wrap="none" anchor="ctr">
                <a:sp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zh-CN" altLang="en-US" sz="1900" b="1" dirty="0" smtClean="0">
                    <a:latin typeface="Arial" panose="020B0604020202020204" pitchFamily="34" charset="0"/>
                    <a:ea typeface="微软雅黑" panose="020B0503020204020204" pitchFamily="34" charset="-122"/>
                  </a:rPr>
                  <a:t>作用</a:t>
                </a:r>
                <a:endParaRPr lang="en-US" altLang="zh-CN" sz="1900" b="1" dirty="0">
                  <a:latin typeface="Arial" panose="020B0604020202020204" pitchFamily="34" charset="0"/>
                  <a:ea typeface="微软雅黑" panose="020B0503020204020204" pitchFamily="34" charset="-122"/>
                </a:endParaRPr>
              </a:p>
            </p:txBody>
          </p:sp>
        </p:grpSp>
      </p:grpSp>
      <p:cxnSp>
        <p:nvCxnSpPr>
          <p:cNvPr id="41" name="直接连接符 7"/>
          <p:cNvCxnSpPr/>
          <p:nvPr/>
        </p:nvCxnSpPr>
        <p:spPr>
          <a:xfrm flipH="1">
            <a:off x="6868494" y="1143711"/>
            <a:ext cx="560168" cy="1795996"/>
          </a:xfrm>
          <a:prstGeom prst="line">
            <a:avLst/>
          </a:prstGeom>
          <a:solidFill>
            <a:schemeClr val="accent1">
              <a:lumMod val="40000"/>
              <a:lumOff val="60000"/>
              <a:alpha val="57000"/>
            </a:schemeClr>
          </a:solidFill>
          <a:ln w="3175">
            <a:solidFill>
              <a:schemeClr val="tx1">
                <a:lumMod val="50000"/>
                <a:lumOff val="50000"/>
                <a:alpha val="56000"/>
              </a:schemeClr>
            </a:solidFill>
          </a:ln>
          <a:effectLst>
            <a:innerShdw blurRad="1143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42" name="文本框 46"/>
          <p:cNvSpPr txBox="1"/>
          <p:nvPr/>
        </p:nvSpPr>
        <p:spPr>
          <a:xfrm>
            <a:off x="2126200" y="2841480"/>
            <a:ext cx="2096309" cy="1969766"/>
          </a:xfrm>
          <a:prstGeom prst="rect">
            <a:avLst/>
          </a:prstGeom>
          <a:noFill/>
        </p:spPr>
        <p:txBody>
          <a:bodyPr wrap="square" lIns="121917" tIns="60958" rIns="121917" bIns="60958" rtlCol="0">
            <a:spAutoFit/>
          </a:bodyPr>
          <a:lstStyle/>
          <a:p>
            <a:pPr algn="ctr">
              <a:lnSpc>
                <a:spcPct val="150000"/>
              </a:lnSpc>
            </a:pPr>
            <a:r>
              <a:rPr lang="en-US" altLang="zh-CN" sz="1600" dirty="0"/>
              <a:t>User-Agent</a:t>
            </a:r>
            <a:r>
              <a:rPr lang="zh-CN" altLang="en-US" sz="1600" dirty="0"/>
              <a:t>是指包含浏览器信息、操作系统信息等的一个字符串，也称之为一种特殊的网络协议</a:t>
            </a:r>
            <a:endParaRPr lang="en-GB" altLang="zh-CN" sz="1500" dirty="0">
              <a:solidFill>
                <a:schemeClr val="accent1"/>
              </a:solidFill>
              <a:cs typeface="+mn-ea"/>
              <a:sym typeface="+mn-lt"/>
            </a:endParaRPr>
          </a:p>
        </p:txBody>
      </p:sp>
      <p:sp>
        <p:nvSpPr>
          <p:cNvPr id="43" name="文本框 47"/>
          <p:cNvSpPr txBox="1"/>
          <p:nvPr/>
        </p:nvSpPr>
        <p:spPr>
          <a:xfrm>
            <a:off x="4551289" y="2901436"/>
            <a:ext cx="2175722" cy="1600434"/>
          </a:xfrm>
          <a:prstGeom prst="rect">
            <a:avLst/>
          </a:prstGeom>
          <a:noFill/>
        </p:spPr>
        <p:txBody>
          <a:bodyPr wrap="square" lIns="121917" tIns="60958" rIns="121917" bIns="60958" rtlCol="0">
            <a:spAutoFit/>
          </a:bodyPr>
          <a:lstStyle/>
          <a:p>
            <a:pPr algn="ctr">
              <a:lnSpc>
                <a:spcPct val="150000"/>
              </a:lnSpc>
            </a:pPr>
            <a:r>
              <a:rPr lang="zh-CN" altLang="en-US" sz="1600" dirty="0"/>
              <a:t>服务器通过它判断当前访问对象是浏览器、邮件客户端还是网络爬虫</a:t>
            </a:r>
            <a:r>
              <a:rPr lang="zh-CN" altLang="en-US" sz="1600" dirty="0" smtClean="0"/>
              <a:t>。</a:t>
            </a:r>
            <a:endParaRPr lang="en-GB" altLang="zh-CN" sz="1500" dirty="0">
              <a:solidFill>
                <a:schemeClr val="accent1"/>
              </a:solidFill>
              <a:cs typeface="+mn-ea"/>
              <a:sym typeface="+mn-lt"/>
            </a:endParaRPr>
          </a:p>
        </p:txBody>
      </p:sp>
      <p:sp>
        <p:nvSpPr>
          <p:cNvPr id="44" name="文本框 48"/>
          <p:cNvSpPr txBox="1"/>
          <p:nvPr/>
        </p:nvSpPr>
        <p:spPr>
          <a:xfrm>
            <a:off x="6648752" y="2654666"/>
            <a:ext cx="2560495" cy="2343394"/>
          </a:xfrm>
          <a:prstGeom prst="rect">
            <a:avLst/>
          </a:prstGeom>
          <a:noFill/>
        </p:spPr>
        <p:txBody>
          <a:bodyPr wrap="square" lIns="121917" tIns="60958" rIns="121917" bIns="60958" rtlCol="0">
            <a:spAutoFit/>
          </a:bodyPr>
          <a:lstStyle/>
          <a:p>
            <a:pPr>
              <a:lnSpc>
                <a:spcPct val="150000"/>
              </a:lnSpc>
            </a:pPr>
            <a:r>
              <a:rPr lang="zh-CN" altLang="en-US" sz="1400" dirty="0"/>
              <a:t>设置一个</a:t>
            </a:r>
            <a:r>
              <a:rPr lang="en-US" altLang="zh-CN" sz="1400" b="1" dirty="0"/>
              <a:t>User-Agent</a:t>
            </a:r>
            <a:r>
              <a:rPr lang="zh-CN" altLang="en-US" sz="1400" b="1" dirty="0"/>
              <a:t>池</a:t>
            </a:r>
            <a:r>
              <a:rPr lang="zh-CN" altLang="en-US" sz="1400" dirty="0"/>
              <a:t>（</a:t>
            </a:r>
            <a:r>
              <a:rPr lang="en-US" altLang="zh-CN" sz="1400" dirty="0"/>
              <a:t>list</a:t>
            </a:r>
            <a:r>
              <a:rPr lang="zh-CN" altLang="en-US" sz="1400" dirty="0"/>
              <a:t>，数组，字典都可以），存放多个“浏览器”，每次爬取的时候随机取一个来设置</a:t>
            </a:r>
            <a:r>
              <a:rPr lang="en-US" altLang="zh-CN" sz="1400" dirty="0"/>
              <a:t>request</a:t>
            </a:r>
            <a:r>
              <a:rPr lang="zh-CN" altLang="en-US" sz="1400" dirty="0"/>
              <a:t>的</a:t>
            </a:r>
            <a:r>
              <a:rPr lang="en-US" altLang="zh-CN" sz="1400" dirty="0"/>
              <a:t>User-Agent</a:t>
            </a:r>
            <a:r>
              <a:rPr lang="zh-CN" altLang="en-US" sz="1400" dirty="0"/>
              <a:t>，这样</a:t>
            </a:r>
            <a:r>
              <a:rPr lang="en-US" altLang="zh-CN" sz="1400" dirty="0"/>
              <a:t>User-Agent</a:t>
            </a:r>
            <a:r>
              <a:rPr lang="zh-CN" altLang="en-US" sz="1400" dirty="0"/>
              <a:t>会一直在变化，防止被墙。</a:t>
            </a:r>
            <a:endParaRPr lang="en-GB" altLang="zh-CN" sz="1400" dirty="0">
              <a:solidFill>
                <a:schemeClr val="accent1"/>
              </a:solidFill>
              <a:cs typeface="+mn-ea"/>
              <a:sym typeface="+mn-lt"/>
            </a:endParaRPr>
          </a:p>
        </p:txBody>
      </p:sp>
    </p:spTree>
    <p:extLst>
      <p:ext uri="{BB962C8B-B14F-4D97-AF65-F5344CB8AC3E}">
        <p14:creationId xmlns:p14="http://schemas.microsoft.com/office/powerpoint/2010/main" val="1942648980"/>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300"/>
                                        <p:tgtEl>
                                          <p:spTgt spid="26"/>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down)">
                                      <p:cBhvr>
                                        <p:cTn id="11" dur="300"/>
                                        <p:tgtEl>
                                          <p:spTgt spid="27"/>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p:tgtEl>
                                          <p:spTgt spid="28"/>
                                        </p:tgtEl>
                                        <p:attrNameLst>
                                          <p:attrName>ppt_x</p:attrName>
                                        </p:attrNameLst>
                                      </p:cBhvr>
                                      <p:tavLst>
                                        <p:tav tm="0">
                                          <p:val>
                                            <p:strVal val="#ppt_x-#ppt_w*1.125000"/>
                                          </p:val>
                                        </p:tav>
                                        <p:tav tm="100000">
                                          <p:val>
                                            <p:strVal val="#ppt_x"/>
                                          </p:val>
                                        </p:tav>
                                      </p:tavLst>
                                    </p:anim>
                                    <p:animEffect transition="in" filter="wipe(right)">
                                      <p:cBhvr>
                                        <p:cTn id="16" dur="500"/>
                                        <p:tgtEl>
                                          <p:spTgt spid="28"/>
                                        </p:tgtEl>
                                      </p:cBhvr>
                                    </p:animEffect>
                                  </p:childTnLst>
                                </p:cTn>
                              </p:par>
                            </p:childTnLst>
                          </p:cTn>
                        </p:par>
                        <p:par>
                          <p:cTn id="17" fill="hold">
                            <p:stCondLst>
                              <p:cond delay="1100"/>
                            </p:stCondLst>
                            <p:childTnLst>
                              <p:par>
                                <p:cTn id="18" presetID="2" presetClass="entr" presetSubtype="8"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0-#ppt_w/2"/>
                                          </p:val>
                                        </p:tav>
                                        <p:tav tm="100000">
                                          <p:val>
                                            <p:strVal val="#ppt_x"/>
                                          </p:val>
                                        </p:tav>
                                      </p:tavLst>
                                    </p:anim>
                                    <p:anim calcmode="lin" valueType="num">
                                      <p:cBhvr additive="base">
                                        <p:cTn id="21" dur="500" fill="hold"/>
                                        <p:tgtEl>
                                          <p:spTgt spid="23"/>
                                        </p:tgtEl>
                                        <p:attrNameLst>
                                          <p:attrName>ppt_y</p:attrName>
                                        </p:attrNameLst>
                                      </p:cBhvr>
                                      <p:tavLst>
                                        <p:tav tm="0">
                                          <p:val>
                                            <p:strVal val="#ppt_y"/>
                                          </p:val>
                                        </p:tav>
                                        <p:tav tm="100000">
                                          <p:val>
                                            <p:strVal val="#ppt_y"/>
                                          </p:val>
                                        </p:tav>
                                      </p:tavLst>
                                    </p:anim>
                                  </p:childTnLst>
                                </p:cTn>
                              </p:par>
                            </p:childTnLst>
                          </p:cTn>
                        </p:par>
                        <p:par>
                          <p:cTn id="22" fill="hold">
                            <p:stCondLst>
                              <p:cond delay="1600"/>
                            </p:stCondLst>
                            <p:childTnLst>
                              <p:par>
                                <p:cTn id="23" presetID="16" presetClass="entr" presetSubtype="21"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arn(inVertical)">
                                      <p:cBhvr>
                                        <p:cTn id="25" dur="500"/>
                                        <p:tgtEl>
                                          <p:spTgt spid="22"/>
                                        </p:tgtEl>
                                      </p:cBhvr>
                                    </p:animEffect>
                                  </p:childTnLst>
                                </p:cTn>
                              </p:par>
                              <p:par>
                                <p:cTn id="26" presetID="16" presetClass="entr" presetSubtype="21" fill="hold"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barn(inVertical)">
                                      <p:cBhvr>
                                        <p:cTn id="28" dur="500"/>
                                        <p:tgtEl>
                                          <p:spTgt spid="41"/>
                                        </p:tgtEl>
                                      </p:cBhvr>
                                    </p:animEffect>
                                  </p:childTnLst>
                                </p:cTn>
                              </p:par>
                            </p:childTnLst>
                          </p:cTn>
                        </p:par>
                        <p:par>
                          <p:cTn id="29" fill="hold">
                            <p:stCondLst>
                              <p:cond delay="2100"/>
                            </p:stCondLst>
                            <p:childTnLst>
                              <p:par>
                                <p:cTn id="30" presetID="42" presetClass="entr" presetSubtype="0" fill="hold"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1000"/>
                                        <p:tgtEl>
                                          <p:spTgt spid="24"/>
                                        </p:tgtEl>
                                      </p:cBhvr>
                                    </p:animEffect>
                                    <p:anim calcmode="lin" valueType="num">
                                      <p:cBhvr>
                                        <p:cTn id="33" dur="1000" fill="hold"/>
                                        <p:tgtEl>
                                          <p:spTgt spid="24"/>
                                        </p:tgtEl>
                                        <p:attrNameLst>
                                          <p:attrName>ppt_x</p:attrName>
                                        </p:attrNameLst>
                                      </p:cBhvr>
                                      <p:tavLst>
                                        <p:tav tm="0">
                                          <p:val>
                                            <p:strVal val="#ppt_x"/>
                                          </p:val>
                                        </p:tav>
                                        <p:tav tm="100000">
                                          <p:val>
                                            <p:strVal val="#ppt_x"/>
                                          </p:val>
                                        </p:tav>
                                      </p:tavLst>
                                    </p:anim>
                                    <p:anim calcmode="lin" valueType="num">
                                      <p:cBhvr>
                                        <p:cTn id="34" dur="1000" fill="hold"/>
                                        <p:tgtEl>
                                          <p:spTgt spid="2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1000"/>
                                        <p:tgtEl>
                                          <p:spTgt spid="43"/>
                                        </p:tgtEl>
                                      </p:cBhvr>
                                    </p:animEffect>
                                    <p:anim calcmode="lin" valueType="num">
                                      <p:cBhvr>
                                        <p:cTn id="38" dur="1000" fill="hold"/>
                                        <p:tgtEl>
                                          <p:spTgt spid="43"/>
                                        </p:tgtEl>
                                        <p:attrNameLst>
                                          <p:attrName>ppt_x</p:attrName>
                                        </p:attrNameLst>
                                      </p:cBhvr>
                                      <p:tavLst>
                                        <p:tav tm="0">
                                          <p:val>
                                            <p:strVal val="#ppt_x"/>
                                          </p:val>
                                        </p:tav>
                                        <p:tav tm="100000">
                                          <p:val>
                                            <p:strVal val="#ppt_x"/>
                                          </p:val>
                                        </p:tav>
                                      </p:tavLst>
                                    </p:anim>
                                    <p:anim calcmode="lin" valueType="num">
                                      <p:cBhvr>
                                        <p:cTn id="39" dur="1000" fill="hold"/>
                                        <p:tgtEl>
                                          <p:spTgt spid="4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1000"/>
                                        <p:tgtEl>
                                          <p:spTgt spid="42"/>
                                        </p:tgtEl>
                                      </p:cBhvr>
                                    </p:animEffect>
                                    <p:anim calcmode="lin" valueType="num">
                                      <p:cBhvr>
                                        <p:cTn id="43" dur="1000" fill="hold"/>
                                        <p:tgtEl>
                                          <p:spTgt spid="42"/>
                                        </p:tgtEl>
                                        <p:attrNameLst>
                                          <p:attrName>ppt_x</p:attrName>
                                        </p:attrNameLst>
                                      </p:cBhvr>
                                      <p:tavLst>
                                        <p:tav tm="0">
                                          <p:val>
                                            <p:strVal val="#ppt_x"/>
                                          </p:val>
                                        </p:tav>
                                        <p:tav tm="100000">
                                          <p:val>
                                            <p:strVal val="#ppt_x"/>
                                          </p:val>
                                        </p:tav>
                                      </p:tavLst>
                                    </p:anim>
                                    <p:anim calcmode="lin" valueType="num">
                                      <p:cBhvr>
                                        <p:cTn id="44" dur="1000" fill="hold"/>
                                        <p:tgtEl>
                                          <p:spTgt spid="42"/>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1000"/>
                                        <p:tgtEl>
                                          <p:spTgt spid="44"/>
                                        </p:tgtEl>
                                      </p:cBhvr>
                                    </p:animEffect>
                                    <p:anim calcmode="lin" valueType="num">
                                      <p:cBhvr>
                                        <p:cTn id="48" dur="1000" fill="hold"/>
                                        <p:tgtEl>
                                          <p:spTgt spid="44"/>
                                        </p:tgtEl>
                                        <p:attrNameLst>
                                          <p:attrName>ppt_x</p:attrName>
                                        </p:attrNameLst>
                                      </p:cBhvr>
                                      <p:tavLst>
                                        <p:tav tm="0">
                                          <p:val>
                                            <p:strVal val="#ppt_x"/>
                                          </p:val>
                                        </p:tav>
                                        <p:tav tm="100000">
                                          <p:val>
                                            <p:strVal val="#ppt_x"/>
                                          </p:val>
                                        </p:tav>
                                      </p:tavLst>
                                    </p:anim>
                                    <p:anim calcmode="lin" valueType="num">
                                      <p:cBhvr>
                                        <p:cTn id="49"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3" grpId="0" animBg="1"/>
      <p:bldP spid="42" grpId="0"/>
      <p:bldP spid="43" grpId="0"/>
      <p:bldP spid="4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a:off x="316524" y="445473"/>
            <a:ext cx="8113486" cy="0"/>
          </a:xfrm>
          <a:prstGeom prst="line">
            <a:avLst/>
          </a:prstGeom>
          <a:ln w="1270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612055" y="96233"/>
            <a:ext cx="274777" cy="274777"/>
          </a:xfrm>
          <a:prstGeom prst="ellipse">
            <a:avLst/>
          </a:prstGeom>
          <a:solidFill>
            <a:srgbClr val="F5F5F5"/>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solidFill>
                <a:schemeClr val="bg1"/>
              </a:solidFill>
            </a:endParaRPr>
          </a:p>
        </p:txBody>
      </p:sp>
      <p:sp>
        <p:nvSpPr>
          <p:cNvPr id="28" name="TextBox 27"/>
          <p:cNvSpPr txBox="1"/>
          <p:nvPr/>
        </p:nvSpPr>
        <p:spPr>
          <a:xfrm>
            <a:off x="1024844" y="51016"/>
            <a:ext cx="1965599" cy="707884"/>
          </a:xfrm>
          <a:prstGeom prst="rect">
            <a:avLst/>
          </a:prstGeom>
          <a:noFill/>
        </p:spPr>
        <p:txBody>
          <a:bodyPr wrap="none" lIns="91438" tIns="45719" rIns="91438" bIns="45719" rtlCol="0">
            <a:spAutoFit/>
          </a:bodyPr>
          <a:lstStyle/>
          <a:p>
            <a:r>
              <a:rPr lang="en-US" altLang="zh-CN" sz="2000" dirty="0" smtClean="0">
                <a:solidFill>
                  <a:schemeClr val="bg1"/>
                </a:solidFill>
                <a:latin typeface="方正兰亭细黑_GBK" pitchFamily="2" charset="-122"/>
                <a:ea typeface="方正兰亭细黑_GBK" pitchFamily="2" charset="-122"/>
              </a:rPr>
              <a:t>4.2.4——</a:t>
            </a:r>
            <a:r>
              <a:rPr lang="zh-CN" altLang="en-US" sz="2000" b="1" dirty="0">
                <a:solidFill>
                  <a:schemeClr val="bg1"/>
                </a:solidFill>
              </a:rPr>
              <a:t>修改</a:t>
            </a:r>
            <a:r>
              <a:rPr lang="en-US" altLang="zh-CN" sz="2000" b="1" dirty="0">
                <a:solidFill>
                  <a:schemeClr val="bg1"/>
                </a:solidFill>
              </a:rPr>
              <a:t>IP</a:t>
            </a:r>
          </a:p>
          <a:p>
            <a:endParaRPr lang="zh-CN" altLang="en-US" sz="2000" dirty="0">
              <a:solidFill>
                <a:schemeClr val="bg1"/>
              </a:solidFill>
              <a:latin typeface="方正兰亭细黑_GBK" pitchFamily="2" charset="-122"/>
              <a:ea typeface="方正兰亭细黑_GBK" pitchFamily="2" charset="-122"/>
            </a:endParaRPr>
          </a:p>
        </p:txBody>
      </p:sp>
      <p:sp>
        <p:nvSpPr>
          <p:cNvPr id="34" name="TextBox 77"/>
          <p:cNvSpPr txBox="1">
            <a:spLocks noChangeArrowheads="1"/>
          </p:cNvSpPr>
          <p:nvPr/>
        </p:nvSpPr>
        <p:spPr bwMode="auto">
          <a:xfrm>
            <a:off x="3223524" y="962235"/>
            <a:ext cx="3910233" cy="105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90" tIns="60945" rIns="121890" bIns="60945">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en-US" altLang="zh-CN" sz="1600" b="1" dirty="0"/>
              <a:t>web server</a:t>
            </a:r>
            <a:r>
              <a:rPr lang="zh-CN" altLang="en-US" sz="1600" b="1" dirty="0"/>
              <a:t>应对爬虫的策略之一就是直接将</a:t>
            </a:r>
            <a:r>
              <a:rPr lang="en-US" altLang="zh-CN" sz="1600" b="1" dirty="0"/>
              <a:t>IP</a:t>
            </a:r>
            <a:r>
              <a:rPr lang="zh-CN" altLang="en-US" sz="1600" b="1" dirty="0"/>
              <a:t>或者整个</a:t>
            </a:r>
            <a:r>
              <a:rPr lang="en-US" altLang="zh-CN" sz="1600" b="1" dirty="0"/>
              <a:t>IP</a:t>
            </a:r>
            <a:r>
              <a:rPr lang="zh-CN" altLang="en-US" sz="1600" b="1" dirty="0"/>
              <a:t>段都封掉禁止访问，当</a:t>
            </a:r>
            <a:r>
              <a:rPr lang="en-US" altLang="zh-CN" sz="1600" b="1" dirty="0"/>
              <a:t>IP</a:t>
            </a:r>
            <a:r>
              <a:rPr lang="zh-CN" altLang="en-US" sz="1600" b="1" dirty="0"/>
              <a:t>被禁封后，转换到其他</a:t>
            </a:r>
            <a:r>
              <a:rPr lang="en-US" altLang="zh-CN" sz="1600" b="1" dirty="0"/>
              <a:t>IP</a:t>
            </a:r>
            <a:r>
              <a:rPr lang="zh-CN" altLang="en-US" sz="1600" b="1" dirty="0"/>
              <a:t>继续访问即可</a:t>
            </a:r>
            <a:r>
              <a:rPr lang="zh-CN" altLang="en-US" sz="1400" b="1" dirty="0" smtClean="0"/>
              <a:t>。</a:t>
            </a:r>
            <a:endParaRPr lang="en-US" altLang="zh-CN" sz="1400" b="1" kern="3000" spc="3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7" name="圆角矩形 2"/>
          <p:cNvSpPr/>
          <p:nvPr/>
        </p:nvSpPr>
        <p:spPr>
          <a:xfrm>
            <a:off x="7398247" y="2710609"/>
            <a:ext cx="1719070" cy="2051432"/>
          </a:xfrm>
          <a:custGeom>
            <a:avLst/>
            <a:gdLst/>
            <a:ahLst/>
            <a:cxnLst/>
            <a:rect l="l" t="t" r="r" b="b"/>
            <a:pathLst>
              <a:path w="1060946" h="1265390">
                <a:moveTo>
                  <a:pt x="1014114" y="8144"/>
                </a:moveTo>
                <a:cubicBezTo>
                  <a:pt x="1028176" y="10400"/>
                  <a:pt x="1041376" y="18021"/>
                  <a:pt x="1050382" y="30471"/>
                </a:cubicBezTo>
                <a:cubicBezTo>
                  <a:pt x="1068395" y="55370"/>
                  <a:pt x="1062812" y="90159"/>
                  <a:pt x="1037913" y="108172"/>
                </a:cubicBezTo>
                <a:lnTo>
                  <a:pt x="676412" y="369690"/>
                </a:lnTo>
                <a:lnTo>
                  <a:pt x="676412" y="800537"/>
                </a:lnTo>
                <a:lnTo>
                  <a:pt x="676412" y="833215"/>
                </a:lnTo>
                <a:lnTo>
                  <a:pt x="676412" y="1209744"/>
                </a:lnTo>
                <a:cubicBezTo>
                  <a:pt x="676412" y="1240476"/>
                  <a:pt x="651498" y="1265390"/>
                  <a:pt x="620766" y="1265390"/>
                </a:cubicBezTo>
                <a:cubicBezTo>
                  <a:pt x="590034" y="1265390"/>
                  <a:pt x="565120" y="1240476"/>
                  <a:pt x="565120" y="1209744"/>
                </a:cubicBezTo>
                <a:lnTo>
                  <a:pt x="565120" y="880238"/>
                </a:lnTo>
                <a:lnTo>
                  <a:pt x="505573" y="880238"/>
                </a:lnTo>
                <a:lnTo>
                  <a:pt x="505573" y="1209744"/>
                </a:lnTo>
                <a:cubicBezTo>
                  <a:pt x="505573" y="1240476"/>
                  <a:pt x="480659" y="1265390"/>
                  <a:pt x="449927" y="1265390"/>
                </a:cubicBezTo>
                <a:cubicBezTo>
                  <a:pt x="419195" y="1265390"/>
                  <a:pt x="394281" y="1240476"/>
                  <a:pt x="394281" y="1209744"/>
                </a:cubicBezTo>
                <a:lnTo>
                  <a:pt x="394281" y="833215"/>
                </a:lnTo>
                <a:lnTo>
                  <a:pt x="394281" y="800537"/>
                </a:lnTo>
                <a:lnTo>
                  <a:pt x="394281" y="378851"/>
                </a:lnTo>
                <a:lnTo>
                  <a:pt x="23033" y="110282"/>
                </a:lnTo>
                <a:cubicBezTo>
                  <a:pt x="-1866" y="92269"/>
                  <a:pt x="-7449" y="57480"/>
                  <a:pt x="10564" y="32581"/>
                </a:cubicBezTo>
                <a:cubicBezTo>
                  <a:pt x="19570" y="20131"/>
                  <a:pt x="32770" y="12510"/>
                  <a:pt x="46832" y="10254"/>
                </a:cubicBezTo>
                <a:cubicBezTo>
                  <a:pt x="60893" y="7997"/>
                  <a:pt x="75815" y="11105"/>
                  <a:pt x="88265" y="20111"/>
                </a:cubicBezTo>
                <a:lnTo>
                  <a:pt x="468961" y="295515"/>
                </a:lnTo>
                <a:lnTo>
                  <a:pt x="589079" y="295515"/>
                </a:lnTo>
                <a:lnTo>
                  <a:pt x="589099" y="295493"/>
                </a:lnTo>
                <a:lnTo>
                  <a:pt x="972681" y="18001"/>
                </a:lnTo>
                <a:cubicBezTo>
                  <a:pt x="985131" y="8995"/>
                  <a:pt x="1000053" y="5887"/>
                  <a:pt x="1014114" y="8144"/>
                </a:cubicBezTo>
                <a:close/>
                <a:moveTo>
                  <a:pt x="530473" y="0"/>
                </a:moveTo>
                <a:cubicBezTo>
                  <a:pt x="598860" y="0"/>
                  <a:pt x="654298" y="55438"/>
                  <a:pt x="654298" y="123825"/>
                </a:cubicBezTo>
                <a:cubicBezTo>
                  <a:pt x="654298" y="192212"/>
                  <a:pt x="598860" y="247650"/>
                  <a:pt x="530473" y="247650"/>
                </a:cubicBezTo>
                <a:cubicBezTo>
                  <a:pt x="462086" y="247650"/>
                  <a:pt x="406648" y="192212"/>
                  <a:pt x="406648" y="123825"/>
                </a:cubicBezTo>
                <a:cubicBezTo>
                  <a:pt x="406648" y="55438"/>
                  <a:pt x="462086" y="0"/>
                  <a:pt x="530473" y="0"/>
                </a:cubicBezTo>
                <a:close/>
              </a:path>
            </a:pathLst>
          </a:custGeom>
          <a:solidFill>
            <a:schemeClr val="accent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0" tIns="60945" rIns="121890" bIns="60945" anchor="ctr"/>
          <a:lstStyle/>
          <a:p>
            <a:pPr algn="ctr"/>
            <a:endParaRPr lang="zh-CN" altLang="en-US" sz="2400">
              <a:latin typeface="微软雅黑" panose="020B0503020204020204" pitchFamily="34" charset="-122"/>
              <a:ea typeface="微软雅黑" panose="020B0503020204020204" pitchFamily="34" charset="-122"/>
            </a:endParaRPr>
          </a:p>
        </p:txBody>
      </p:sp>
      <p:grpSp>
        <p:nvGrpSpPr>
          <p:cNvPr id="38" name="组合 37"/>
          <p:cNvGrpSpPr/>
          <p:nvPr/>
        </p:nvGrpSpPr>
        <p:grpSpPr>
          <a:xfrm>
            <a:off x="7551050" y="1341611"/>
            <a:ext cx="1504982" cy="1237808"/>
            <a:chOff x="7134225" y="1194073"/>
            <a:chExt cx="1129233" cy="928267"/>
          </a:xfrm>
          <a:solidFill>
            <a:schemeClr val="accent2"/>
          </a:solidFill>
        </p:grpSpPr>
        <p:sp>
          <p:nvSpPr>
            <p:cNvPr id="39" name="圆角矩形 4"/>
            <p:cNvSpPr/>
            <p:nvPr/>
          </p:nvSpPr>
          <p:spPr>
            <a:xfrm>
              <a:off x="7134225" y="1194073"/>
              <a:ext cx="1129233" cy="928267"/>
            </a:xfrm>
            <a:custGeom>
              <a:avLst/>
              <a:gdLst/>
              <a:ahLst/>
              <a:cxnLst/>
              <a:rect l="l" t="t" r="r" b="b"/>
              <a:pathLst>
                <a:path w="1060946" h="872133">
                  <a:moveTo>
                    <a:pt x="123337" y="0"/>
                  </a:moveTo>
                  <a:lnTo>
                    <a:pt x="937609" y="0"/>
                  </a:lnTo>
                  <a:cubicBezTo>
                    <a:pt x="1005726" y="0"/>
                    <a:pt x="1060946" y="55220"/>
                    <a:pt x="1060946" y="123337"/>
                  </a:cubicBezTo>
                  <a:lnTo>
                    <a:pt x="1060946" y="616672"/>
                  </a:lnTo>
                  <a:cubicBezTo>
                    <a:pt x="1060946" y="684789"/>
                    <a:pt x="1005726" y="740009"/>
                    <a:pt x="937609" y="740009"/>
                  </a:cubicBezTo>
                  <a:lnTo>
                    <a:pt x="593129" y="740009"/>
                  </a:lnTo>
                  <a:lnTo>
                    <a:pt x="516497" y="872133"/>
                  </a:lnTo>
                  <a:lnTo>
                    <a:pt x="439865" y="740009"/>
                  </a:lnTo>
                  <a:lnTo>
                    <a:pt x="123337" y="740009"/>
                  </a:lnTo>
                  <a:cubicBezTo>
                    <a:pt x="55220" y="740009"/>
                    <a:pt x="0" y="684789"/>
                    <a:pt x="0" y="616672"/>
                  </a:cubicBezTo>
                  <a:lnTo>
                    <a:pt x="0" y="123337"/>
                  </a:lnTo>
                  <a:cubicBezTo>
                    <a:pt x="0" y="55220"/>
                    <a:pt x="55220" y="0"/>
                    <a:pt x="123337" y="0"/>
                  </a:cubicBezTo>
                  <a:close/>
                </a:path>
              </a:pathLst>
            </a:cu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40" name="TextBox 77"/>
            <p:cNvSpPr txBox="1">
              <a:spLocks noChangeArrowheads="1"/>
            </p:cNvSpPr>
            <p:nvPr/>
          </p:nvSpPr>
          <p:spPr bwMode="auto">
            <a:xfrm>
              <a:off x="7213179" y="1356864"/>
              <a:ext cx="982347" cy="3400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lang="zh-CN" altLang="en-US" sz="2000" kern="3000" spc="31" dirty="0" smtClean="0">
                  <a:solidFill>
                    <a:schemeClr val="bg1"/>
                  </a:solidFill>
                  <a:latin typeface="微软雅黑" panose="020B0503020204020204" pitchFamily="34" charset="-122"/>
                  <a:ea typeface="微软雅黑" panose="020B0503020204020204" pitchFamily="34" charset="-122"/>
                </a:rPr>
                <a:t>换</a:t>
              </a:r>
              <a:r>
                <a:rPr lang="en-US" altLang="zh-CN" sz="2000" kern="3000" spc="31" dirty="0" smtClean="0">
                  <a:solidFill>
                    <a:schemeClr val="bg1"/>
                  </a:solidFill>
                  <a:latin typeface="微软雅黑" panose="020B0503020204020204" pitchFamily="34" charset="-122"/>
                  <a:ea typeface="微软雅黑" panose="020B0503020204020204" pitchFamily="34" charset="-122"/>
                </a:rPr>
                <a:t>IP</a:t>
              </a:r>
              <a:endParaRPr lang="en-US" altLang="zh-CN" sz="2000" kern="3000" spc="31" dirty="0">
                <a:solidFill>
                  <a:schemeClr val="bg1"/>
                </a:solidFill>
                <a:latin typeface="微软雅黑" panose="020B0503020204020204" pitchFamily="34" charset="-122"/>
                <a:ea typeface="微软雅黑" panose="020B0503020204020204" pitchFamily="34" charset="-122"/>
              </a:endParaRPr>
            </a:p>
          </p:txBody>
        </p:sp>
      </p:grpSp>
      <p:grpSp>
        <p:nvGrpSpPr>
          <p:cNvPr id="41" name="组合 24"/>
          <p:cNvGrpSpPr/>
          <p:nvPr/>
        </p:nvGrpSpPr>
        <p:grpSpPr>
          <a:xfrm>
            <a:off x="0" y="3807535"/>
            <a:ext cx="5651985" cy="590295"/>
            <a:chOff x="0" y="2787774"/>
            <a:chExt cx="4860000" cy="720080"/>
          </a:xfrm>
          <a:solidFill>
            <a:schemeClr val="accent2"/>
          </a:solidFill>
        </p:grpSpPr>
        <p:sp>
          <p:nvSpPr>
            <p:cNvPr id="42" name="矩形 41"/>
            <p:cNvSpPr/>
            <p:nvPr/>
          </p:nvSpPr>
          <p:spPr>
            <a:xfrm>
              <a:off x="0" y="2787774"/>
              <a:ext cx="4860000" cy="720080"/>
            </a:xfrm>
            <a:prstGeom prst="rect">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500">
                <a:latin typeface="微软雅黑" panose="020B0503020204020204" pitchFamily="34" charset="-122"/>
                <a:ea typeface="微软雅黑" panose="020B0503020204020204" pitchFamily="34" charset="-122"/>
              </a:endParaRPr>
            </a:p>
          </p:txBody>
        </p:sp>
        <p:sp>
          <p:nvSpPr>
            <p:cNvPr id="43" name="TextBox 42"/>
            <p:cNvSpPr txBox="1">
              <a:spLocks noChangeArrowheads="1"/>
            </p:cNvSpPr>
            <p:nvPr/>
          </p:nvSpPr>
          <p:spPr bwMode="auto">
            <a:xfrm>
              <a:off x="2140673" y="2933761"/>
              <a:ext cx="2162839" cy="450535"/>
            </a:xfrm>
            <a:prstGeom prst="rect">
              <a:avLst/>
            </a:prstGeom>
            <a:grpFill/>
            <a:effectLst/>
          </p:spPr>
          <p:txBody>
            <a:bodyPr wrap="none">
              <a:spAutoFit/>
            </a:bodyPr>
            <a:lstStyle>
              <a:defPPr>
                <a:defRPr lang="zh-CN"/>
              </a:defPPr>
              <a:lvl1pPr lvl="0" algn="r">
                <a:defRPr sz="1200">
                  <a:solidFill>
                    <a:srgbClr val="DB9557"/>
                  </a:solidFill>
                  <a:latin typeface="Broadway" panose="04040905080B02020502" pitchFamily="82" charset="0"/>
                </a:defRPr>
              </a:lvl1pPr>
            </a:lstStyle>
            <a:p>
              <a:pPr algn="l"/>
              <a:r>
                <a:rPr lang="zh-CN" altLang="en-US" sz="1800" b="1" dirty="0">
                  <a:solidFill>
                    <a:schemeClr val="bg1"/>
                  </a:solidFill>
                  <a:latin typeface="微软雅黑" panose="020B0503020204020204" pitchFamily="34" charset="-122"/>
                  <a:ea typeface="微软雅黑" panose="020B0503020204020204" pitchFamily="34" charset="-122"/>
                </a:rPr>
                <a:t>应对方法</a:t>
              </a:r>
              <a:r>
                <a:rPr lang="en-US" altLang="zh-CN" sz="1800" b="1" dirty="0">
                  <a:solidFill>
                    <a:schemeClr val="bg1"/>
                  </a:solidFill>
                  <a:latin typeface="微软雅黑" panose="020B0503020204020204" pitchFamily="34" charset="-122"/>
                  <a:ea typeface="微软雅黑" panose="020B0503020204020204" pitchFamily="34" charset="-122"/>
                </a:rPr>
                <a:t>(2) </a:t>
              </a:r>
              <a:r>
                <a:rPr lang="zh-CN" altLang="en-US" sz="1800" b="1" dirty="0">
                  <a:solidFill>
                    <a:schemeClr val="bg1"/>
                  </a:solidFill>
                  <a:latin typeface="微软雅黑" panose="020B0503020204020204" pitchFamily="34" charset="-122"/>
                  <a:ea typeface="微软雅黑" panose="020B0503020204020204" pitchFamily="34" charset="-122"/>
                </a:rPr>
                <a:t>使用</a:t>
              </a:r>
              <a:r>
                <a:rPr lang="en-US" altLang="zh-CN" sz="1800" b="1" dirty="0">
                  <a:solidFill>
                    <a:schemeClr val="bg1"/>
                  </a:solidFill>
                  <a:latin typeface="微软雅黑" panose="020B0503020204020204" pitchFamily="34" charset="-122"/>
                  <a:ea typeface="微软雅黑" panose="020B0503020204020204" pitchFamily="34" charset="-122"/>
                </a:rPr>
                <a:t>IP</a:t>
              </a:r>
              <a:r>
                <a:rPr lang="zh-CN" altLang="en-US" sz="1800" b="1" dirty="0">
                  <a:solidFill>
                    <a:schemeClr val="bg1"/>
                  </a:solidFill>
                  <a:latin typeface="微软雅黑" panose="020B0503020204020204" pitchFamily="34" charset="-122"/>
                  <a:ea typeface="微软雅黑" panose="020B0503020204020204" pitchFamily="34" charset="-122"/>
                </a:rPr>
                <a:t>地址库</a:t>
              </a:r>
            </a:p>
          </p:txBody>
        </p:sp>
        <p:sp>
          <p:nvSpPr>
            <p:cNvPr id="44" name="椭圆 7"/>
            <p:cNvSpPr/>
            <p:nvPr/>
          </p:nvSpPr>
          <p:spPr>
            <a:xfrm>
              <a:off x="237497" y="3029658"/>
              <a:ext cx="250268" cy="260697"/>
            </a:xfrm>
            <a:custGeom>
              <a:avLst/>
              <a:gdLst/>
              <a:ahLst/>
              <a:cxnLst/>
              <a:rect l="l" t="t" r="r" b="b"/>
              <a:pathLst>
                <a:path w="1206381" h="1257672">
                  <a:moveTo>
                    <a:pt x="960331" y="249421"/>
                  </a:moveTo>
                  <a:cubicBezTo>
                    <a:pt x="944358" y="390709"/>
                    <a:pt x="912152" y="517316"/>
                    <a:pt x="868979" y="619820"/>
                  </a:cubicBezTo>
                  <a:cubicBezTo>
                    <a:pt x="985575" y="533648"/>
                    <a:pt x="1055535" y="396536"/>
                    <a:pt x="1055535" y="249421"/>
                  </a:cubicBezTo>
                  <a:close/>
                  <a:moveTo>
                    <a:pt x="131720" y="244400"/>
                  </a:moveTo>
                  <a:cubicBezTo>
                    <a:pt x="130081" y="395188"/>
                    <a:pt x="202059" y="536267"/>
                    <a:pt x="323248" y="622932"/>
                  </a:cubicBezTo>
                  <a:cubicBezTo>
                    <a:pt x="277881" y="519309"/>
                    <a:pt x="244918" y="389985"/>
                    <a:pt x="228822" y="245455"/>
                  </a:cubicBezTo>
                  <a:close/>
                  <a:moveTo>
                    <a:pt x="594628" y="214114"/>
                  </a:moveTo>
                  <a:lnTo>
                    <a:pt x="550782" y="356005"/>
                  </a:lnTo>
                  <a:lnTo>
                    <a:pt x="408890" y="356004"/>
                  </a:lnTo>
                  <a:lnTo>
                    <a:pt x="523683" y="443697"/>
                  </a:lnTo>
                  <a:lnTo>
                    <a:pt x="479836" y="585588"/>
                  </a:lnTo>
                  <a:lnTo>
                    <a:pt x="594628" y="497894"/>
                  </a:lnTo>
                  <a:lnTo>
                    <a:pt x="709419" y="585588"/>
                  </a:lnTo>
                  <a:lnTo>
                    <a:pt x="665572" y="443697"/>
                  </a:lnTo>
                  <a:lnTo>
                    <a:pt x="780365" y="356004"/>
                  </a:lnTo>
                  <a:lnTo>
                    <a:pt x="638473" y="356005"/>
                  </a:lnTo>
                  <a:close/>
                  <a:moveTo>
                    <a:pt x="212469" y="0"/>
                  </a:moveTo>
                  <a:lnTo>
                    <a:pt x="977202" y="0"/>
                  </a:lnTo>
                  <a:cubicBezTo>
                    <a:pt x="977202" y="61965"/>
                    <a:pt x="974487" y="122452"/>
                    <a:pt x="968811" y="180806"/>
                  </a:cubicBezTo>
                  <a:lnTo>
                    <a:pt x="1206381" y="180806"/>
                  </a:lnTo>
                  <a:cubicBezTo>
                    <a:pt x="1206381" y="397086"/>
                    <a:pt x="1090586" y="596812"/>
                    <a:pt x="902891" y="704273"/>
                  </a:cubicBezTo>
                  <a:cubicBezTo>
                    <a:pt x="870476" y="722833"/>
                    <a:pt x="836773" y="738149"/>
                    <a:pt x="801825" y="749059"/>
                  </a:cubicBezTo>
                  <a:cubicBezTo>
                    <a:pt x="753613" y="821567"/>
                    <a:pt x="697900" y="869416"/>
                    <a:pt x="637991" y="885002"/>
                  </a:cubicBezTo>
                  <a:cubicBezTo>
                    <a:pt x="643656" y="968225"/>
                    <a:pt x="680726" y="1046254"/>
                    <a:pt x="740956" y="1105050"/>
                  </a:cubicBezTo>
                  <a:cubicBezTo>
                    <a:pt x="793454" y="1156298"/>
                    <a:pt x="860135" y="1189604"/>
                    <a:pt x="931588" y="1200759"/>
                  </a:cubicBezTo>
                  <a:cubicBezTo>
                    <a:pt x="927443" y="1233164"/>
                    <a:pt x="899430" y="1257672"/>
                    <a:pt x="865694" y="1257672"/>
                  </a:cubicBezTo>
                  <a:lnTo>
                    <a:pt x="319497" y="1257672"/>
                  </a:lnTo>
                  <a:cubicBezTo>
                    <a:pt x="285740" y="1257672"/>
                    <a:pt x="257715" y="1233135"/>
                    <a:pt x="253592" y="1200703"/>
                  </a:cubicBezTo>
                  <a:cubicBezTo>
                    <a:pt x="324761" y="1189376"/>
                    <a:pt x="391165" y="1156123"/>
                    <a:pt x="443483" y="1105050"/>
                  </a:cubicBezTo>
                  <a:cubicBezTo>
                    <a:pt x="504147" y="1045831"/>
                    <a:pt x="541316" y="967102"/>
                    <a:pt x="546675" y="883221"/>
                  </a:cubicBezTo>
                  <a:cubicBezTo>
                    <a:pt x="486717" y="865840"/>
                    <a:pt x="431097" y="816104"/>
                    <a:pt x="383268" y="741656"/>
                  </a:cubicBezTo>
                  <a:cubicBezTo>
                    <a:pt x="353818" y="730937"/>
                    <a:pt x="325336" y="717139"/>
                    <a:pt x="297818" y="700985"/>
                  </a:cubicBezTo>
                  <a:cubicBezTo>
                    <a:pt x="111302" y="591490"/>
                    <a:pt x="-2316" y="390517"/>
                    <a:pt x="36" y="174249"/>
                  </a:cubicBezTo>
                  <a:lnTo>
                    <a:pt x="220395" y="176645"/>
                  </a:lnTo>
                  <a:cubicBezTo>
                    <a:pt x="215056" y="119574"/>
                    <a:pt x="212469" y="60491"/>
                    <a:pt x="212469" y="0"/>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pitchFamily="34" charset="-122"/>
                <a:ea typeface="微软雅黑" panose="020B0503020204020204" pitchFamily="34" charset="-122"/>
              </a:endParaRPr>
            </a:p>
          </p:txBody>
        </p:sp>
      </p:grpSp>
      <p:grpSp>
        <p:nvGrpSpPr>
          <p:cNvPr id="45" name="组合 28"/>
          <p:cNvGrpSpPr/>
          <p:nvPr/>
        </p:nvGrpSpPr>
        <p:grpSpPr>
          <a:xfrm>
            <a:off x="0" y="1298695"/>
            <a:ext cx="3118298" cy="590295"/>
            <a:chOff x="0" y="1112540"/>
            <a:chExt cx="2339752" cy="720080"/>
          </a:xfrm>
          <a:solidFill>
            <a:schemeClr val="accent2"/>
          </a:solidFill>
        </p:grpSpPr>
        <p:sp>
          <p:nvSpPr>
            <p:cNvPr id="46" name="矩形 45"/>
            <p:cNvSpPr/>
            <p:nvPr/>
          </p:nvSpPr>
          <p:spPr>
            <a:xfrm>
              <a:off x="0" y="1112540"/>
              <a:ext cx="2339752" cy="720080"/>
            </a:xfrm>
            <a:prstGeom prst="rect">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500">
                <a:latin typeface="微软雅黑" panose="020B0503020204020204" pitchFamily="34" charset="-122"/>
                <a:ea typeface="微软雅黑" panose="020B0503020204020204" pitchFamily="34" charset="-122"/>
              </a:endParaRPr>
            </a:p>
          </p:txBody>
        </p:sp>
        <p:sp>
          <p:nvSpPr>
            <p:cNvPr id="47" name="TextBox 6"/>
            <p:cNvSpPr txBox="1">
              <a:spLocks noChangeArrowheads="1"/>
            </p:cNvSpPr>
            <p:nvPr/>
          </p:nvSpPr>
          <p:spPr bwMode="auto">
            <a:xfrm>
              <a:off x="503738" y="1156205"/>
              <a:ext cx="1759909" cy="619485"/>
            </a:xfrm>
            <a:prstGeom prst="rect">
              <a:avLst/>
            </a:prstGeom>
            <a:grpFill/>
            <a:effectLst/>
          </p:spPr>
          <p:txBody>
            <a:bodyPr wrap="none">
              <a:spAutoFit/>
            </a:bodyPr>
            <a:lstStyle>
              <a:defPPr>
                <a:defRPr lang="zh-CN"/>
              </a:defPPr>
              <a:lvl1pPr lvl="0" algn="r">
                <a:defRPr sz="1200">
                  <a:solidFill>
                    <a:srgbClr val="DB9557"/>
                  </a:solidFill>
                  <a:latin typeface="Broadway" panose="04040905080B02020502" pitchFamily="82" charset="0"/>
                </a:defRPr>
              </a:lvl1pPr>
            </a:lstStyle>
            <a:p>
              <a:pPr algn="l"/>
              <a:r>
                <a:rPr lang="en-US" altLang="zh-CN" sz="2700" b="1" dirty="0" err="1" smtClean="0">
                  <a:solidFill>
                    <a:srgbClr val="F2EBE3"/>
                  </a:solidFill>
                  <a:latin typeface="微软雅黑" panose="020B0503020204020204" pitchFamily="34" charset="-122"/>
                  <a:ea typeface="微软雅黑" panose="020B0503020204020204" pitchFamily="34" charset="-122"/>
                </a:rPr>
                <a:t>Ip</a:t>
              </a:r>
              <a:r>
                <a:rPr lang="zh-CN" altLang="en-US" sz="2700" b="1" dirty="0" smtClean="0">
                  <a:solidFill>
                    <a:srgbClr val="F2EBE3"/>
                  </a:solidFill>
                  <a:latin typeface="微软雅黑" panose="020B0503020204020204" pitchFamily="34" charset="-122"/>
                  <a:ea typeface="微软雅黑" panose="020B0503020204020204" pitchFamily="34" charset="-122"/>
                </a:rPr>
                <a:t>面临被封禁</a:t>
              </a:r>
              <a:endParaRPr lang="zh-CN" altLang="en-US" sz="2700" b="1" dirty="0">
                <a:solidFill>
                  <a:srgbClr val="F2EBE3"/>
                </a:solidFill>
                <a:latin typeface="微软雅黑" panose="020B0503020204020204" pitchFamily="34" charset="-122"/>
                <a:ea typeface="微软雅黑" panose="020B0503020204020204" pitchFamily="34" charset="-122"/>
              </a:endParaRPr>
            </a:p>
          </p:txBody>
        </p:sp>
        <p:sp>
          <p:nvSpPr>
            <p:cNvPr id="48" name="饼形 4"/>
            <p:cNvSpPr/>
            <p:nvPr/>
          </p:nvSpPr>
          <p:spPr bwMode="auto">
            <a:xfrm>
              <a:off x="247691" y="1356864"/>
              <a:ext cx="256047" cy="231429"/>
            </a:xfrm>
            <a:custGeom>
              <a:avLst/>
              <a:gdLst/>
              <a:ahLst/>
              <a:cxnLst/>
              <a:rect l="l" t="t" r="r" b="b"/>
              <a:pathLst>
                <a:path w="1114203" h="1007073">
                  <a:moveTo>
                    <a:pt x="739568" y="487469"/>
                  </a:moveTo>
                  <a:cubicBezTo>
                    <a:pt x="958572" y="557910"/>
                    <a:pt x="1114203" y="764338"/>
                    <a:pt x="1114203" y="1007073"/>
                  </a:cubicBezTo>
                  <a:lnTo>
                    <a:pt x="586886" y="1007073"/>
                  </a:lnTo>
                  <a:lnTo>
                    <a:pt x="633226" y="863408"/>
                  </a:lnTo>
                  <a:lnTo>
                    <a:pt x="568797" y="663671"/>
                  </a:lnTo>
                  <a:lnTo>
                    <a:pt x="629867" y="597818"/>
                  </a:lnTo>
                  <a:lnTo>
                    <a:pt x="586115" y="550637"/>
                  </a:lnTo>
                  <a:cubicBezTo>
                    <a:pt x="645084" y="548519"/>
                    <a:pt x="698385" y="525309"/>
                    <a:pt x="739568" y="487469"/>
                  </a:cubicBezTo>
                  <a:close/>
                  <a:moveTo>
                    <a:pt x="374639" y="487469"/>
                  </a:moveTo>
                  <a:cubicBezTo>
                    <a:pt x="413944" y="523583"/>
                    <a:pt x="464282" y="546371"/>
                    <a:pt x="520269" y="549252"/>
                  </a:cubicBezTo>
                  <a:lnTo>
                    <a:pt x="475234" y="597818"/>
                  </a:lnTo>
                  <a:lnTo>
                    <a:pt x="534532" y="661763"/>
                  </a:lnTo>
                  <a:lnTo>
                    <a:pt x="469484" y="863408"/>
                  </a:lnTo>
                  <a:lnTo>
                    <a:pt x="515828" y="1007073"/>
                  </a:lnTo>
                  <a:lnTo>
                    <a:pt x="0" y="1007073"/>
                  </a:lnTo>
                  <a:cubicBezTo>
                    <a:pt x="0" y="764338"/>
                    <a:pt x="155635" y="557910"/>
                    <a:pt x="374639" y="487469"/>
                  </a:cubicBezTo>
                  <a:close/>
                  <a:moveTo>
                    <a:pt x="549066" y="0"/>
                  </a:moveTo>
                  <a:cubicBezTo>
                    <a:pt x="689592" y="0"/>
                    <a:pt x="803510" y="113920"/>
                    <a:pt x="803510" y="254447"/>
                  </a:cubicBezTo>
                  <a:cubicBezTo>
                    <a:pt x="803510" y="394974"/>
                    <a:pt x="689592" y="508894"/>
                    <a:pt x="549066" y="508894"/>
                  </a:cubicBezTo>
                  <a:cubicBezTo>
                    <a:pt x="408540" y="508894"/>
                    <a:pt x="294622" y="394974"/>
                    <a:pt x="294622" y="254447"/>
                  </a:cubicBezTo>
                  <a:cubicBezTo>
                    <a:pt x="294622" y="113920"/>
                    <a:pt x="408540" y="0"/>
                    <a:pt x="549066" y="0"/>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pitchFamily="34" charset="-122"/>
                <a:ea typeface="微软雅黑" panose="020B0503020204020204" pitchFamily="34" charset="-122"/>
              </a:endParaRPr>
            </a:p>
          </p:txBody>
        </p:sp>
      </p:grpSp>
      <p:grpSp>
        <p:nvGrpSpPr>
          <p:cNvPr id="49" name="组合 32"/>
          <p:cNvGrpSpPr/>
          <p:nvPr/>
        </p:nvGrpSpPr>
        <p:grpSpPr>
          <a:xfrm>
            <a:off x="17622" y="2532459"/>
            <a:ext cx="4797894" cy="590295"/>
            <a:chOff x="0" y="1942728"/>
            <a:chExt cx="3600000" cy="720080"/>
          </a:xfrm>
          <a:solidFill>
            <a:schemeClr val="accent1"/>
          </a:solidFill>
        </p:grpSpPr>
        <p:sp>
          <p:nvSpPr>
            <p:cNvPr id="50" name="矩形 49"/>
            <p:cNvSpPr/>
            <p:nvPr/>
          </p:nvSpPr>
          <p:spPr>
            <a:xfrm>
              <a:off x="0" y="1942728"/>
              <a:ext cx="3600000" cy="720080"/>
            </a:xfrm>
            <a:prstGeom prst="rect">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500">
                <a:latin typeface="微软雅黑" panose="020B0503020204020204" pitchFamily="34" charset="-122"/>
                <a:ea typeface="微软雅黑" panose="020B0503020204020204" pitchFamily="34" charset="-122"/>
              </a:endParaRPr>
            </a:p>
          </p:txBody>
        </p:sp>
        <p:sp>
          <p:nvSpPr>
            <p:cNvPr id="51" name="TextBox 6"/>
            <p:cNvSpPr txBox="1">
              <a:spLocks noChangeArrowheads="1"/>
            </p:cNvSpPr>
            <p:nvPr/>
          </p:nvSpPr>
          <p:spPr bwMode="auto">
            <a:xfrm>
              <a:off x="574762" y="2075754"/>
              <a:ext cx="3025238" cy="450535"/>
            </a:xfrm>
            <a:prstGeom prst="rect">
              <a:avLst/>
            </a:prstGeom>
            <a:grpFill/>
            <a:effectLst/>
          </p:spPr>
          <p:txBody>
            <a:bodyPr wrap="square">
              <a:spAutoFit/>
            </a:bodyPr>
            <a:lstStyle>
              <a:defPPr>
                <a:defRPr lang="zh-CN"/>
              </a:defPPr>
              <a:lvl1pPr lvl="0" algn="r">
                <a:defRPr sz="1200">
                  <a:solidFill>
                    <a:srgbClr val="DB9557"/>
                  </a:solidFill>
                  <a:latin typeface="Broadway" panose="04040905080B02020502" pitchFamily="82" charset="0"/>
                </a:defRPr>
              </a:lvl1pPr>
            </a:lstStyle>
            <a:p>
              <a:pPr algn="l"/>
              <a:r>
                <a:rPr lang="zh-CN" altLang="en-US" sz="1800" b="1" dirty="0">
                  <a:solidFill>
                    <a:schemeClr val="bg1"/>
                  </a:solidFill>
                  <a:latin typeface="微软雅黑" panose="020B0503020204020204" pitchFamily="34" charset="-122"/>
                  <a:ea typeface="微软雅黑" panose="020B0503020204020204" pitchFamily="34" charset="-122"/>
                </a:rPr>
                <a:t>应对方法</a:t>
              </a:r>
              <a:r>
                <a:rPr lang="en-US" altLang="zh-CN" sz="1800" b="1" dirty="0">
                  <a:solidFill>
                    <a:schemeClr val="bg1"/>
                  </a:solidFill>
                  <a:latin typeface="微软雅黑" panose="020B0503020204020204" pitchFamily="34" charset="-122"/>
                  <a:ea typeface="微软雅黑" panose="020B0503020204020204" pitchFamily="34" charset="-122"/>
                </a:rPr>
                <a:t>(1) </a:t>
              </a:r>
              <a:r>
                <a:rPr lang="zh-CN" altLang="en-US" sz="1800" b="1" dirty="0">
                  <a:solidFill>
                    <a:schemeClr val="bg1"/>
                  </a:solidFill>
                  <a:latin typeface="微软雅黑" panose="020B0503020204020204" pitchFamily="34" charset="-122"/>
                  <a:ea typeface="微软雅黑" panose="020B0503020204020204" pitchFamily="34" charset="-122"/>
                </a:rPr>
                <a:t>从代理</a:t>
              </a:r>
              <a:r>
                <a:rPr lang="en-US" altLang="zh-CN" sz="1800" b="1" dirty="0">
                  <a:solidFill>
                    <a:schemeClr val="bg1"/>
                  </a:solidFill>
                  <a:latin typeface="微软雅黑" panose="020B0503020204020204" pitchFamily="34" charset="-122"/>
                  <a:ea typeface="微软雅黑" panose="020B0503020204020204" pitchFamily="34" charset="-122"/>
                </a:rPr>
                <a:t>IP</a:t>
              </a:r>
              <a:r>
                <a:rPr lang="zh-CN" altLang="en-US" sz="1800" b="1" dirty="0">
                  <a:solidFill>
                    <a:schemeClr val="bg1"/>
                  </a:solidFill>
                  <a:latin typeface="微软雅黑" panose="020B0503020204020204" pitchFamily="34" charset="-122"/>
                  <a:ea typeface="微软雅黑" panose="020B0503020204020204" pitchFamily="34" charset="-122"/>
                </a:rPr>
                <a:t>网站获取大量</a:t>
              </a:r>
              <a:r>
                <a:rPr lang="en-US" altLang="zh-CN" sz="1800" b="1" dirty="0">
                  <a:solidFill>
                    <a:schemeClr val="bg1"/>
                  </a:solidFill>
                  <a:latin typeface="微软雅黑" panose="020B0503020204020204" pitchFamily="34" charset="-122"/>
                  <a:ea typeface="微软雅黑" panose="020B0503020204020204" pitchFamily="34" charset="-122"/>
                </a:rPr>
                <a:t>IP</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52" name="椭圆 32"/>
            <p:cNvSpPr/>
            <p:nvPr/>
          </p:nvSpPr>
          <p:spPr>
            <a:xfrm>
              <a:off x="237497" y="2223287"/>
              <a:ext cx="288152" cy="168833"/>
            </a:xfrm>
            <a:custGeom>
              <a:avLst/>
              <a:gdLst/>
              <a:ahLst/>
              <a:cxnLst/>
              <a:rect l="l" t="t" r="r" b="b"/>
              <a:pathLst>
                <a:path w="1163981" h="682000">
                  <a:moveTo>
                    <a:pt x="739288" y="0"/>
                  </a:moveTo>
                  <a:cubicBezTo>
                    <a:pt x="875831" y="0"/>
                    <a:pt x="986521" y="110690"/>
                    <a:pt x="986521" y="247233"/>
                  </a:cubicBezTo>
                  <a:lnTo>
                    <a:pt x="982682" y="285311"/>
                  </a:lnTo>
                  <a:cubicBezTo>
                    <a:pt x="1084361" y="293424"/>
                    <a:pt x="1163981" y="378790"/>
                    <a:pt x="1163981" y="482751"/>
                  </a:cubicBezTo>
                  <a:lnTo>
                    <a:pt x="1163981" y="482751"/>
                  </a:lnTo>
                  <a:cubicBezTo>
                    <a:pt x="1163981" y="592793"/>
                    <a:pt x="1074774" y="682000"/>
                    <a:pt x="964732" y="682000"/>
                  </a:cubicBezTo>
                  <a:lnTo>
                    <a:pt x="679234" y="682000"/>
                  </a:lnTo>
                  <a:lnTo>
                    <a:pt x="679234" y="563726"/>
                  </a:lnTo>
                  <a:lnTo>
                    <a:pt x="775233" y="563726"/>
                  </a:lnTo>
                  <a:lnTo>
                    <a:pt x="583234" y="371728"/>
                  </a:lnTo>
                  <a:lnTo>
                    <a:pt x="391236" y="563726"/>
                  </a:lnTo>
                  <a:lnTo>
                    <a:pt x="487235" y="563726"/>
                  </a:lnTo>
                  <a:lnTo>
                    <a:pt x="487235" y="682000"/>
                  </a:lnTo>
                  <a:lnTo>
                    <a:pt x="199249" y="682000"/>
                  </a:lnTo>
                  <a:cubicBezTo>
                    <a:pt x="89207" y="682000"/>
                    <a:pt x="0" y="592793"/>
                    <a:pt x="0" y="482751"/>
                  </a:cubicBezTo>
                  <a:cubicBezTo>
                    <a:pt x="0" y="373375"/>
                    <a:pt x="88129" y="284584"/>
                    <a:pt x="197254" y="283703"/>
                  </a:cubicBezTo>
                  <a:cubicBezTo>
                    <a:pt x="205573" y="185523"/>
                    <a:pt x="288174" y="108790"/>
                    <a:pt x="388695" y="108790"/>
                  </a:cubicBezTo>
                  <a:cubicBezTo>
                    <a:pt x="435247" y="108790"/>
                    <a:pt x="477955" y="125246"/>
                    <a:pt x="510756" y="153344"/>
                  </a:cubicBezTo>
                  <a:cubicBezTo>
                    <a:pt x="547531" y="63321"/>
                    <a:pt x="636015" y="0"/>
                    <a:pt x="739288" y="0"/>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pitchFamily="34" charset="-122"/>
                <a:ea typeface="微软雅黑" panose="020B0503020204020204" pitchFamily="34" charset="-122"/>
              </a:endParaRPr>
            </a:p>
          </p:txBody>
        </p:sp>
      </p:grpSp>
      <p:sp>
        <p:nvSpPr>
          <p:cNvPr id="57" name="TextBox 77"/>
          <p:cNvSpPr txBox="1">
            <a:spLocks noChangeArrowheads="1"/>
          </p:cNvSpPr>
          <p:nvPr/>
        </p:nvSpPr>
        <p:spPr bwMode="auto">
          <a:xfrm>
            <a:off x="5562434" y="2532459"/>
            <a:ext cx="2377280" cy="209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90" tIns="60945" rIns="121890" bIns="60945">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dirty="0" smtClean="0"/>
              <a:t>具体实施</a:t>
            </a:r>
            <a:endParaRPr lang="en-US" altLang="zh-CN" sz="1600" dirty="0" smtClean="0"/>
          </a:p>
          <a:p>
            <a:r>
              <a:rPr lang="zh-CN" altLang="zh-CN" sz="1600" dirty="0" smtClean="0"/>
              <a:t>现在</a:t>
            </a:r>
            <a:r>
              <a:rPr lang="zh-CN" altLang="zh-CN" sz="1600" dirty="0"/>
              <a:t>许多云主机服务商，都有弹性</a:t>
            </a:r>
            <a:r>
              <a:rPr lang="en-US" altLang="zh-CN" sz="1600" dirty="0"/>
              <a:t>IP</a:t>
            </a:r>
            <a:r>
              <a:rPr lang="zh-CN" altLang="zh-CN" sz="1600" dirty="0"/>
              <a:t>的功能</a:t>
            </a:r>
            <a:r>
              <a:rPr lang="zh-CN" altLang="zh-CN" sz="1600" dirty="0" smtClean="0"/>
              <a:t>，可以</a:t>
            </a:r>
            <a:r>
              <a:rPr lang="zh-CN" altLang="zh-CN" sz="1600" dirty="0"/>
              <a:t>申请</a:t>
            </a:r>
            <a:r>
              <a:rPr lang="en-US" altLang="zh-CN" sz="1600" dirty="0"/>
              <a:t>N</a:t>
            </a:r>
            <a:r>
              <a:rPr lang="zh-CN" altLang="zh-CN" sz="1600" dirty="0"/>
              <a:t>多个</a:t>
            </a:r>
            <a:r>
              <a:rPr lang="en-US" altLang="zh-CN" sz="1600" dirty="0"/>
              <a:t>IP,</a:t>
            </a:r>
            <a:r>
              <a:rPr lang="zh-CN" altLang="zh-CN" sz="1600" dirty="0"/>
              <a:t>一个月只需要基本使用费</a:t>
            </a:r>
            <a:r>
              <a:rPr lang="en-US" altLang="zh-CN" sz="1600" dirty="0"/>
              <a:t>20</a:t>
            </a:r>
            <a:r>
              <a:rPr lang="zh-CN" altLang="zh-CN" sz="1600" dirty="0"/>
              <a:t>多块钱，在爬虫过程中，用云平台的接口，换</a:t>
            </a:r>
            <a:r>
              <a:rPr lang="en-US" altLang="zh-CN" sz="1600" dirty="0" err="1"/>
              <a:t>ip</a:t>
            </a:r>
            <a:r>
              <a:rPr lang="zh-CN" altLang="zh-CN" sz="1600" dirty="0"/>
              <a:t>去采集，高速稳定。</a:t>
            </a:r>
          </a:p>
        </p:txBody>
      </p:sp>
    </p:spTree>
    <p:extLst>
      <p:ext uri="{BB962C8B-B14F-4D97-AF65-F5344CB8AC3E}">
        <p14:creationId xmlns:p14="http://schemas.microsoft.com/office/powerpoint/2010/main" val="327995827"/>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300"/>
                                        <p:tgtEl>
                                          <p:spTgt spid="26"/>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down)">
                                      <p:cBhvr>
                                        <p:cTn id="11" dur="300"/>
                                        <p:tgtEl>
                                          <p:spTgt spid="27"/>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p:tgtEl>
                                          <p:spTgt spid="28"/>
                                        </p:tgtEl>
                                        <p:attrNameLst>
                                          <p:attrName>ppt_x</p:attrName>
                                        </p:attrNameLst>
                                      </p:cBhvr>
                                      <p:tavLst>
                                        <p:tav tm="0">
                                          <p:val>
                                            <p:strVal val="#ppt_x-#ppt_w*1.125000"/>
                                          </p:val>
                                        </p:tav>
                                        <p:tav tm="100000">
                                          <p:val>
                                            <p:strVal val="#ppt_x"/>
                                          </p:val>
                                        </p:tav>
                                      </p:tavLst>
                                    </p:anim>
                                    <p:animEffect transition="in" filter="wipe(right)">
                                      <p:cBhvr>
                                        <p:cTn id="16" dur="500"/>
                                        <p:tgtEl>
                                          <p:spTgt spid="28"/>
                                        </p:tgtEl>
                                      </p:cBhvr>
                                    </p:animEffect>
                                  </p:childTnLst>
                                </p:cTn>
                              </p:par>
                            </p:childTnLst>
                          </p:cTn>
                        </p:par>
                        <p:par>
                          <p:cTn id="17" fill="hold">
                            <p:stCondLst>
                              <p:cond delay="1100"/>
                            </p:stCondLst>
                            <p:childTnLst>
                              <p:par>
                                <p:cTn id="18" presetID="22" presetClass="entr" presetSubtype="8" fill="hold" grpId="0" nodeType="after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wipe(left)">
                                      <p:cBhvr>
                                        <p:cTn id="20" dur="500"/>
                                        <p:tgtEl>
                                          <p:spTgt spid="34"/>
                                        </p:tgtEl>
                                      </p:cBhvr>
                                    </p:animEffect>
                                  </p:childTnLst>
                                </p:cTn>
                              </p:par>
                            </p:childTnLst>
                          </p:cTn>
                        </p:par>
                        <p:par>
                          <p:cTn id="21" fill="hold">
                            <p:stCondLst>
                              <p:cond delay="1600"/>
                            </p:stCondLst>
                            <p:childTnLst>
                              <p:par>
                                <p:cTn id="22" presetID="42" presetClass="entr" presetSubtype="0" fill="hold" grpId="0" nodeType="after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anim calcmode="lin" valueType="num">
                                      <p:cBhvr>
                                        <p:cTn id="25" dur="500" fill="hold"/>
                                        <p:tgtEl>
                                          <p:spTgt spid="37"/>
                                        </p:tgtEl>
                                        <p:attrNameLst>
                                          <p:attrName>ppt_x</p:attrName>
                                        </p:attrNameLst>
                                      </p:cBhvr>
                                      <p:tavLst>
                                        <p:tav tm="0">
                                          <p:val>
                                            <p:strVal val="#ppt_x"/>
                                          </p:val>
                                        </p:tav>
                                        <p:tav tm="100000">
                                          <p:val>
                                            <p:strVal val="#ppt_x"/>
                                          </p:val>
                                        </p:tav>
                                      </p:tavLst>
                                    </p:anim>
                                    <p:anim calcmode="lin" valueType="num">
                                      <p:cBhvr>
                                        <p:cTn id="26" dur="500" fill="hold"/>
                                        <p:tgtEl>
                                          <p:spTgt spid="37"/>
                                        </p:tgtEl>
                                        <p:attrNameLst>
                                          <p:attrName>ppt_y</p:attrName>
                                        </p:attrNameLst>
                                      </p:cBhvr>
                                      <p:tavLst>
                                        <p:tav tm="0">
                                          <p:val>
                                            <p:strVal val="#ppt_y+.1"/>
                                          </p:val>
                                        </p:tav>
                                        <p:tav tm="100000">
                                          <p:val>
                                            <p:strVal val="#ppt_y"/>
                                          </p:val>
                                        </p:tav>
                                      </p:tavLst>
                                    </p:anim>
                                  </p:childTnLst>
                                </p:cTn>
                              </p:par>
                            </p:childTnLst>
                          </p:cTn>
                        </p:par>
                        <p:par>
                          <p:cTn id="27" fill="hold">
                            <p:stCondLst>
                              <p:cond delay="2100"/>
                            </p:stCondLst>
                            <p:childTnLst>
                              <p:par>
                                <p:cTn id="28" presetID="2" presetClass="entr" presetSubtype="1" decel="100000" fill="hold" nodeType="afterEffect">
                                  <p:stCondLst>
                                    <p:cond delay="0"/>
                                  </p:stCondLst>
                                  <p:childTnLst>
                                    <p:set>
                                      <p:cBhvr>
                                        <p:cTn id="29" dur="1" fill="hold">
                                          <p:stCondLst>
                                            <p:cond delay="0"/>
                                          </p:stCondLst>
                                        </p:cTn>
                                        <p:tgtEl>
                                          <p:spTgt spid="38"/>
                                        </p:tgtEl>
                                        <p:attrNameLst>
                                          <p:attrName>style.visibility</p:attrName>
                                        </p:attrNameLst>
                                      </p:cBhvr>
                                      <p:to>
                                        <p:strVal val="visible"/>
                                      </p:to>
                                    </p:set>
                                    <p:anim calcmode="lin" valueType="num">
                                      <p:cBhvr additive="base">
                                        <p:cTn id="30" dur="500" fill="hold"/>
                                        <p:tgtEl>
                                          <p:spTgt spid="38"/>
                                        </p:tgtEl>
                                        <p:attrNameLst>
                                          <p:attrName>ppt_x</p:attrName>
                                        </p:attrNameLst>
                                      </p:cBhvr>
                                      <p:tavLst>
                                        <p:tav tm="0">
                                          <p:val>
                                            <p:strVal val="#ppt_x"/>
                                          </p:val>
                                        </p:tav>
                                        <p:tav tm="100000">
                                          <p:val>
                                            <p:strVal val="#ppt_x"/>
                                          </p:val>
                                        </p:tav>
                                      </p:tavLst>
                                    </p:anim>
                                    <p:anim calcmode="lin" valueType="num">
                                      <p:cBhvr additive="base">
                                        <p:cTn id="31" dur="500" fill="hold"/>
                                        <p:tgtEl>
                                          <p:spTgt spid="38"/>
                                        </p:tgtEl>
                                        <p:attrNameLst>
                                          <p:attrName>ppt_y</p:attrName>
                                        </p:attrNameLst>
                                      </p:cBhvr>
                                      <p:tavLst>
                                        <p:tav tm="0">
                                          <p:val>
                                            <p:strVal val="0-#ppt_h/2"/>
                                          </p:val>
                                        </p:tav>
                                        <p:tav tm="100000">
                                          <p:val>
                                            <p:strVal val="#ppt_y"/>
                                          </p:val>
                                        </p:tav>
                                      </p:tavLst>
                                    </p:anim>
                                  </p:childTnLst>
                                </p:cTn>
                              </p:par>
                            </p:childTnLst>
                          </p:cTn>
                        </p:par>
                        <p:par>
                          <p:cTn id="32" fill="hold">
                            <p:stCondLst>
                              <p:cond delay="2600"/>
                            </p:stCondLst>
                            <p:childTnLst>
                              <p:par>
                                <p:cTn id="33" presetID="22" presetClass="entr" presetSubtype="8" fill="hold" nodeType="after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wipe(left)">
                                      <p:cBhvr>
                                        <p:cTn id="35" dur="500"/>
                                        <p:tgtEl>
                                          <p:spTgt spid="45"/>
                                        </p:tgtEl>
                                      </p:cBhvr>
                                    </p:animEffect>
                                  </p:childTnLst>
                                </p:cTn>
                              </p:par>
                            </p:childTnLst>
                          </p:cTn>
                        </p:par>
                        <p:par>
                          <p:cTn id="36" fill="hold">
                            <p:stCondLst>
                              <p:cond delay="3100"/>
                            </p:stCondLst>
                            <p:childTnLst>
                              <p:par>
                                <p:cTn id="37" presetID="22" presetClass="entr" presetSubtype="8" fill="hold" nodeType="after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wipe(left)">
                                      <p:cBhvr>
                                        <p:cTn id="39" dur="500"/>
                                        <p:tgtEl>
                                          <p:spTgt spid="49"/>
                                        </p:tgtEl>
                                      </p:cBhvr>
                                    </p:animEffect>
                                  </p:childTnLst>
                                </p:cTn>
                              </p:par>
                            </p:childTnLst>
                          </p:cTn>
                        </p:par>
                        <p:par>
                          <p:cTn id="40" fill="hold">
                            <p:stCondLst>
                              <p:cond delay="3600"/>
                            </p:stCondLst>
                            <p:childTnLst>
                              <p:par>
                                <p:cTn id="41" presetID="22" presetClass="entr" presetSubtype="8" fill="hold" nodeType="after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wipe(left)">
                                      <p:cBhvr>
                                        <p:cTn id="43" dur="500"/>
                                        <p:tgtEl>
                                          <p:spTgt spid="41"/>
                                        </p:tgtEl>
                                      </p:cBhvr>
                                    </p:animEffect>
                                  </p:childTnLst>
                                </p:cTn>
                              </p:par>
                            </p:childTnLst>
                          </p:cTn>
                        </p:par>
                        <p:par>
                          <p:cTn id="44" fill="hold">
                            <p:stCondLst>
                              <p:cond delay="4100"/>
                            </p:stCondLst>
                            <p:childTnLst>
                              <p:par>
                                <p:cTn id="45" presetID="22" presetClass="entr" presetSubtype="8" fill="hold" grpId="0" nodeType="after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wipe(left)">
                                      <p:cBhvr>
                                        <p:cTn id="4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34" grpId="0"/>
      <p:bldP spid="37" grpId="0" animBg="1"/>
      <p:bldP spid="5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a:off x="324628" y="435931"/>
            <a:ext cx="8113486" cy="0"/>
          </a:xfrm>
          <a:prstGeom prst="line">
            <a:avLst/>
          </a:prstGeom>
          <a:ln w="1270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612055" y="96233"/>
            <a:ext cx="274777" cy="274777"/>
          </a:xfrm>
          <a:prstGeom prst="ellipse">
            <a:avLst/>
          </a:prstGeom>
          <a:solidFill>
            <a:srgbClr val="F5F5F5"/>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solidFill>
                <a:schemeClr val="bg1"/>
              </a:solidFill>
            </a:endParaRPr>
          </a:p>
        </p:txBody>
      </p:sp>
      <p:sp>
        <p:nvSpPr>
          <p:cNvPr id="28" name="TextBox 27"/>
          <p:cNvSpPr txBox="1"/>
          <p:nvPr/>
        </p:nvSpPr>
        <p:spPr>
          <a:xfrm>
            <a:off x="1024844" y="51016"/>
            <a:ext cx="2815190" cy="400108"/>
          </a:xfrm>
          <a:prstGeom prst="rect">
            <a:avLst/>
          </a:prstGeom>
          <a:noFill/>
        </p:spPr>
        <p:txBody>
          <a:bodyPr wrap="none" lIns="91438" tIns="45719" rIns="91438" bIns="45719" rtlCol="0">
            <a:spAutoFit/>
          </a:bodyPr>
          <a:lstStyle/>
          <a:p>
            <a:r>
              <a:rPr lang="en-US" altLang="zh-CN" sz="2000" dirty="0" smtClean="0">
                <a:solidFill>
                  <a:schemeClr val="bg1"/>
                </a:solidFill>
                <a:latin typeface="方正兰亭细黑_GBK" pitchFamily="2" charset="-122"/>
                <a:ea typeface="方正兰亭细黑_GBK" pitchFamily="2" charset="-122"/>
              </a:rPr>
              <a:t>4.2.5 </a:t>
            </a:r>
            <a:r>
              <a:rPr lang="zh-CN" altLang="en-US" sz="2000" dirty="0" smtClean="0">
                <a:solidFill>
                  <a:schemeClr val="bg1"/>
                </a:solidFill>
                <a:latin typeface="方正兰亭细黑_GBK" pitchFamily="2" charset="-122"/>
                <a:ea typeface="方正兰亭细黑_GBK" pitchFamily="2" charset="-122"/>
              </a:rPr>
              <a:t>不简单的</a:t>
            </a:r>
            <a:r>
              <a:rPr lang="en-US" altLang="zh-CN" sz="2000" dirty="0" smtClean="0">
                <a:solidFill>
                  <a:schemeClr val="bg1"/>
                </a:solidFill>
                <a:latin typeface="方正兰亭细黑_GBK" pitchFamily="2" charset="-122"/>
                <a:ea typeface="方正兰亭细黑_GBK" pitchFamily="2" charset="-122"/>
              </a:rPr>
              <a:t>URL</a:t>
            </a:r>
            <a:r>
              <a:rPr lang="zh-CN" altLang="en-US" sz="2000" dirty="0" smtClean="0">
                <a:solidFill>
                  <a:schemeClr val="bg1"/>
                </a:solidFill>
                <a:latin typeface="方正兰亭细黑_GBK" pitchFamily="2" charset="-122"/>
                <a:ea typeface="方正兰亭细黑_GBK" pitchFamily="2" charset="-122"/>
              </a:rPr>
              <a:t>去重</a:t>
            </a:r>
            <a:endParaRPr lang="zh-CN" altLang="en-US" sz="2000" dirty="0">
              <a:solidFill>
                <a:schemeClr val="bg1"/>
              </a:solidFill>
              <a:latin typeface="方正兰亭细黑_GBK" pitchFamily="2" charset="-122"/>
              <a:ea typeface="方正兰亭细黑_GBK" pitchFamily="2" charset="-122"/>
            </a:endParaRPr>
          </a:p>
        </p:txBody>
      </p:sp>
      <p:sp>
        <p:nvSpPr>
          <p:cNvPr id="5" name="TextBox 30"/>
          <p:cNvSpPr txBox="1"/>
          <p:nvPr/>
        </p:nvSpPr>
        <p:spPr>
          <a:xfrm>
            <a:off x="594567" y="3964241"/>
            <a:ext cx="1176774" cy="401120"/>
          </a:xfrm>
          <a:prstGeom prst="rect">
            <a:avLst/>
          </a:prstGeom>
          <a:noFill/>
        </p:spPr>
        <p:txBody>
          <a:bodyPr wrap="square" lIns="96377" tIns="48189" rIns="96377" bIns="48189" rtlCol="0" anchor="ctr">
            <a:spAutoFit/>
          </a:bodyPr>
          <a:lstStyle>
            <a:defPPr>
              <a:defRPr lang="zh-CN"/>
            </a:defPPr>
            <a:lvl1pPr algn="ctr">
              <a:defRPr>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defRPr>
            </a:lvl1pPr>
          </a:lstStyle>
          <a:p>
            <a:pPr>
              <a:lnSpc>
                <a:spcPct val="120000"/>
              </a:lnSpc>
            </a:pPr>
            <a:r>
              <a:rPr lang="en-US" altLang="zh-CN" b="1" dirty="0"/>
              <a:t>hash</a:t>
            </a:r>
            <a:r>
              <a:rPr lang="zh-CN" altLang="en-US" b="1" dirty="0"/>
              <a:t>表</a:t>
            </a:r>
            <a:endParaRPr lang="zh-CN" altLang="en-US" dirty="0">
              <a:solidFill>
                <a:schemeClr val="bg1">
                  <a:lumMod val="65000"/>
                </a:schemeClr>
              </a:solidFill>
              <a:latin typeface="Arial" panose="020B0604020202020204" pitchFamily="34" charset="0"/>
              <a:cs typeface="+mn-ea"/>
              <a:sym typeface="Arial" panose="020B0604020202020204" pitchFamily="34" charset="0"/>
            </a:endParaRPr>
          </a:p>
        </p:txBody>
      </p:sp>
      <p:sp>
        <p:nvSpPr>
          <p:cNvPr id="6" name="TextBox 31"/>
          <p:cNvSpPr txBox="1"/>
          <p:nvPr/>
        </p:nvSpPr>
        <p:spPr>
          <a:xfrm>
            <a:off x="1698227" y="1690408"/>
            <a:ext cx="905606" cy="946141"/>
          </a:xfrm>
          <a:prstGeom prst="rect">
            <a:avLst/>
          </a:prstGeom>
          <a:noFill/>
        </p:spPr>
        <p:txBody>
          <a:bodyPr wrap="square" lIns="96377" tIns="48189" rIns="96377" bIns="48189" rtlCol="0" anchor="ctr">
            <a:spAutoFit/>
          </a:bodyPr>
          <a:lstStyle/>
          <a:p>
            <a:pPr algn="ctr">
              <a:lnSpc>
                <a:spcPct val="120000"/>
              </a:lnSpc>
            </a:pPr>
            <a:r>
              <a:rPr lang="zh-CN" altLang="en-US" sz="2400" b="1" dirty="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rPr>
              <a:t>压缩</a:t>
            </a:r>
            <a:r>
              <a:rPr lang="en-US" altLang="zh-CN" sz="2400" b="1" dirty="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rPr>
              <a:t>URL</a:t>
            </a:r>
            <a:endParaRPr lang="zh-CN" altLang="en-US" sz="2400" b="1" dirty="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sym typeface="Arial" panose="020B0604020202020204" pitchFamily="34" charset="0"/>
            </a:endParaRPr>
          </a:p>
        </p:txBody>
      </p:sp>
      <p:sp>
        <p:nvSpPr>
          <p:cNvPr id="7" name="TextBox 33"/>
          <p:cNvSpPr txBox="1"/>
          <p:nvPr/>
        </p:nvSpPr>
        <p:spPr>
          <a:xfrm>
            <a:off x="3542325" y="3445303"/>
            <a:ext cx="1176774" cy="733519"/>
          </a:xfrm>
          <a:prstGeom prst="rect">
            <a:avLst/>
          </a:prstGeom>
          <a:noFill/>
        </p:spPr>
        <p:txBody>
          <a:bodyPr wrap="square" lIns="96377" tIns="48189" rIns="96377" bIns="48189" rtlCol="0" anchor="ctr">
            <a:spAutoFit/>
          </a:bodyPr>
          <a:lstStyle>
            <a:defPPr>
              <a:defRPr lang="zh-CN"/>
            </a:defPPr>
            <a:lvl1pPr algn="ctr">
              <a:defRPr sz="16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defRPr>
            </a:lvl1pPr>
          </a:lstStyle>
          <a:p>
            <a:pPr>
              <a:lnSpc>
                <a:spcPct val="120000"/>
              </a:lnSpc>
            </a:pPr>
            <a:r>
              <a:rPr lang="en-US" altLang="zh-CN" sz="1800" b="1" dirty="0"/>
              <a:t>Bloom Filter</a:t>
            </a:r>
            <a:endParaRPr lang="zh-CN" altLang="en-US" sz="1800" dirty="0">
              <a:solidFill>
                <a:schemeClr val="bg1">
                  <a:lumMod val="65000"/>
                </a:schemeClr>
              </a:solidFill>
              <a:latin typeface="Arial" panose="020B0604020202020204" pitchFamily="34" charset="0"/>
              <a:cs typeface="+mn-ea"/>
              <a:sym typeface="Arial" panose="020B0604020202020204" pitchFamily="34" charset="0"/>
            </a:endParaRPr>
          </a:p>
        </p:txBody>
      </p:sp>
      <p:sp>
        <p:nvSpPr>
          <p:cNvPr id="8" name="TextBox 34"/>
          <p:cNvSpPr txBox="1"/>
          <p:nvPr/>
        </p:nvSpPr>
        <p:spPr>
          <a:xfrm>
            <a:off x="4930433" y="1481945"/>
            <a:ext cx="1667095" cy="401570"/>
          </a:xfrm>
          <a:prstGeom prst="rect">
            <a:avLst/>
          </a:prstGeom>
          <a:noFill/>
        </p:spPr>
        <p:txBody>
          <a:bodyPr wrap="square" lIns="96377" tIns="48189" rIns="96377" bIns="48189" rtlCol="0" anchor="ctr">
            <a:spAutoFit/>
          </a:bodyPr>
          <a:lstStyle/>
          <a:p>
            <a:pPr algn="ctr">
              <a:lnSpc>
                <a:spcPct val="120000"/>
              </a:lnSpc>
            </a:pPr>
            <a:r>
              <a:rPr lang="en-US" altLang="zh-CN" b="1" dirty="0" err="1">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rPr>
              <a:t>BerkeleyDB</a:t>
            </a:r>
            <a:endParaRPr lang="zh-CN" altLang="en-US" b="1" dirty="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sym typeface="Arial" panose="020B0604020202020204" pitchFamily="34" charset="0"/>
            </a:endParaRPr>
          </a:p>
        </p:txBody>
      </p:sp>
      <p:sp>
        <p:nvSpPr>
          <p:cNvPr id="9" name="矩形 8"/>
          <p:cNvSpPr/>
          <p:nvPr/>
        </p:nvSpPr>
        <p:spPr>
          <a:xfrm>
            <a:off x="6957203" y="3772960"/>
            <a:ext cx="2176227" cy="1131448"/>
          </a:xfrm>
          <a:prstGeom prst="rect">
            <a:avLst/>
          </a:prstGeom>
        </p:spPr>
        <p:txBody>
          <a:bodyPr wrap="square" lIns="96377" tIns="48189" rIns="96377" bIns="48189">
            <a:spAutoFit/>
          </a:bodyPr>
          <a:lstStyle/>
          <a:p>
            <a:pPr>
              <a:lnSpc>
                <a:spcPct val="120000"/>
              </a:lnSpc>
            </a:pPr>
            <a:r>
              <a:rPr lang="nl-NL" altLang="zh-CN" sz="1400" dirty="0"/>
              <a:t>URL Filtering </a:t>
            </a:r>
            <a:endParaRPr lang="nl-NL" altLang="zh-CN" sz="1400" dirty="0" smtClean="0"/>
          </a:p>
          <a:p>
            <a:pPr>
              <a:lnSpc>
                <a:spcPct val="120000"/>
              </a:lnSpc>
            </a:pPr>
            <a:r>
              <a:rPr lang="zh-CN" altLang="en-US" sz="1400" dirty="0"/>
              <a:t>爬虫将重复抓取的</a:t>
            </a:r>
            <a:r>
              <a:rPr lang="en-US" altLang="zh-CN" sz="1400" dirty="0"/>
              <a:t>URL</a:t>
            </a:r>
            <a:r>
              <a:rPr lang="zh-CN" altLang="en-US" sz="1400" dirty="0"/>
              <a:t>去除，避免多次抓取同一网页。</a:t>
            </a:r>
            <a:endParaRPr lang="en-US" altLang="zh-CN" sz="1400" dirty="0">
              <a:solidFill>
                <a:schemeClr val="bg1">
                  <a:lumMod val="65000"/>
                </a:schemeClr>
              </a:solidFill>
              <a:ea typeface="微软雅黑" panose="020B0503020204020204" pitchFamily="34" charset="-122"/>
              <a:cs typeface="+mn-ea"/>
              <a:sym typeface="Arial" panose="020B0604020202020204" pitchFamily="34" charset="0"/>
            </a:endParaRPr>
          </a:p>
        </p:txBody>
      </p:sp>
      <p:sp>
        <p:nvSpPr>
          <p:cNvPr id="10" name="Freeform 4"/>
          <p:cNvSpPr>
            <a:spLocks/>
          </p:cNvSpPr>
          <p:nvPr/>
        </p:nvSpPr>
        <p:spPr bwMode="auto">
          <a:xfrm>
            <a:off x="965460" y="1050116"/>
            <a:ext cx="2371141" cy="2226724"/>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6"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7" y="921941"/>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6"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chemeClr val="accent2"/>
          </a:solidFill>
          <a:ln w="3175" cap="flat" cmpd="sng" algn="ctr">
            <a:noFill/>
            <a:prstDash val="solid"/>
          </a:ln>
          <a:effectLst/>
          <a:extLst/>
        </p:spPr>
        <p:txBody>
          <a:bodyPr lIns="0" tIns="48189" rIns="0" bIns="48189" anchor="ctr"/>
          <a:lstStyle/>
          <a:p>
            <a:pPr algn="ctr" defTabSz="963728">
              <a:lnSpc>
                <a:spcPct val="120000"/>
              </a:lnSpc>
              <a:spcBef>
                <a:spcPts val="633"/>
              </a:spcBef>
              <a:spcAft>
                <a:spcPts val="633"/>
              </a:spcAft>
              <a:defRPr/>
            </a:pPr>
            <a:endParaRPr lang="en-US" sz="2000" kern="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Freeform 6"/>
          <p:cNvSpPr>
            <a:spLocks/>
          </p:cNvSpPr>
          <p:nvPr/>
        </p:nvSpPr>
        <p:spPr bwMode="auto">
          <a:xfrm>
            <a:off x="2979544" y="2737682"/>
            <a:ext cx="2271426" cy="2207152"/>
          </a:xfrm>
          <a:custGeom>
            <a:avLst/>
            <a:gdLst/>
            <a:ahLst/>
            <a:cxnLst/>
            <a:rect l="l" t="t" r="r" b="b"/>
            <a:pathLst>
              <a:path w="1487948" h="1487615">
                <a:moveTo>
                  <a:pt x="743975" y="297790"/>
                </a:moveTo>
                <a:cubicBezTo>
                  <a:pt x="496116" y="297790"/>
                  <a:pt x="295186" y="497479"/>
                  <a:pt x="295186" y="743808"/>
                </a:cubicBezTo>
                <a:cubicBezTo>
                  <a:pt x="295186" y="990137"/>
                  <a:pt x="496116" y="1189826"/>
                  <a:pt x="743975" y="1189826"/>
                </a:cubicBezTo>
                <a:cubicBezTo>
                  <a:pt x="991834" y="1189826"/>
                  <a:pt x="1192764" y="990137"/>
                  <a:pt x="1192764" y="743808"/>
                </a:cubicBezTo>
                <a:cubicBezTo>
                  <a:pt x="1192764" y="497479"/>
                  <a:pt x="991834" y="297790"/>
                  <a:pt x="743975" y="297790"/>
                </a:cubicBezTo>
                <a:close/>
                <a:moveTo>
                  <a:pt x="693753" y="0"/>
                </a:moveTo>
                <a:lnTo>
                  <a:pt x="770837" y="149228"/>
                </a:lnTo>
                <a:lnTo>
                  <a:pt x="801203" y="151560"/>
                </a:lnTo>
                <a:lnTo>
                  <a:pt x="829233" y="153891"/>
                </a:lnTo>
                <a:lnTo>
                  <a:pt x="857264" y="158555"/>
                </a:lnTo>
                <a:lnTo>
                  <a:pt x="885294" y="163218"/>
                </a:lnTo>
                <a:lnTo>
                  <a:pt x="997416" y="41970"/>
                </a:lnTo>
                <a:lnTo>
                  <a:pt x="1018439" y="48965"/>
                </a:lnTo>
                <a:lnTo>
                  <a:pt x="1037126" y="58292"/>
                </a:lnTo>
                <a:lnTo>
                  <a:pt x="1076835" y="74614"/>
                </a:lnTo>
                <a:lnTo>
                  <a:pt x="1069828" y="240164"/>
                </a:lnTo>
                <a:lnTo>
                  <a:pt x="1093186" y="256485"/>
                </a:lnTo>
                <a:lnTo>
                  <a:pt x="1116545" y="272807"/>
                </a:lnTo>
                <a:lnTo>
                  <a:pt x="1139904" y="291461"/>
                </a:lnTo>
                <a:lnTo>
                  <a:pt x="1160927" y="312446"/>
                </a:lnTo>
                <a:lnTo>
                  <a:pt x="1312758" y="261149"/>
                </a:lnTo>
                <a:lnTo>
                  <a:pt x="1340789" y="298456"/>
                </a:lnTo>
                <a:lnTo>
                  <a:pt x="1352468" y="317109"/>
                </a:lnTo>
                <a:lnTo>
                  <a:pt x="1368819" y="335763"/>
                </a:lnTo>
                <a:lnTo>
                  <a:pt x="1280056" y="468669"/>
                </a:lnTo>
                <a:lnTo>
                  <a:pt x="1287064" y="480327"/>
                </a:lnTo>
                <a:lnTo>
                  <a:pt x="1294071" y="496649"/>
                </a:lnTo>
                <a:lnTo>
                  <a:pt x="1305750" y="522298"/>
                </a:lnTo>
                <a:lnTo>
                  <a:pt x="1315094" y="547946"/>
                </a:lnTo>
                <a:lnTo>
                  <a:pt x="1324437" y="575926"/>
                </a:lnTo>
                <a:lnTo>
                  <a:pt x="1476269" y="608570"/>
                </a:lnTo>
                <a:lnTo>
                  <a:pt x="1483276" y="652872"/>
                </a:lnTo>
                <a:lnTo>
                  <a:pt x="1487948" y="701837"/>
                </a:lnTo>
                <a:lnTo>
                  <a:pt x="1350132" y="774120"/>
                </a:lnTo>
                <a:lnTo>
                  <a:pt x="1347796" y="802100"/>
                </a:lnTo>
                <a:lnTo>
                  <a:pt x="1345460" y="830080"/>
                </a:lnTo>
                <a:lnTo>
                  <a:pt x="1340789" y="855729"/>
                </a:lnTo>
                <a:lnTo>
                  <a:pt x="1333781" y="886040"/>
                </a:lnTo>
                <a:lnTo>
                  <a:pt x="1448238" y="988635"/>
                </a:lnTo>
                <a:lnTo>
                  <a:pt x="1431887" y="1032937"/>
                </a:lnTo>
                <a:lnTo>
                  <a:pt x="1410865" y="1077239"/>
                </a:lnTo>
                <a:lnTo>
                  <a:pt x="1259033" y="1067912"/>
                </a:lnTo>
                <a:lnTo>
                  <a:pt x="1242682" y="1093560"/>
                </a:lnTo>
                <a:lnTo>
                  <a:pt x="1226331" y="1116877"/>
                </a:lnTo>
                <a:lnTo>
                  <a:pt x="1209980" y="1137862"/>
                </a:lnTo>
                <a:lnTo>
                  <a:pt x="1191293" y="1158848"/>
                </a:lnTo>
                <a:lnTo>
                  <a:pt x="1235674" y="1303412"/>
                </a:lnTo>
                <a:lnTo>
                  <a:pt x="1198301" y="1336056"/>
                </a:lnTo>
                <a:lnTo>
                  <a:pt x="1179614" y="1350046"/>
                </a:lnTo>
                <a:lnTo>
                  <a:pt x="1158591" y="1364036"/>
                </a:lnTo>
                <a:lnTo>
                  <a:pt x="1030118" y="1282427"/>
                </a:lnTo>
                <a:lnTo>
                  <a:pt x="1006759" y="1294085"/>
                </a:lnTo>
                <a:lnTo>
                  <a:pt x="981065" y="1305744"/>
                </a:lnTo>
                <a:lnTo>
                  <a:pt x="955370" y="1315071"/>
                </a:lnTo>
                <a:lnTo>
                  <a:pt x="927340" y="1324397"/>
                </a:lnTo>
                <a:lnTo>
                  <a:pt x="892302" y="1475957"/>
                </a:lnTo>
                <a:lnTo>
                  <a:pt x="845584" y="1482952"/>
                </a:lnTo>
                <a:lnTo>
                  <a:pt x="798867" y="1487615"/>
                </a:lnTo>
                <a:lnTo>
                  <a:pt x="728791" y="1350046"/>
                </a:lnTo>
                <a:lnTo>
                  <a:pt x="700761" y="1350046"/>
                </a:lnTo>
                <a:lnTo>
                  <a:pt x="672730" y="1345382"/>
                </a:lnTo>
                <a:lnTo>
                  <a:pt x="642364" y="1343051"/>
                </a:lnTo>
                <a:lnTo>
                  <a:pt x="616669" y="1336056"/>
                </a:lnTo>
                <a:lnTo>
                  <a:pt x="511555" y="1450308"/>
                </a:lnTo>
                <a:lnTo>
                  <a:pt x="488197" y="1443313"/>
                </a:lnTo>
                <a:lnTo>
                  <a:pt x="467174" y="1436318"/>
                </a:lnTo>
                <a:lnTo>
                  <a:pt x="422792" y="1417665"/>
                </a:lnTo>
                <a:lnTo>
                  <a:pt x="429800" y="1259110"/>
                </a:lnTo>
                <a:lnTo>
                  <a:pt x="406441" y="1242788"/>
                </a:lnTo>
                <a:lnTo>
                  <a:pt x="383083" y="1226467"/>
                </a:lnTo>
                <a:lnTo>
                  <a:pt x="362060" y="1210145"/>
                </a:lnTo>
                <a:lnTo>
                  <a:pt x="341037" y="1191491"/>
                </a:lnTo>
                <a:lnTo>
                  <a:pt x="184534" y="1238125"/>
                </a:lnTo>
                <a:lnTo>
                  <a:pt x="156503" y="1205481"/>
                </a:lnTo>
                <a:lnTo>
                  <a:pt x="130809" y="1170506"/>
                </a:lnTo>
                <a:lnTo>
                  <a:pt x="219572" y="1032937"/>
                </a:lnTo>
                <a:lnTo>
                  <a:pt x="207893" y="1007288"/>
                </a:lnTo>
                <a:lnTo>
                  <a:pt x="193877" y="981640"/>
                </a:lnTo>
                <a:lnTo>
                  <a:pt x="182198" y="955991"/>
                </a:lnTo>
                <a:lnTo>
                  <a:pt x="172854" y="928011"/>
                </a:lnTo>
                <a:lnTo>
                  <a:pt x="14015" y="893036"/>
                </a:lnTo>
                <a:lnTo>
                  <a:pt x="7008" y="848734"/>
                </a:lnTo>
                <a:lnTo>
                  <a:pt x="0" y="806763"/>
                </a:lnTo>
                <a:lnTo>
                  <a:pt x="147160" y="732149"/>
                </a:lnTo>
                <a:lnTo>
                  <a:pt x="149496" y="701837"/>
                </a:lnTo>
                <a:lnTo>
                  <a:pt x="151832" y="671525"/>
                </a:lnTo>
                <a:lnTo>
                  <a:pt x="156503" y="643545"/>
                </a:lnTo>
                <a:lnTo>
                  <a:pt x="161175" y="615565"/>
                </a:lnTo>
                <a:lnTo>
                  <a:pt x="39710" y="501312"/>
                </a:lnTo>
                <a:lnTo>
                  <a:pt x="53725" y="461674"/>
                </a:lnTo>
                <a:lnTo>
                  <a:pt x="70076" y="424367"/>
                </a:lnTo>
                <a:lnTo>
                  <a:pt x="238259" y="431362"/>
                </a:lnTo>
                <a:lnTo>
                  <a:pt x="254610" y="408045"/>
                </a:lnTo>
                <a:lnTo>
                  <a:pt x="273297" y="384728"/>
                </a:lnTo>
                <a:lnTo>
                  <a:pt x="289648" y="361411"/>
                </a:lnTo>
                <a:lnTo>
                  <a:pt x="310671" y="340426"/>
                </a:lnTo>
                <a:lnTo>
                  <a:pt x="259282" y="177208"/>
                </a:lnTo>
                <a:lnTo>
                  <a:pt x="289648" y="151560"/>
                </a:lnTo>
                <a:lnTo>
                  <a:pt x="322350" y="128243"/>
                </a:lnTo>
                <a:lnTo>
                  <a:pt x="467174" y="219179"/>
                </a:lnTo>
                <a:lnTo>
                  <a:pt x="492868" y="205188"/>
                </a:lnTo>
                <a:lnTo>
                  <a:pt x="518563" y="193530"/>
                </a:lnTo>
                <a:lnTo>
                  <a:pt x="546593" y="184203"/>
                </a:lnTo>
                <a:lnTo>
                  <a:pt x="574624" y="174876"/>
                </a:lnTo>
                <a:lnTo>
                  <a:pt x="609662" y="9327"/>
                </a:lnTo>
                <a:lnTo>
                  <a:pt x="630685" y="6995"/>
                </a:lnTo>
                <a:lnTo>
                  <a:pt x="651707" y="2332"/>
                </a:lnTo>
                <a:close/>
              </a:path>
            </a:pathLst>
          </a:custGeom>
          <a:solidFill>
            <a:schemeClr val="accent3"/>
          </a:solidFill>
          <a:ln w="3175" cap="flat" cmpd="sng" algn="ctr">
            <a:noFill/>
            <a:prstDash val="solid"/>
          </a:ln>
          <a:effectLst/>
          <a:extLst/>
        </p:spPr>
        <p:txBody>
          <a:bodyPr lIns="0" tIns="48189" rIns="0" bIns="48189" anchor="ctr"/>
          <a:lstStyle/>
          <a:p>
            <a:pPr algn="ctr" defTabSz="963728">
              <a:lnSpc>
                <a:spcPct val="120000"/>
              </a:lnSpc>
              <a:spcBef>
                <a:spcPts val="633"/>
              </a:spcBef>
              <a:spcAft>
                <a:spcPts val="633"/>
              </a:spcAft>
              <a:defRPr/>
            </a:pPr>
            <a:endParaRPr lang="en-US" sz="2000" kern="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Freeform 8"/>
          <p:cNvSpPr>
            <a:spLocks/>
          </p:cNvSpPr>
          <p:nvPr/>
        </p:nvSpPr>
        <p:spPr bwMode="auto">
          <a:xfrm>
            <a:off x="355275" y="3400137"/>
            <a:ext cx="1655358" cy="1544697"/>
          </a:xfrm>
          <a:custGeom>
            <a:avLst/>
            <a:gdLst/>
            <a:ahLst/>
            <a:cxnLst/>
            <a:rect l="l" t="t" r="r" b="b"/>
            <a:pathLst>
              <a:path w="2075647" h="2080525">
                <a:moveTo>
                  <a:pt x="1036488" y="349870"/>
                </a:moveTo>
                <a:cubicBezTo>
                  <a:pt x="655847" y="349870"/>
                  <a:pt x="347277" y="658371"/>
                  <a:pt x="347277" y="1038927"/>
                </a:cubicBezTo>
                <a:cubicBezTo>
                  <a:pt x="347277" y="1419483"/>
                  <a:pt x="655847" y="1727984"/>
                  <a:pt x="1036488" y="1727984"/>
                </a:cubicBezTo>
                <a:cubicBezTo>
                  <a:pt x="1417129" y="1727984"/>
                  <a:pt x="1725699" y="1419483"/>
                  <a:pt x="1725699" y="1038927"/>
                </a:cubicBezTo>
                <a:cubicBezTo>
                  <a:pt x="1725699" y="658371"/>
                  <a:pt x="1417129" y="349870"/>
                  <a:pt x="1036488" y="349870"/>
                </a:cubicBezTo>
                <a:close/>
                <a:moveTo>
                  <a:pt x="1096908" y="0"/>
                </a:moveTo>
                <a:lnTo>
                  <a:pt x="1138010" y="2569"/>
                </a:lnTo>
                <a:lnTo>
                  <a:pt x="1179112" y="7706"/>
                </a:lnTo>
                <a:lnTo>
                  <a:pt x="1230489" y="174661"/>
                </a:lnTo>
                <a:lnTo>
                  <a:pt x="1261315" y="182367"/>
                </a:lnTo>
                <a:lnTo>
                  <a:pt x="1292142" y="192641"/>
                </a:lnTo>
                <a:lnTo>
                  <a:pt x="1322968" y="200347"/>
                </a:lnTo>
                <a:lnTo>
                  <a:pt x="1353795" y="213190"/>
                </a:lnTo>
                <a:lnTo>
                  <a:pt x="1487376" y="100173"/>
                </a:lnTo>
                <a:lnTo>
                  <a:pt x="1523340" y="118153"/>
                </a:lnTo>
                <a:lnTo>
                  <a:pt x="1559304" y="138702"/>
                </a:lnTo>
                <a:lnTo>
                  <a:pt x="1538753" y="313363"/>
                </a:lnTo>
                <a:lnTo>
                  <a:pt x="1569580" y="333912"/>
                </a:lnTo>
                <a:lnTo>
                  <a:pt x="1595269" y="354460"/>
                </a:lnTo>
                <a:lnTo>
                  <a:pt x="1618388" y="375008"/>
                </a:lnTo>
                <a:lnTo>
                  <a:pt x="1644077" y="398125"/>
                </a:lnTo>
                <a:lnTo>
                  <a:pt x="1811054" y="344186"/>
                </a:lnTo>
                <a:lnTo>
                  <a:pt x="1836742" y="375008"/>
                </a:lnTo>
                <a:lnTo>
                  <a:pt x="1862431" y="405831"/>
                </a:lnTo>
                <a:lnTo>
                  <a:pt x="1777658" y="562512"/>
                </a:lnTo>
                <a:lnTo>
                  <a:pt x="1811054" y="619021"/>
                </a:lnTo>
                <a:lnTo>
                  <a:pt x="1823898" y="647275"/>
                </a:lnTo>
                <a:lnTo>
                  <a:pt x="1839311" y="678097"/>
                </a:lnTo>
                <a:lnTo>
                  <a:pt x="2019132" y="693508"/>
                </a:lnTo>
                <a:lnTo>
                  <a:pt x="2031976" y="732037"/>
                </a:lnTo>
                <a:lnTo>
                  <a:pt x="2042252" y="770565"/>
                </a:lnTo>
                <a:lnTo>
                  <a:pt x="1900964" y="881013"/>
                </a:lnTo>
                <a:lnTo>
                  <a:pt x="1906102" y="914404"/>
                </a:lnTo>
                <a:lnTo>
                  <a:pt x="1911240" y="945226"/>
                </a:lnTo>
                <a:lnTo>
                  <a:pt x="1913808" y="981186"/>
                </a:lnTo>
                <a:lnTo>
                  <a:pt x="1913808" y="1014577"/>
                </a:lnTo>
                <a:lnTo>
                  <a:pt x="2075647" y="1096771"/>
                </a:lnTo>
                <a:lnTo>
                  <a:pt x="2073078" y="1135299"/>
                </a:lnTo>
                <a:lnTo>
                  <a:pt x="2067941" y="1173827"/>
                </a:lnTo>
                <a:lnTo>
                  <a:pt x="1893257" y="1225198"/>
                </a:lnTo>
                <a:lnTo>
                  <a:pt x="1885551" y="1258589"/>
                </a:lnTo>
                <a:lnTo>
                  <a:pt x="1875275" y="1289412"/>
                </a:lnTo>
                <a:lnTo>
                  <a:pt x="1865000" y="1320235"/>
                </a:lnTo>
                <a:lnTo>
                  <a:pt x="1854724" y="1351057"/>
                </a:lnTo>
                <a:lnTo>
                  <a:pt x="1975461" y="1494896"/>
                </a:lnTo>
                <a:lnTo>
                  <a:pt x="1957479" y="1528287"/>
                </a:lnTo>
                <a:lnTo>
                  <a:pt x="1942066" y="1559110"/>
                </a:lnTo>
                <a:lnTo>
                  <a:pt x="1754538" y="1538561"/>
                </a:lnTo>
                <a:lnTo>
                  <a:pt x="1736556" y="1564247"/>
                </a:lnTo>
                <a:lnTo>
                  <a:pt x="1716005" y="1592501"/>
                </a:lnTo>
                <a:lnTo>
                  <a:pt x="1692886" y="1615618"/>
                </a:lnTo>
                <a:lnTo>
                  <a:pt x="1672335" y="1641303"/>
                </a:lnTo>
                <a:lnTo>
                  <a:pt x="1728850" y="1821102"/>
                </a:lnTo>
                <a:lnTo>
                  <a:pt x="1700592" y="1844219"/>
                </a:lnTo>
                <a:lnTo>
                  <a:pt x="1672335" y="1864767"/>
                </a:lnTo>
                <a:lnTo>
                  <a:pt x="1507927" y="1774868"/>
                </a:lnTo>
                <a:lnTo>
                  <a:pt x="1451412" y="1808259"/>
                </a:lnTo>
                <a:lnTo>
                  <a:pt x="1420585" y="1823670"/>
                </a:lnTo>
                <a:lnTo>
                  <a:pt x="1392328" y="1839081"/>
                </a:lnTo>
                <a:lnTo>
                  <a:pt x="1374346" y="2026586"/>
                </a:lnTo>
                <a:lnTo>
                  <a:pt x="1340950" y="2039428"/>
                </a:lnTo>
                <a:lnTo>
                  <a:pt x="1307555" y="2047134"/>
                </a:lnTo>
                <a:lnTo>
                  <a:pt x="1186818" y="1898158"/>
                </a:lnTo>
                <a:lnTo>
                  <a:pt x="1155992" y="1903295"/>
                </a:lnTo>
                <a:lnTo>
                  <a:pt x="1122596" y="1908432"/>
                </a:lnTo>
                <a:lnTo>
                  <a:pt x="1091770" y="1911001"/>
                </a:lnTo>
                <a:lnTo>
                  <a:pt x="1058375" y="1911001"/>
                </a:lnTo>
                <a:lnTo>
                  <a:pt x="971033" y="2080525"/>
                </a:lnTo>
                <a:lnTo>
                  <a:pt x="935069" y="2077957"/>
                </a:lnTo>
                <a:lnTo>
                  <a:pt x="901674" y="2072819"/>
                </a:lnTo>
                <a:lnTo>
                  <a:pt x="845158" y="1890452"/>
                </a:lnTo>
                <a:lnTo>
                  <a:pt x="814332" y="1882747"/>
                </a:lnTo>
                <a:lnTo>
                  <a:pt x="780937" y="1875041"/>
                </a:lnTo>
                <a:lnTo>
                  <a:pt x="750110" y="1864767"/>
                </a:lnTo>
                <a:lnTo>
                  <a:pt x="719284" y="1851924"/>
                </a:lnTo>
                <a:lnTo>
                  <a:pt x="577996" y="1975215"/>
                </a:lnTo>
                <a:lnTo>
                  <a:pt x="544601" y="1959803"/>
                </a:lnTo>
                <a:lnTo>
                  <a:pt x="511205" y="1939255"/>
                </a:lnTo>
                <a:lnTo>
                  <a:pt x="531756" y="1754319"/>
                </a:lnTo>
                <a:lnTo>
                  <a:pt x="506068" y="1733771"/>
                </a:lnTo>
                <a:lnTo>
                  <a:pt x="480379" y="1713223"/>
                </a:lnTo>
                <a:lnTo>
                  <a:pt x="454690" y="1690106"/>
                </a:lnTo>
                <a:lnTo>
                  <a:pt x="431570" y="1669557"/>
                </a:lnTo>
                <a:lnTo>
                  <a:pt x="254318" y="1726065"/>
                </a:lnTo>
                <a:lnTo>
                  <a:pt x="231198" y="1697811"/>
                </a:lnTo>
                <a:lnTo>
                  <a:pt x="208079" y="1666989"/>
                </a:lnTo>
                <a:lnTo>
                  <a:pt x="297989" y="1505170"/>
                </a:lnTo>
                <a:lnTo>
                  <a:pt x="264594" y="1446093"/>
                </a:lnTo>
                <a:lnTo>
                  <a:pt x="249181" y="1417839"/>
                </a:lnTo>
                <a:lnTo>
                  <a:pt x="236336" y="1387017"/>
                </a:lnTo>
                <a:lnTo>
                  <a:pt x="51378" y="1371606"/>
                </a:lnTo>
                <a:lnTo>
                  <a:pt x="41102" y="1338214"/>
                </a:lnTo>
                <a:lnTo>
                  <a:pt x="30827" y="1302255"/>
                </a:lnTo>
                <a:lnTo>
                  <a:pt x="172114" y="1184101"/>
                </a:lnTo>
                <a:lnTo>
                  <a:pt x="166977" y="1153279"/>
                </a:lnTo>
                <a:lnTo>
                  <a:pt x="164408" y="1119888"/>
                </a:lnTo>
                <a:lnTo>
                  <a:pt x="161839" y="1086497"/>
                </a:lnTo>
                <a:lnTo>
                  <a:pt x="159270" y="1053105"/>
                </a:lnTo>
                <a:lnTo>
                  <a:pt x="0" y="970912"/>
                </a:lnTo>
                <a:lnTo>
                  <a:pt x="2569" y="929815"/>
                </a:lnTo>
                <a:lnTo>
                  <a:pt x="7707" y="893855"/>
                </a:lnTo>
                <a:lnTo>
                  <a:pt x="179821" y="842484"/>
                </a:lnTo>
                <a:lnTo>
                  <a:pt x="187528" y="811662"/>
                </a:lnTo>
                <a:lnTo>
                  <a:pt x="200372" y="778271"/>
                </a:lnTo>
                <a:lnTo>
                  <a:pt x="210647" y="747448"/>
                </a:lnTo>
                <a:lnTo>
                  <a:pt x="220923" y="714057"/>
                </a:lnTo>
                <a:lnTo>
                  <a:pt x="105324" y="577924"/>
                </a:lnTo>
                <a:lnTo>
                  <a:pt x="123306" y="544533"/>
                </a:lnTo>
                <a:lnTo>
                  <a:pt x="141288" y="511141"/>
                </a:lnTo>
                <a:lnTo>
                  <a:pt x="321109" y="529121"/>
                </a:lnTo>
                <a:lnTo>
                  <a:pt x="339091" y="503436"/>
                </a:lnTo>
                <a:lnTo>
                  <a:pt x="359642" y="477750"/>
                </a:lnTo>
                <a:lnTo>
                  <a:pt x="380193" y="449496"/>
                </a:lnTo>
                <a:lnTo>
                  <a:pt x="403313" y="426379"/>
                </a:lnTo>
                <a:lnTo>
                  <a:pt x="349366" y="259424"/>
                </a:lnTo>
                <a:lnTo>
                  <a:pt x="380193" y="233738"/>
                </a:lnTo>
                <a:lnTo>
                  <a:pt x="411019" y="205484"/>
                </a:lnTo>
                <a:lnTo>
                  <a:pt x="567720" y="292815"/>
                </a:lnTo>
                <a:lnTo>
                  <a:pt x="624236" y="259424"/>
                </a:lnTo>
                <a:lnTo>
                  <a:pt x="655062" y="244012"/>
                </a:lnTo>
                <a:lnTo>
                  <a:pt x="683320" y="231170"/>
                </a:lnTo>
                <a:lnTo>
                  <a:pt x="698733" y="53940"/>
                </a:lnTo>
                <a:lnTo>
                  <a:pt x="737266" y="41097"/>
                </a:lnTo>
                <a:lnTo>
                  <a:pt x="775799" y="30823"/>
                </a:lnTo>
                <a:lnTo>
                  <a:pt x="886260" y="166956"/>
                </a:lnTo>
                <a:lnTo>
                  <a:pt x="919656" y="161819"/>
                </a:lnTo>
                <a:lnTo>
                  <a:pt x="953051" y="159250"/>
                </a:lnTo>
                <a:lnTo>
                  <a:pt x="983877" y="156682"/>
                </a:lnTo>
                <a:lnTo>
                  <a:pt x="1017273" y="154113"/>
                </a:lnTo>
                <a:close/>
              </a:path>
            </a:pathLst>
          </a:custGeom>
          <a:solidFill>
            <a:schemeClr val="accent1"/>
          </a:solidFill>
          <a:ln w="3175" cap="flat" cmpd="sng" algn="ctr">
            <a:noFill/>
            <a:prstDash val="solid"/>
          </a:ln>
          <a:effectLst/>
          <a:extLst/>
        </p:spPr>
        <p:txBody>
          <a:bodyPr lIns="0" tIns="48189" rIns="0" bIns="48189" anchor="ctr"/>
          <a:lstStyle/>
          <a:p>
            <a:pPr algn="ctr" defTabSz="963728">
              <a:lnSpc>
                <a:spcPct val="120000"/>
              </a:lnSpc>
              <a:spcBef>
                <a:spcPts val="633"/>
              </a:spcBef>
              <a:spcAft>
                <a:spcPts val="633"/>
              </a:spcAft>
              <a:defRPr/>
            </a:pPr>
            <a:endParaRPr lang="en-US" sz="2000" kern="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6"/>
          <p:cNvSpPr>
            <a:spLocks/>
          </p:cNvSpPr>
          <p:nvPr/>
        </p:nvSpPr>
        <p:spPr bwMode="auto">
          <a:xfrm>
            <a:off x="4599092" y="627777"/>
            <a:ext cx="2329778" cy="2188109"/>
          </a:xfrm>
          <a:custGeom>
            <a:avLst/>
            <a:gdLst/>
            <a:ahLst/>
            <a:cxnLst/>
            <a:rect l="l" t="t" r="r" b="b"/>
            <a:pathLst>
              <a:path w="1487948" h="1487615">
                <a:moveTo>
                  <a:pt x="743975" y="297790"/>
                </a:moveTo>
                <a:cubicBezTo>
                  <a:pt x="496116" y="297790"/>
                  <a:pt x="295186" y="497479"/>
                  <a:pt x="295186" y="743808"/>
                </a:cubicBezTo>
                <a:cubicBezTo>
                  <a:pt x="295186" y="990137"/>
                  <a:pt x="496116" y="1189826"/>
                  <a:pt x="743975" y="1189826"/>
                </a:cubicBezTo>
                <a:cubicBezTo>
                  <a:pt x="991834" y="1189826"/>
                  <a:pt x="1192764" y="990137"/>
                  <a:pt x="1192764" y="743808"/>
                </a:cubicBezTo>
                <a:cubicBezTo>
                  <a:pt x="1192764" y="497479"/>
                  <a:pt x="991834" y="297790"/>
                  <a:pt x="743975" y="297790"/>
                </a:cubicBezTo>
                <a:close/>
                <a:moveTo>
                  <a:pt x="693753" y="0"/>
                </a:moveTo>
                <a:lnTo>
                  <a:pt x="770837" y="149228"/>
                </a:lnTo>
                <a:lnTo>
                  <a:pt x="801203" y="151560"/>
                </a:lnTo>
                <a:lnTo>
                  <a:pt x="829233" y="153891"/>
                </a:lnTo>
                <a:lnTo>
                  <a:pt x="857264" y="158555"/>
                </a:lnTo>
                <a:lnTo>
                  <a:pt x="885294" y="163218"/>
                </a:lnTo>
                <a:lnTo>
                  <a:pt x="997416" y="41970"/>
                </a:lnTo>
                <a:lnTo>
                  <a:pt x="1018439" y="48965"/>
                </a:lnTo>
                <a:lnTo>
                  <a:pt x="1037126" y="58292"/>
                </a:lnTo>
                <a:lnTo>
                  <a:pt x="1076835" y="74614"/>
                </a:lnTo>
                <a:lnTo>
                  <a:pt x="1069828" y="240164"/>
                </a:lnTo>
                <a:lnTo>
                  <a:pt x="1093186" y="256485"/>
                </a:lnTo>
                <a:lnTo>
                  <a:pt x="1116545" y="272807"/>
                </a:lnTo>
                <a:lnTo>
                  <a:pt x="1139904" y="291461"/>
                </a:lnTo>
                <a:lnTo>
                  <a:pt x="1160927" y="312446"/>
                </a:lnTo>
                <a:lnTo>
                  <a:pt x="1312758" y="261149"/>
                </a:lnTo>
                <a:lnTo>
                  <a:pt x="1340789" y="298456"/>
                </a:lnTo>
                <a:lnTo>
                  <a:pt x="1352468" y="317109"/>
                </a:lnTo>
                <a:lnTo>
                  <a:pt x="1368819" y="335763"/>
                </a:lnTo>
                <a:lnTo>
                  <a:pt x="1280056" y="468669"/>
                </a:lnTo>
                <a:lnTo>
                  <a:pt x="1287064" y="480327"/>
                </a:lnTo>
                <a:lnTo>
                  <a:pt x="1294071" y="496649"/>
                </a:lnTo>
                <a:lnTo>
                  <a:pt x="1305750" y="522298"/>
                </a:lnTo>
                <a:lnTo>
                  <a:pt x="1315094" y="547946"/>
                </a:lnTo>
                <a:lnTo>
                  <a:pt x="1324437" y="575926"/>
                </a:lnTo>
                <a:lnTo>
                  <a:pt x="1476269" y="608570"/>
                </a:lnTo>
                <a:lnTo>
                  <a:pt x="1483276" y="652872"/>
                </a:lnTo>
                <a:lnTo>
                  <a:pt x="1487948" y="701837"/>
                </a:lnTo>
                <a:lnTo>
                  <a:pt x="1350132" y="774120"/>
                </a:lnTo>
                <a:lnTo>
                  <a:pt x="1347796" y="802100"/>
                </a:lnTo>
                <a:lnTo>
                  <a:pt x="1345460" y="830080"/>
                </a:lnTo>
                <a:lnTo>
                  <a:pt x="1340789" y="855729"/>
                </a:lnTo>
                <a:lnTo>
                  <a:pt x="1333781" y="886040"/>
                </a:lnTo>
                <a:lnTo>
                  <a:pt x="1448238" y="988635"/>
                </a:lnTo>
                <a:lnTo>
                  <a:pt x="1431887" y="1032937"/>
                </a:lnTo>
                <a:lnTo>
                  <a:pt x="1410865" y="1077239"/>
                </a:lnTo>
                <a:lnTo>
                  <a:pt x="1259033" y="1067912"/>
                </a:lnTo>
                <a:lnTo>
                  <a:pt x="1242682" y="1093560"/>
                </a:lnTo>
                <a:lnTo>
                  <a:pt x="1226331" y="1116877"/>
                </a:lnTo>
                <a:lnTo>
                  <a:pt x="1209980" y="1137862"/>
                </a:lnTo>
                <a:lnTo>
                  <a:pt x="1191293" y="1158848"/>
                </a:lnTo>
                <a:lnTo>
                  <a:pt x="1235674" y="1303412"/>
                </a:lnTo>
                <a:lnTo>
                  <a:pt x="1198301" y="1336056"/>
                </a:lnTo>
                <a:lnTo>
                  <a:pt x="1179614" y="1350046"/>
                </a:lnTo>
                <a:lnTo>
                  <a:pt x="1158591" y="1364036"/>
                </a:lnTo>
                <a:lnTo>
                  <a:pt x="1030118" y="1282427"/>
                </a:lnTo>
                <a:lnTo>
                  <a:pt x="1006759" y="1294085"/>
                </a:lnTo>
                <a:lnTo>
                  <a:pt x="981065" y="1305744"/>
                </a:lnTo>
                <a:lnTo>
                  <a:pt x="955370" y="1315071"/>
                </a:lnTo>
                <a:lnTo>
                  <a:pt x="927340" y="1324397"/>
                </a:lnTo>
                <a:lnTo>
                  <a:pt x="892302" y="1475957"/>
                </a:lnTo>
                <a:lnTo>
                  <a:pt x="845584" y="1482952"/>
                </a:lnTo>
                <a:lnTo>
                  <a:pt x="798867" y="1487615"/>
                </a:lnTo>
                <a:lnTo>
                  <a:pt x="728791" y="1350046"/>
                </a:lnTo>
                <a:lnTo>
                  <a:pt x="700761" y="1350046"/>
                </a:lnTo>
                <a:lnTo>
                  <a:pt x="672730" y="1345382"/>
                </a:lnTo>
                <a:lnTo>
                  <a:pt x="642364" y="1343051"/>
                </a:lnTo>
                <a:lnTo>
                  <a:pt x="616669" y="1336056"/>
                </a:lnTo>
                <a:lnTo>
                  <a:pt x="511555" y="1450308"/>
                </a:lnTo>
                <a:lnTo>
                  <a:pt x="488197" y="1443313"/>
                </a:lnTo>
                <a:lnTo>
                  <a:pt x="467174" y="1436318"/>
                </a:lnTo>
                <a:lnTo>
                  <a:pt x="422792" y="1417665"/>
                </a:lnTo>
                <a:lnTo>
                  <a:pt x="429800" y="1259110"/>
                </a:lnTo>
                <a:lnTo>
                  <a:pt x="406441" y="1242788"/>
                </a:lnTo>
                <a:lnTo>
                  <a:pt x="383083" y="1226467"/>
                </a:lnTo>
                <a:lnTo>
                  <a:pt x="362060" y="1210145"/>
                </a:lnTo>
                <a:lnTo>
                  <a:pt x="341037" y="1191491"/>
                </a:lnTo>
                <a:lnTo>
                  <a:pt x="184534" y="1238125"/>
                </a:lnTo>
                <a:lnTo>
                  <a:pt x="156503" y="1205481"/>
                </a:lnTo>
                <a:lnTo>
                  <a:pt x="130809" y="1170506"/>
                </a:lnTo>
                <a:lnTo>
                  <a:pt x="219572" y="1032937"/>
                </a:lnTo>
                <a:lnTo>
                  <a:pt x="207893" y="1007288"/>
                </a:lnTo>
                <a:lnTo>
                  <a:pt x="193877" y="981640"/>
                </a:lnTo>
                <a:lnTo>
                  <a:pt x="182198" y="955991"/>
                </a:lnTo>
                <a:lnTo>
                  <a:pt x="172854" y="928011"/>
                </a:lnTo>
                <a:lnTo>
                  <a:pt x="14015" y="893036"/>
                </a:lnTo>
                <a:lnTo>
                  <a:pt x="7008" y="848734"/>
                </a:lnTo>
                <a:lnTo>
                  <a:pt x="0" y="806763"/>
                </a:lnTo>
                <a:lnTo>
                  <a:pt x="147160" y="732149"/>
                </a:lnTo>
                <a:lnTo>
                  <a:pt x="149496" y="701837"/>
                </a:lnTo>
                <a:lnTo>
                  <a:pt x="151832" y="671525"/>
                </a:lnTo>
                <a:lnTo>
                  <a:pt x="156503" y="643545"/>
                </a:lnTo>
                <a:lnTo>
                  <a:pt x="161175" y="615565"/>
                </a:lnTo>
                <a:lnTo>
                  <a:pt x="39710" y="501312"/>
                </a:lnTo>
                <a:lnTo>
                  <a:pt x="53725" y="461674"/>
                </a:lnTo>
                <a:lnTo>
                  <a:pt x="70076" y="424367"/>
                </a:lnTo>
                <a:lnTo>
                  <a:pt x="238259" y="431362"/>
                </a:lnTo>
                <a:lnTo>
                  <a:pt x="254610" y="408045"/>
                </a:lnTo>
                <a:lnTo>
                  <a:pt x="273297" y="384728"/>
                </a:lnTo>
                <a:lnTo>
                  <a:pt x="289648" y="361411"/>
                </a:lnTo>
                <a:lnTo>
                  <a:pt x="310671" y="340426"/>
                </a:lnTo>
                <a:lnTo>
                  <a:pt x="259282" y="177208"/>
                </a:lnTo>
                <a:lnTo>
                  <a:pt x="289648" y="151560"/>
                </a:lnTo>
                <a:lnTo>
                  <a:pt x="322350" y="128243"/>
                </a:lnTo>
                <a:lnTo>
                  <a:pt x="467174" y="219179"/>
                </a:lnTo>
                <a:lnTo>
                  <a:pt x="492868" y="205188"/>
                </a:lnTo>
                <a:lnTo>
                  <a:pt x="518563" y="193530"/>
                </a:lnTo>
                <a:lnTo>
                  <a:pt x="546593" y="184203"/>
                </a:lnTo>
                <a:lnTo>
                  <a:pt x="574624" y="174876"/>
                </a:lnTo>
                <a:lnTo>
                  <a:pt x="609662" y="9327"/>
                </a:lnTo>
                <a:lnTo>
                  <a:pt x="630685" y="6995"/>
                </a:lnTo>
                <a:lnTo>
                  <a:pt x="651707" y="2332"/>
                </a:lnTo>
                <a:close/>
              </a:path>
            </a:pathLst>
          </a:custGeom>
          <a:solidFill>
            <a:schemeClr val="accent4"/>
          </a:solidFill>
          <a:ln w="3175" cap="flat" cmpd="sng" algn="ctr">
            <a:noFill/>
            <a:prstDash val="solid"/>
          </a:ln>
          <a:effectLst/>
          <a:extLst/>
        </p:spPr>
        <p:txBody>
          <a:bodyPr lIns="0" tIns="48189" rIns="0" bIns="48189" anchor="ctr"/>
          <a:lstStyle/>
          <a:p>
            <a:pPr algn="ctr" defTabSz="963728">
              <a:lnSpc>
                <a:spcPct val="120000"/>
              </a:lnSpc>
              <a:spcBef>
                <a:spcPts val="633"/>
              </a:spcBef>
              <a:spcAft>
                <a:spcPts val="633"/>
              </a:spcAft>
            </a:pPr>
            <a:endParaRPr lang="en-US" sz="2000" kern="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矩形 13"/>
          <p:cNvSpPr/>
          <p:nvPr/>
        </p:nvSpPr>
        <p:spPr>
          <a:xfrm>
            <a:off x="7020193" y="808646"/>
            <a:ext cx="2113237" cy="2696224"/>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7" rIns="91435" bIns="45717" numCol="1" spcCol="0" rtlCol="0" fromWordArt="0" anchor="ctr" anchorCtr="0" forceAA="0" compatLnSpc="1">
            <a:prstTxWarp prst="textNoShape">
              <a:avLst/>
            </a:prstTxWarp>
            <a:noAutofit/>
          </a:bodyPr>
          <a:lstStyle/>
          <a:p>
            <a:pPr algn="ctr">
              <a:lnSpc>
                <a:spcPct val="120000"/>
              </a:lnSpc>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103309361"/>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300"/>
                                        <p:tgtEl>
                                          <p:spTgt spid="26"/>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down)">
                                      <p:cBhvr>
                                        <p:cTn id="11" dur="300"/>
                                        <p:tgtEl>
                                          <p:spTgt spid="27"/>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p:tgtEl>
                                          <p:spTgt spid="28"/>
                                        </p:tgtEl>
                                        <p:attrNameLst>
                                          <p:attrName>ppt_x</p:attrName>
                                        </p:attrNameLst>
                                      </p:cBhvr>
                                      <p:tavLst>
                                        <p:tav tm="0">
                                          <p:val>
                                            <p:strVal val="#ppt_x-#ppt_w*1.125000"/>
                                          </p:val>
                                        </p:tav>
                                        <p:tav tm="100000">
                                          <p:val>
                                            <p:strVal val="#ppt_x"/>
                                          </p:val>
                                        </p:tav>
                                      </p:tavLst>
                                    </p:anim>
                                    <p:animEffect transition="in" filter="wipe(right)">
                                      <p:cBhvr>
                                        <p:cTn id="16" dur="500"/>
                                        <p:tgtEl>
                                          <p:spTgt spid="28"/>
                                        </p:tgtEl>
                                      </p:cBhvr>
                                    </p:animEffect>
                                  </p:childTnLst>
                                </p:cTn>
                              </p:par>
                            </p:childTnLst>
                          </p:cTn>
                        </p:par>
                        <p:par>
                          <p:cTn id="17" fill="hold">
                            <p:stCondLst>
                              <p:cond delay="1100"/>
                            </p:stCondLst>
                            <p:childTnLst>
                              <p:par>
                                <p:cTn id="18" presetID="10"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8" presetClass="emph" presetSubtype="0" repeatCount="indefinite" fill="hold" grpId="1" nodeType="withEffect">
                                  <p:stCondLst>
                                    <p:cond delay="0"/>
                                  </p:stCondLst>
                                  <p:childTnLst>
                                    <p:animRot by="-86400000">
                                      <p:cBhvr>
                                        <p:cTn id="22" dur="8000" fill="hold"/>
                                        <p:tgtEl>
                                          <p:spTgt spid="12"/>
                                        </p:tgtEl>
                                        <p:attrNameLst>
                                          <p:attrName>r</p:attrName>
                                        </p:attrNameLst>
                                      </p:cBhvr>
                                    </p:animRot>
                                  </p:childTnLst>
                                </p:cTn>
                              </p:par>
                              <p:par>
                                <p:cTn id="23" presetID="53" presetClass="entr" presetSubtype="16" fill="hold" grpId="0" nodeType="withEffect">
                                  <p:stCondLst>
                                    <p:cond delay="50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Effect transition="in" filter="fade">
                                      <p:cBhvr>
                                        <p:cTn id="27" dur="500"/>
                                        <p:tgtEl>
                                          <p:spTgt spid="5"/>
                                        </p:tgtEl>
                                      </p:cBhvr>
                                    </p:animEffect>
                                  </p:childTnLst>
                                </p:cTn>
                              </p:par>
                              <p:par>
                                <p:cTn id="28" presetID="10" presetClass="entr" presetSubtype="0" fill="hold" grpId="0" nodeType="withEffect">
                                  <p:stCondLst>
                                    <p:cond delay="150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8" presetClass="emph" presetSubtype="0" repeatCount="indefinite" fill="hold" grpId="1" nodeType="withEffect">
                                  <p:stCondLst>
                                    <p:cond delay="1500"/>
                                  </p:stCondLst>
                                  <p:childTnLst>
                                    <p:animRot by="64800000">
                                      <p:cBhvr>
                                        <p:cTn id="32" dur="7500" fill="hold"/>
                                        <p:tgtEl>
                                          <p:spTgt spid="10"/>
                                        </p:tgtEl>
                                        <p:attrNameLst>
                                          <p:attrName>r</p:attrName>
                                        </p:attrNameLst>
                                      </p:cBhvr>
                                    </p:animRot>
                                  </p:childTnLst>
                                </p:cTn>
                              </p:par>
                              <p:par>
                                <p:cTn id="33" presetID="53" presetClass="entr" presetSubtype="16" fill="hold" grpId="0" nodeType="withEffect">
                                  <p:stCondLst>
                                    <p:cond delay="2000"/>
                                  </p:stCondLst>
                                  <p:childTnLst>
                                    <p:set>
                                      <p:cBhvr>
                                        <p:cTn id="34" dur="1" fill="hold">
                                          <p:stCondLst>
                                            <p:cond delay="0"/>
                                          </p:stCondLst>
                                        </p:cTn>
                                        <p:tgtEl>
                                          <p:spTgt spid="6"/>
                                        </p:tgtEl>
                                        <p:attrNameLst>
                                          <p:attrName>style.visibility</p:attrName>
                                        </p:attrNameLst>
                                      </p:cBhvr>
                                      <p:to>
                                        <p:strVal val="visible"/>
                                      </p:to>
                                    </p:set>
                                    <p:anim calcmode="lin" valueType="num">
                                      <p:cBhvr>
                                        <p:cTn id="35" dur="500" fill="hold"/>
                                        <p:tgtEl>
                                          <p:spTgt spid="6"/>
                                        </p:tgtEl>
                                        <p:attrNameLst>
                                          <p:attrName>ppt_w</p:attrName>
                                        </p:attrNameLst>
                                      </p:cBhvr>
                                      <p:tavLst>
                                        <p:tav tm="0">
                                          <p:val>
                                            <p:fltVal val="0"/>
                                          </p:val>
                                        </p:tav>
                                        <p:tav tm="100000">
                                          <p:val>
                                            <p:strVal val="#ppt_w"/>
                                          </p:val>
                                        </p:tav>
                                      </p:tavLst>
                                    </p:anim>
                                    <p:anim calcmode="lin" valueType="num">
                                      <p:cBhvr>
                                        <p:cTn id="36" dur="500" fill="hold"/>
                                        <p:tgtEl>
                                          <p:spTgt spid="6"/>
                                        </p:tgtEl>
                                        <p:attrNameLst>
                                          <p:attrName>ppt_h</p:attrName>
                                        </p:attrNameLst>
                                      </p:cBhvr>
                                      <p:tavLst>
                                        <p:tav tm="0">
                                          <p:val>
                                            <p:fltVal val="0"/>
                                          </p:val>
                                        </p:tav>
                                        <p:tav tm="100000">
                                          <p:val>
                                            <p:strVal val="#ppt_h"/>
                                          </p:val>
                                        </p:tav>
                                      </p:tavLst>
                                    </p:anim>
                                    <p:animEffect transition="in" filter="fade">
                                      <p:cBhvr>
                                        <p:cTn id="37" dur="500"/>
                                        <p:tgtEl>
                                          <p:spTgt spid="6"/>
                                        </p:tgtEl>
                                      </p:cBhvr>
                                    </p:animEffect>
                                  </p:childTnLst>
                                </p:cTn>
                              </p:par>
                              <p:par>
                                <p:cTn id="38" presetID="10" presetClass="entr" presetSubtype="0" fill="hold" grpId="0" nodeType="withEffect">
                                  <p:stCondLst>
                                    <p:cond delay="300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8" presetClass="emph" presetSubtype="0" repeatCount="indefinite" fill="hold" grpId="1" nodeType="withEffect">
                                  <p:stCondLst>
                                    <p:cond delay="3000"/>
                                  </p:stCondLst>
                                  <p:childTnLst>
                                    <p:animRot by="-108000000">
                                      <p:cBhvr>
                                        <p:cTn id="42" dur="7500" fill="hold"/>
                                        <p:tgtEl>
                                          <p:spTgt spid="11"/>
                                        </p:tgtEl>
                                        <p:attrNameLst>
                                          <p:attrName>r</p:attrName>
                                        </p:attrNameLst>
                                      </p:cBhvr>
                                    </p:animRot>
                                  </p:childTnLst>
                                </p:cTn>
                              </p:par>
                              <p:par>
                                <p:cTn id="43" presetID="53" presetClass="entr" presetSubtype="16" fill="hold" grpId="0" nodeType="withEffect">
                                  <p:stCondLst>
                                    <p:cond delay="4000"/>
                                  </p:stCondLst>
                                  <p:childTnLst>
                                    <p:set>
                                      <p:cBhvr>
                                        <p:cTn id="44" dur="1" fill="hold">
                                          <p:stCondLst>
                                            <p:cond delay="0"/>
                                          </p:stCondLst>
                                        </p:cTn>
                                        <p:tgtEl>
                                          <p:spTgt spid="7"/>
                                        </p:tgtEl>
                                        <p:attrNameLst>
                                          <p:attrName>style.visibility</p:attrName>
                                        </p:attrNameLst>
                                      </p:cBhvr>
                                      <p:to>
                                        <p:strVal val="visible"/>
                                      </p:to>
                                    </p:set>
                                    <p:anim calcmode="lin" valueType="num">
                                      <p:cBhvr>
                                        <p:cTn id="45" dur="500" fill="hold"/>
                                        <p:tgtEl>
                                          <p:spTgt spid="7"/>
                                        </p:tgtEl>
                                        <p:attrNameLst>
                                          <p:attrName>ppt_w</p:attrName>
                                        </p:attrNameLst>
                                      </p:cBhvr>
                                      <p:tavLst>
                                        <p:tav tm="0">
                                          <p:val>
                                            <p:fltVal val="0"/>
                                          </p:val>
                                        </p:tav>
                                        <p:tav tm="100000">
                                          <p:val>
                                            <p:strVal val="#ppt_w"/>
                                          </p:val>
                                        </p:tav>
                                      </p:tavLst>
                                    </p:anim>
                                    <p:anim calcmode="lin" valueType="num">
                                      <p:cBhvr>
                                        <p:cTn id="46" dur="500" fill="hold"/>
                                        <p:tgtEl>
                                          <p:spTgt spid="7"/>
                                        </p:tgtEl>
                                        <p:attrNameLst>
                                          <p:attrName>ppt_h</p:attrName>
                                        </p:attrNameLst>
                                      </p:cBhvr>
                                      <p:tavLst>
                                        <p:tav tm="0">
                                          <p:val>
                                            <p:fltVal val="0"/>
                                          </p:val>
                                        </p:tav>
                                        <p:tav tm="100000">
                                          <p:val>
                                            <p:strVal val="#ppt_h"/>
                                          </p:val>
                                        </p:tav>
                                      </p:tavLst>
                                    </p:anim>
                                    <p:animEffect transition="in" filter="fade">
                                      <p:cBhvr>
                                        <p:cTn id="47" dur="500"/>
                                        <p:tgtEl>
                                          <p:spTgt spid="7"/>
                                        </p:tgtEl>
                                      </p:cBhvr>
                                    </p:animEffect>
                                  </p:childTnLst>
                                </p:cTn>
                              </p:par>
                              <p:par>
                                <p:cTn id="48" presetID="10" presetClass="entr" presetSubtype="0" fill="hold" grpId="0" nodeType="withEffect">
                                  <p:stCondLst>
                                    <p:cond delay="45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par>
                                <p:cTn id="51" presetID="8" presetClass="emph" presetSubtype="0" repeatCount="indefinite" fill="hold" grpId="1" nodeType="withEffect">
                                  <p:stCondLst>
                                    <p:cond delay="4500"/>
                                  </p:stCondLst>
                                  <p:childTnLst>
                                    <p:animRot by="86400000">
                                      <p:cBhvr>
                                        <p:cTn id="52" dur="7000" fill="hold"/>
                                        <p:tgtEl>
                                          <p:spTgt spid="13"/>
                                        </p:tgtEl>
                                        <p:attrNameLst>
                                          <p:attrName>r</p:attrName>
                                        </p:attrNameLst>
                                      </p:cBhvr>
                                    </p:animRot>
                                  </p:childTnLst>
                                </p:cTn>
                              </p:par>
                              <p:par>
                                <p:cTn id="53" presetID="53" presetClass="entr" presetSubtype="16" fill="hold" grpId="0" nodeType="withEffect">
                                  <p:stCondLst>
                                    <p:cond delay="5000"/>
                                  </p:stCondLst>
                                  <p:childTnLst>
                                    <p:set>
                                      <p:cBhvr>
                                        <p:cTn id="54" dur="1" fill="hold">
                                          <p:stCondLst>
                                            <p:cond delay="0"/>
                                          </p:stCondLst>
                                        </p:cTn>
                                        <p:tgtEl>
                                          <p:spTgt spid="8"/>
                                        </p:tgtEl>
                                        <p:attrNameLst>
                                          <p:attrName>style.visibility</p:attrName>
                                        </p:attrNameLst>
                                      </p:cBhvr>
                                      <p:to>
                                        <p:strVal val="visible"/>
                                      </p:to>
                                    </p:set>
                                    <p:anim calcmode="lin" valueType="num">
                                      <p:cBhvr>
                                        <p:cTn id="55" dur="500" fill="hold"/>
                                        <p:tgtEl>
                                          <p:spTgt spid="8"/>
                                        </p:tgtEl>
                                        <p:attrNameLst>
                                          <p:attrName>ppt_w</p:attrName>
                                        </p:attrNameLst>
                                      </p:cBhvr>
                                      <p:tavLst>
                                        <p:tav tm="0">
                                          <p:val>
                                            <p:fltVal val="0"/>
                                          </p:val>
                                        </p:tav>
                                        <p:tav tm="100000">
                                          <p:val>
                                            <p:strVal val="#ppt_w"/>
                                          </p:val>
                                        </p:tav>
                                      </p:tavLst>
                                    </p:anim>
                                    <p:anim calcmode="lin" valueType="num">
                                      <p:cBhvr>
                                        <p:cTn id="56" dur="500" fill="hold"/>
                                        <p:tgtEl>
                                          <p:spTgt spid="8"/>
                                        </p:tgtEl>
                                        <p:attrNameLst>
                                          <p:attrName>ppt_h</p:attrName>
                                        </p:attrNameLst>
                                      </p:cBhvr>
                                      <p:tavLst>
                                        <p:tav tm="0">
                                          <p:val>
                                            <p:fltVal val="0"/>
                                          </p:val>
                                        </p:tav>
                                        <p:tav tm="100000">
                                          <p:val>
                                            <p:strVal val="#ppt_h"/>
                                          </p:val>
                                        </p:tav>
                                      </p:tavLst>
                                    </p:anim>
                                    <p:animEffect transition="in" filter="fade">
                                      <p:cBhvr>
                                        <p:cTn id="57" dur="500"/>
                                        <p:tgtEl>
                                          <p:spTgt spid="8"/>
                                        </p:tgtEl>
                                      </p:cBhvr>
                                    </p:animEffect>
                                  </p:childTnLst>
                                </p:cTn>
                              </p:par>
                              <p:par>
                                <p:cTn id="58" presetID="22" presetClass="entr" presetSubtype="8" fill="hold" grpId="0" nodeType="withEffect">
                                  <p:stCondLst>
                                    <p:cond delay="6500"/>
                                  </p:stCondLst>
                                  <p:childTnLst>
                                    <p:set>
                                      <p:cBhvr>
                                        <p:cTn id="59" dur="1" fill="hold">
                                          <p:stCondLst>
                                            <p:cond delay="0"/>
                                          </p:stCondLst>
                                        </p:cTn>
                                        <p:tgtEl>
                                          <p:spTgt spid="9"/>
                                        </p:tgtEl>
                                        <p:attrNameLst>
                                          <p:attrName>style.visibility</p:attrName>
                                        </p:attrNameLst>
                                      </p:cBhvr>
                                      <p:to>
                                        <p:strVal val="visible"/>
                                      </p:to>
                                    </p:set>
                                    <p:animEffect transition="in" filter="wipe(left)">
                                      <p:cBhvr>
                                        <p:cTn id="6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5" grpId="0"/>
      <p:bldP spid="6" grpId="0"/>
      <p:bldP spid="7" grpId="0"/>
      <p:bldP spid="8" grpId="0"/>
      <p:bldP spid="9" grpId="0"/>
      <p:bldP spid="10" grpId="0" animBg="1"/>
      <p:bldP spid="10" grpId="1" animBg="1"/>
      <p:bldP spid="11" grpId="0" animBg="1"/>
      <p:bldP spid="11" grpId="1" animBg="1"/>
      <p:bldP spid="12" grpId="0" animBg="1"/>
      <p:bldP spid="12" grpId="1" animBg="1"/>
      <p:bldP spid="13" grpId="0" animBg="1"/>
      <p:bldP spid="13"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a:off x="324628" y="435931"/>
            <a:ext cx="8113486" cy="0"/>
          </a:xfrm>
          <a:prstGeom prst="line">
            <a:avLst/>
          </a:prstGeom>
          <a:ln w="1270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612055" y="96233"/>
            <a:ext cx="274777" cy="274777"/>
          </a:xfrm>
          <a:prstGeom prst="ellipse">
            <a:avLst/>
          </a:prstGeom>
          <a:solidFill>
            <a:srgbClr val="F5F5F5"/>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solidFill>
                <a:schemeClr val="bg1"/>
              </a:solidFill>
            </a:endParaRPr>
          </a:p>
        </p:txBody>
      </p:sp>
      <p:sp>
        <p:nvSpPr>
          <p:cNvPr id="28" name="TextBox 27"/>
          <p:cNvSpPr txBox="1"/>
          <p:nvPr/>
        </p:nvSpPr>
        <p:spPr>
          <a:xfrm>
            <a:off x="1024844" y="51016"/>
            <a:ext cx="4033472" cy="400108"/>
          </a:xfrm>
          <a:prstGeom prst="rect">
            <a:avLst/>
          </a:prstGeom>
          <a:noFill/>
        </p:spPr>
        <p:txBody>
          <a:bodyPr wrap="none" lIns="91438" tIns="45719" rIns="91438" bIns="45719" rtlCol="0">
            <a:spAutoFit/>
          </a:bodyPr>
          <a:lstStyle/>
          <a:p>
            <a:r>
              <a:rPr lang="en-US" altLang="zh-CN" sz="2000" dirty="0">
                <a:solidFill>
                  <a:schemeClr val="bg1"/>
                </a:solidFill>
                <a:latin typeface="方正兰亭细黑_GBK" pitchFamily="2" charset="-122"/>
                <a:ea typeface="方正兰亭细黑_GBK" pitchFamily="2" charset="-122"/>
              </a:rPr>
              <a:t>4.2.5——URL</a:t>
            </a:r>
            <a:r>
              <a:rPr lang="zh-CN" altLang="en-US" sz="2000" dirty="0">
                <a:solidFill>
                  <a:schemeClr val="bg1"/>
                </a:solidFill>
                <a:latin typeface="方正兰亭细黑_GBK" pitchFamily="2" charset="-122"/>
                <a:ea typeface="方正兰亭细黑_GBK" pitchFamily="2" charset="-122"/>
              </a:rPr>
              <a:t>去重算法</a:t>
            </a:r>
            <a:r>
              <a:rPr lang="zh-CN" altLang="en-US" sz="2000" b="1" dirty="0">
                <a:solidFill>
                  <a:schemeClr val="bg1"/>
                </a:solidFill>
              </a:rPr>
              <a:t>布隆过滤器</a:t>
            </a:r>
          </a:p>
        </p:txBody>
      </p:sp>
      <p:grpSp>
        <p:nvGrpSpPr>
          <p:cNvPr id="5" name="Group 156"/>
          <p:cNvGrpSpPr/>
          <p:nvPr/>
        </p:nvGrpSpPr>
        <p:grpSpPr>
          <a:xfrm>
            <a:off x="140553" y="1701486"/>
            <a:ext cx="3556074" cy="3336224"/>
            <a:chOff x="3534332" y="1723527"/>
            <a:chExt cx="5122595" cy="4370164"/>
          </a:xfrm>
        </p:grpSpPr>
        <p:sp>
          <p:nvSpPr>
            <p:cNvPr id="6" name="Freeform 5"/>
            <p:cNvSpPr>
              <a:spLocks noEditPoints="1"/>
            </p:cNvSpPr>
            <p:nvPr/>
          </p:nvSpPr>
          <p:spPr bwMode="auto">
            <a:xfrm>
              <a:off x="4014228" y="2113813"/>
              <a:ext cx="4205016" cy="2151386"/>
            </a:xfrm>
            <a:custGeom>
              <a:avLst/>
              <a:gdLst>
                <a:gd name="T0" fmla="*/ 5626 w 5678"/>
                <a:gd name="T1" fmla="*/ 2815 h 2905"/>
                <a:gd name="T2" fmla="*/ 5572 w 5678"/>
                <a:gd name="T3" fmla="*/ 2673 h 2905"/>
                <a:gd name="T4" fmla="*/ 5520 w 5678"/>
                <a:gd name="T5" fmla="*/ 2531 h 2905"/>
                <a:gd name="T6" fmla="*/ 5465 w 5678"/>
                <a:gd name="T7" fmla="*/ 2389 h 2905"/>
                <a:gd name="T8" fmla="*/ 5413 w 5678"/>
                <a:gd name="T9" fmla="*/ 2247 h 2905"/>
                <a:gd name="T10" fmla="*/ 5359 w 5678"/>
                <a:gd name="T11" fmla="*/ 2105 h 2905"/>
                <a:gd name="T12" fmla="*/ 5307 w 5678"/>
                <a:gd name="T13" fmla="*/ 1963 h 2905"/>
                <a:gd name="T14" fmla="*/ 5253 w 5678"/>
                <a:gd name="T15" fmla="*/ 1822 h 2905"/>
                <a:gd name="T16" fmla="*/ 5201 w 5678"/>
                <a:gd name="T17" fmla="*/ 1682 h 2905"/>
                <a:gd name="T18" fmla="*/ 5146 w 5678"/>
                <a:gd name="T19" fmla="*/ 1540 h 2905"/>
                <a:gd name="T20" fmla="*/ 5092 w 5678"/>
                <a:gd name="T21" fmla="*/ 1398 h 2905"/>
                <a:gd name="T22" fmla="*/ 5040 w 5678"/>
                <a:gd name="T23" fmla="*/ 1256 h 2905"/>
                <a:gd name="T24" fmla="*/ 4985 w 5678"/>
                <a:gd name="T25" fmla="*/ 1114 h 2905"/>
                <a:gd name="T26" fmla="*/ 4933 w 5678"/>
                <a:gd name="T27" fmla="*/ 972 h 2905"/>
                <a:gd name="T28" fmla="*/ 4905 w 5678"/>
                <a:gd name="T29" fmla="*/ 845 h 2905"/>
                <a:gd name="T30" fmla="*/ 4765 w 5678"/>
                <a:gd name="T31" fmla="*/ 807 h 2905"/>
                <a:gd name="T32" fmla="*/ 4626 w 5678"/>
                <a:gd name="T33" fmla="*/ 750 h 2905"/>
                <a:gd name="T34" fmla="*/ 4484 w 5678"/>
                <a:gd name="T35" fmla="*/ 693 h 2905"/>
                <a:gd name="T36" fmla="*/ 4345 w 5678"/>
                <a:gd name="T37" fmla="*/ 637 h 2905"/>
                <a:gd name="T38" fmla="*/ 4205 w 5678"/>
                <a:gd name="T39" fmla="*/ 580 h 2905"/>
                <a:gd name="T40" fmla="*/ 4063 w 5678"/>
                <a:gd name="T41" fmla="*/ 523 h 2905"/>
                <a:gd name="T42" fmla="*/ 3924 w 5678"/>
                <a:gd name="T43" fmla="*/ 466 h 2905"/>
                <a:gd name="T44" fmla="*/ 3784 w 5678"/>
                <a:gd name="T45" fmla="*/ 410 h 2905"/>
                <a:gd name="T46" fmla="*/ 3642 w 5678"/>
                <a:gd name="T47" fmla="*/ 353 h 2905"/>
                <a:gd name="T48" fmla="*/ 3503 w 5678"/>
                <a:gd name="T49" fmla="*/ 296 h 2905"/>
                <a:gd name="T50" fmla="*/ 3363 w 5678"/>
                <a:gd name="T51" fmla="*/ 239 h 2905"/>
                <a:gd name="T52" fmla="*/ 3224 w 5678"/>
                <a:gd name="T53" fmla="*/ 182 h 2905"/>
                <a:gd name="T54" fmla="*/ 3082 w 5678"/>
                <a:gd name="T55" fmla="*/ 126 h 2905"/>
                <a:gd name="T56" fmla="*/ 2942 w 5678"/>
                <a:gd name="T57" fmla="*/ 69 h 2905"/>
                <a:gd name="T58" fmla="*/ 2807 w 5678"/>
                <a:gd name="T59" fmla="*/ 19 h 2905"/>
                <a:gd name="T60" fmla="*/ 2666 w 5678"/>
                <a:gd name="T61" fmla="*/ 71 h 2905"/>
                <a:gd name="T62" fmla="*/ 2524 w 5678"/>
                <a:gd name="T63" fmla="*/ 123 h 2905"/>
                <a:gd name="T64" fmla="*/ 2382 w 5678"/>
                <a:gd name="T65" fmla="*/ 175 h 2905"/>
                <a:gd name="T66" fmla="*/ 2240 w 5678"/>
                <a:gd name="T67" fmla="*/ 227 h 2905"/>
                <a:gd name="T68" fmla="*/ 2098 w 5678"/>
                <a:gd name="T69" fmla="*/ 279 h 2905"/>
                <a:gd name="T70" fmla="*/ 1956 w 5678"/>
                <a:gd name="T71" fmla="*/ 331 h 2905"/>
                <a:gd name="T72" fmla="*/ 1814 w 5678"/>
                <a:gd name="T73" fmla="*/ 384 h 2905"/>
                <a:gd name="T74" fmla="*/ 1672 w 5678"/>
                <a:gd name="T75" fmla="*/ 436 h 2905"/>
                <a:gd name="T76" fmla="*/ 1530 w 5678"/>
                <a:gd name="T77" fmla="*/ 488 h 2905"/>
                <a:gd name="T78" fmla="*/ 1389 w 5678"/>
                <a:gd name="T79" fmla="*/ 540 h 2905"/>
                <a:gd name="T80" fmla="*/ 1247 w 5678"/>
                <a:gd name="T81" fmla="*/ 594 h 2905"/>
                <a:gd name="T82" fmla="*/ 1105 w 5678"/>
                <a:gd name="T83" fmla="*/ 646 h 2905"/>
                <a:gd name="T84" fmla="*/ 963 w 5678"/>
                <a:gd name="T85" fmla="*/ 698 h 2905"/>
                <a:gd name="T86" fmla="*/ 821 w 5678"/>
                <a:gd name="T87" fmla="*/ 750 h 2905"/>
                <a:gd name="T88" fmla="*/ 745 w 5678"/>
                <a:gd name="T89" fmla="*/ 859 h 2905"/>
                <a:gd name="T90" fmla="*/ 693 w 5678"/>
                <a:gd name="T91" fmla="*/ 1001 h 2905"/>
                <a:gd name="T92" fmla="*/ 641 w 5678"/>
                <a:gd name="T93" fmla="*/ 1143 h 2905"/>
                <a:gd name="T94" fmla="*/ 587 w 5678"/>
                <a:gd name="T95" fmla="*/ 1285 h 2905"/>
                <a:gd name="T96" fmla="*/ 535 w 5678"/>
                <a:gd name="T97" fmla="*/ 1427 h 2905"/>
                <a:gd name="T98" fmla="*/ 480 w 5678"/>
                <a:gd name="T99" fmla="*/ 1568 h 2905"/>
                <a:gd name="T100" fmla="*/ 428 w 5678"/>
                <a:gd name="T101" fmla="*/ 1710 h 2905"/>
                <a:gd name="T102" fmla="*/ 376 w 5678"/>
                <a:gd name="T103" fmla="*/ 1852 h 2905"/>
                <a:gd name="T104" fmla="*/ 322 w 5678"/>
                <a:gd name="T105" fmla="*/ 1994 h 2905"/>
                <a:gd name="T106" fmla="*/ 270 w 5678"/>
                <a:gd name="T107" fmla="*/ 2136 h 2905"/>
                <a:gd name="T108" fmla="*/ 218 w 5678"/>
                <a:gd name="T109" fmla="*/ 2278 h 2905"/>
                <a:gd name="T110" fmla="*/ 164 w 5678"/>
                <a:gd name="T111" fmla="*/ 2420 h 2905"/>
                <a:gd name="T112" fmla="*/ 112 w 5678"/>
                <a:gd name="T113" fmla="*/ 2562 h 2905"/>
                <a:gd name="T114" fmla="*/ 60 w 5678"/>
                <a:gd name="T115" fmla="*/ 2704 h 2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678" h="2905">
                  <a:moveTo>
                    <a:pt x="5652" y="2886"/>
                  </a:moveTo>
                  <a:lnTo>
                    <a:pt x="5662" y="2905"/>
                  </a:lnTo>
                  <a:lnTo>
                    <a:pt x="5678" y="2900"/>
                  </a:lnTo>
                  <a:lnTo>
                    <a:pt x="5671" y="2879"/>
                  </a:lnTo>
                  <a:lnTo>
                    <a:pt x="5652" y="2886"/>
                  </a:lnTo>
                  <a:close/>
                  <a:moveTo>
                    <a:pt x="5626" y="2815"/>
                  </a:moveTo>
                  <a:lnTo>
                    <a:pt x="5640" y="2850"/>
                  </a:lnTo>
                  <a:lnTo>
                    <a:pt x="5657" y="2843"/>
                  </a:lnTo>
                  <a:lnTo>
                    <a:pt x="5643" y="2808"/>
                  </a:lnTo>
                  <a:lnTo>
                    <a:pt x="5626" y="2815"/>
                  </a:lnTo>
                  <a:close/>
                  <a:moveTo>
                    <a:pt x="5600" y="2744"/>
                  </a:moveTo>
                  <a:lnTo>
                    <a:pt x="5612" y="2779"/>
                  </a:lnTo>
                  <a:lnTo>
                    <a:pt x="5631" y="2772"/>
                  </a:lnTo>
                  <a:lnTo>
                    <a:pt x="5617" y="2737"/>
                  </a:lnTo>
                  <a:lnTo>
                    <a:pt x="5600" y="2744"/>
                  </a:lnTo>
                  <a:close/>
                  <a:moveTo>
                    <a:pt x="5572" y="2673"/>
                  </a:moveTo>
                  <a:lnTo>
                    <a:pt x="5586" y="2708"/>
                  </a:lnTo>
                  <a:lnTo>
                    <a:pt x="5605" y="2701"/>
                  </a:lnTo>
                  <a:lnTo>
                    <a:pt x="5591" y="2666"/>
                  </a:lnTo>
                  <a:lnTo>
                    <a:pt x="5572" y="2673"/>
                  </a:lnTo>
                  <a:close/>
                  <a:moveTo>
                    <a:pt x="5546" y="2602"/>
                  </a:moveTo>
                  <a:lnTo>
                    <a:pt x="5560" y="2638"/>
                  </a:lnTo>
                  <a:lnTo>
                    <a:pt x="5577" y="2630"/>
                  </a:lnTo>
                  <a:lnTo>
                    <a:pt x="5565" y="2595"/>
                  </a:lnTo>
                  <a:lnTo>
                    <a:pt x="5546" y="2602"/>
                  </a:lnTo>
                  <a:close/>
                  <a:moveTo>
                    <a:pt x="5520" y="2531"/>
                  </a:moveTo>
                  <a:lnTo>
                    <a:pt x="5532" y="2567"/>
                  </a:lnTo>
                  <a:lnTo>
                    <a:pt x="5551" y="2559"/>
                  </a:lnTo>
                  <a:lnTo>
                    <a:pt x="5536" y="2524"/>
                  </a:lnTo>
                  <a:lnTo>
                    <a:pt x="5520" y="2531"/>
                  </a:lnTo>
                  <a:close/>
                  <a:moveTo>
                    <a:pt x="5494" y="2460"/>
                  </a:moveTo>
                  <a:lnTo>
                    <a:pt x="5506" y="2496"/>
                  </a:lnTo>
                  <a:lnTo>
                    <a:pt x="5525" y="2489"/>
                  </a:lnTo>
                  <a:lnTo>
                    <a:pt x="5510" y="2453"/>
                  </a:lnTo>
                  <a:lnTo>
                    <a:pt x="5494" y="2460"/>
                  </a:lnTo>
                  <a:close/>
                  <a:moveTo>
                    <a:pt x="5465" y="2389"/>
                  </a:moveTo>
                  <a:lnTo>
                    <a:pt x="5480" y="2425"/>
                  </a:lnTo>
                  <a:lnTo>
                    <a:pt x="5496" y="2418"/>
                  </a:lnTo>
                  <a:lnTo>
                    <a:pt x="5484" y="2382"/>
                  </a:lnTo>
                  <a:lnTo>
                    <a:pt x="5465" y="2389"/>
                  </a:lnTo>
                  <a:close/>
                  <a:moveTo>
                    <a:pt x="5439" y="2318"/>
                  </a:moveTo>
                  <a:lnTo>
                    <a:pt x="5454" y="2354"/>
                  </a:lnTo>
                  <a:lnTo>
                    <a:pt x="5470" y="2347"/>
                  </a:lnTo>
                  <a:lnTo>
                    <a:pt x="5458" y="2311"/>
                  </a:lnTo>
                  <a:lnTo>
                    <a:pt x="5439" y="2318"/>
                  </a:lnTo>
                  <a:close/>
                  <a:moveTo>
                    <a:pt x="5413" y="2247"/>
                  </a:moveTo>
                  <a:lnTo>
                    <a:pt x="5425" y="2283"/>
                  </a:lnTo>
                  <a:lnTo>
                    <a:pt x="5444" y="2276"/>
                  </a:lnTo>
                  <a:lnTo>
                    <a:pt x="5430" y="2240"/>
                  </a:lnTo>
                  <a:lnTo>
                    <a:pt x="5413" y="2247"/>
                  </a:lnTo>
                  <a:close/>
                  <a:moveTo>
                    <a:pt x="5385" y="2176"/>
                  </a:moveTo>
                  <a:lnTo>
                    <a:pt x="5399" y="2212"/>
                  </a:lnTo>
                  <a:lnTo>
                    <a:pt x="5418" y="2205"/>
                  </a:lnTo>
                  <a:lnTo>
                    <a:pt x="5404" y="2169"/>
                  </a:lnTo>
                  <a:lnTo>
                    <a:pt x="5385" y="2176"/>
                  </a:lnTo>
                  <a:close/>
                  <a:moveTo>
                    <a:pt x="5359" y="2105"/>
                  </a:moveTo>
                  <a:lnTo>
                    <a:pt x="5373" y="2141"/>
                  </a:lnTo>
                  <a:lnTo>
                    <a:pt x="5390" y="2134"/>
                  </a:lnTo>
                  <a:lnTo>
                    <a:pt x="5378" y="2098"/>
                  </a:lnTo>
                  <a:lnTo>
                    <a:pt x="5359" y="2105"/>
                  </a:lnTo>
                  <a:close/>
                  <a:moveTo>
                    <a:pt x="5333" y="2034"/>
                  </a:moveTo>
                  <a:lnTo>
                    <a:pt x="5347" y="2070"/>
                  </a:lnTo>
                  <a:lnTo>
                    <a:pt x="5364" y="2063"/>
                  </a:lnTo>
                  <a:lnTo>
                    <a:pt x="5350" y="2027"/>
                  </a:lnTo>
                  <a:lnTo>
                    <a:pt x="5333" y="2034"/>
                  </a:lnTo>
                  <a:close/>
                  <a:moveTo>
                    <a:pt x="5307" y="1963"/>
                  </a:moveTo>
                  <a:lnTo>
                    <a:pt x="5319" y="1999"/>
                  </a:lnTo>
                  <a:lnTo>
                    <a:pt x="5338" y="1992"/>
                  </a:lnTo>
                  <a:lnTo>
                    <a:pt x="5324" y="1959"/>
                  </a:lnTo>
                  <a:lnTo>
                    <a:pt x="5307" y="1963"/>
                  </a:lnTo>
                  <a:close/>
                  <a:moveTo>
                    <a:pt x="5279" y="1892"/>
                  </a:moveTo>
                  <a:lnTo>
                    <a:pt x="5293" y="1928"/>
                  </a:lnTo>
                  <a:lnTo>
                    <a:pt x="5309" y="1923"/>
                  </a:lnTo>
                  <a:lnTo>
                    <a:pt x="5298" y="1888"/>
                  </a:lnTo>
                  <a:lnTo>
                    <a:pt x="5279" y="1892"/>
                  </a:lnTo>
                  <a:close/>
                  <a:moveTo>
                    <a:pt x="5253" y="1822"/>
                  </a:moveTo>
                  <a:lnTo>
                    <a:pt x="5267" y="1857"/>
                  </a:lnTo>
                  <a:lnTo>
                    <a:pt x="5283" y="1852"/>
                  </a:lnTo>
                  <a:lnTo>
                    <a:pt x="5272" y="1817"/>
                  </a:lnTo>
                  <a:lnTo>
                    <a:pt x="5253" y="1822"/>
                  </a:lnTo>
                  <a:close/>
                  <a:moveTo>
                    <a:pt x="5227" y="1751"/>
                  </a:moveTo>
                  <a:lnTo>
                    <a:pt x="5238" y="1786"/>
                  </a:lnTo>
                  <a:lnTo>
                    <a:pt x="5257" y="1781"/>
                  </a:lnTo>
                  <a:lnTo>
                    <a:pt x="5243" y="1746"/>
                  </a:lnTo>
                  <a:lnTo>
                    <a:pt x="5227" y="1751"/>
                  </a:lnTo>
                  <a:close/>
                  <a:moveTo>
                    <a:pt x="5201" y="1682"/>
                  </a:moveTo>
                  <a:lnTo>
                    <a:pt x="5212" y="1717"/>
                  </a:lnTo>
                  <a:lnTo>
                    <a:pt x="5231" y="1710"/>
                  </a:lnTo>
                  <a:lnTo>
                    <a:pt x="5217" y="1675"/>
                  </a:lnTo>
                  <a:lnTo>
                    <a:pt x="5201" y="1682"/>
                  </a:lnTo>
                  <a:close/>
                  <a:moveTo>
                    <a:pt x="5172" y="1611"/>
                  </a:moveTo>
                  <a:lnTo>
                    <a:pt x="5186" y="1647"/>
                  </a:lnTo>
                  <a:lnTo>
                    <a:pt x="5203" y="1639"/>
                  </a:lnTo>
                  <a:lnTo>
                    <a:pt x="5191" y="1604"/>
                  </a:lnTo>
                  <a:lnTo>
                    <a:pt x="5172" y="1611"/>
                  </a:lnTo>
                  <a:close/>
                  <a:moveTo>
                    <a:pt x="5146" y="1540"/>
                  </a:moveTo>
                  <a:lnTo>
                    <a:pt x="5160" y="1576"/>
                  </a:lnTo>
                  <a:lnTo>
                    <a:pt x="5177" y="1568"/>
                  </a:lnTo>
                  <a:lnTo>
                    <a:pt x="5163" y="1533"/>
                  </a:lnTo>
                  <a:lnTo>
                    <a:pt x="5146" y="1540"/>
                  </a:lnTo>
                  <a:close/>
                  <a:moveTo>
                    <a:pt x="5120" y="1469"/>
                  </a:moveTo>
                  <a:lnTo>
                    <a:pt x="5132" y="1505"/>
                  </a:lnTo>
                  <a:lnTo>
                    <a:pt x="5151" y="1498"/>
                  </a:lnTo>
                  <a:lnTo>
                    <a:pt x="5137" y="1462"/>
                  </a:lnTo>
                  <a:lnTo>
                    <a:pt x="5120" y="1469"/>
                  </a:lnTo>
                  <a:close/>
                  <a:moveTo>
                    <a:pt x="5092" y="1398"/>
                  </a:moveTo>
                  <a:lnTo>
                    <a:pt x="5106" y="1434"/>
                  </a:lnTo>
                  <a:lnTo>
                    <a:pt x="5125" y="1427"/>
                  </a:lnTo>
                  <a:lnTo>
                    <a:pt x="5111" y="1391"/>
                  </a:lnTo>
                  <a:lnTo>
                    <a:pt x="5092" y="1398"/>
                  </a:lnTo>
                  <a:close/>
                  <a:moveTo>
                    <a:pt x="5066" y="1327"/>
                  </a:moveTo>
                  <a:lnTo>
                    <a:pt x="5080" y="1363"/>
                  </a:lnTo>
                  <a:lnTo>
                    <a:pt x="5097" y="1356"/>
                  </a:lnTo>
                  <a:lnTo>
                    <a:pt x="5085" y="1320"/>
                  </a:lnTo>
                  <a:lnTo>
                    <a:pt x="5066" y="1327"/>
                  </a:lnTo>
                  <a:close/>
                  <a:moveTo>
                    <a:pt x="5040" y="1256"/>
                  </a:moveTo>
                  <a:lnTo>
                    <a:pt x="5054" y="1292"/>
                  </a:lnTo>
                  <a:lnTo>
                    <a:pt x="5071" y="1285"/>
                  </a:lnTo>
                  <a:lnTo>
                    <a:pt x="5056" y="1249"/>
                  </a:lnTo>
                  <a:lnTo>
                    <a:pt x="5040" y="1256"/>
                  </a:lnTo>
                  <a:close/>
                  <a:moveTo>
                    <a:pt x="5014" y="1185"/>
                  </a:moveTo>
                  <a:lnTo>
                    <a:pt x="5026" y="1221"/>
                  </a:lnTo>
                  <a:lnTo>
                    <a:pt x="5045" y="1214"/>
                  </a:lnTo>
                  <a:lnTo>
                    <a:pt x="5030" y="1178"/>
                  </a:lnTo>
                  <a:lnTo>
                    <a:pt x="5014" y="1185"/>
                  </a:lnTo>
                  <a:close/>
                  <a:moveTo>
                    <a:pt x="4985" y="1114"/>
                  </a:moveTo>
                  <a:lnTo>
                    <a:pt x="5000" y="1150"/>
                  </a:lnTo>
                  <a:lnTo>
                    <a:pt x="5016" y="1143"/>
                  </a:lnTo>
                  <a:lnTo>
                    <a:pt x="5004" y="1107"/>
                  </a:lnTo>
                  <a:lnTo>
                    <a:pt x="4985" y="1114"/>
                  </a:lnTo>
                  <a:close/>
                  <a:moveTo>
                    <a:pt x="4959" y="1043"/>
                  </a:moveTo>
                  <a:lnTo>
                    <a:pt x="4974" y="1079"/>
                  </a:lnTo>
                  <a:lnTo>
                    <a:pt x="4990" y="1072"/>
                  </a:lnTo>
                  <a:lnTo>
                    <a:pt x="4978" y="1036"/>
                  </a:lnTo>
                  <a:lnTo>
                    <a:pt x="4959" y="1043"/>
                  </a:lnTo>
                  <a:close/>
                  <a:moveTo>
                    <a:pt x="4933" y="972"/>
                  </a:moveTo>
                  <a:lnTo>
                    <a:pt x="4945" y="1008"/>
                  </a:lnTo>
                  <a:lnTo>
                    <a:pt x="4964" y="1001"/>
                  </a:lnTo>
                  <a:lnTo>
                    <a:pt x="4950" y="965"/>
                  </a:lnTo>
                  <a:lnTo>
                    <a:pt x="4933" y="972"/>
                  </a:lnTo>
                  <a:close/>
                  <a:moveTo>
                    <a:pt x="4907" y="901"/>
                  </a:moveTo>
                  <a:lnTo>
                    <a:pt x="4919" y="937"/>
                  </a:lnTo>
                  <a:lnTo>
                    <a:pt x="4938" y="930"/>
                  </a:lnTo>
                  <a:lnTo>
                    <a:pt x="4924" y="894"/>
                  </a:lnTo>
                  <a:lnTo>
                    <a:pt x="4907" y="901"/>
                  </a:lnTo>
                  <a:close/>
                  <a:moveTo>
                    <a:pt x="4870" y="849"/>
                  </a:moveTo>
                  <a:lnTo>
                    <a:pt x="4891" y="859"/>
                  </a:lnTo>
                  <a:lnTo>
                    <a:pt x="4893" y="866"/>
                  </a:lnTo>
                  <a:lnTo>
                    <a:pt x="4910" y="859"/>
                  </a:lnTo>
                  <a:lnTo>
                    <a:pt x="4905" y="845"/>
                  </a:lnTo>
                  <a:lnTo>
                    <a:pt x="4877" y="833"/>
                  </a:lnTo>
                  <a:lnTo>
                    <a:pt x="4870" y="849"/>
                  </a:lnTo>
                  <a:lnTo>
                    <a:pt x="4870" y="849"/>
                  </a:lnTo>
                  <a:close/>
                  <a:moveTo>
                    <a:pt x="4801" y="821"/>
                  </a:moveTo>
                  <a:lnTo>
                    <a:pt x="4836" y="835"/>
                  </a:lnTo>
                  <a:lnTo>
                    <a:pt x="4844" y="819"/>
                  </a:lnTo>
                  <a:lnTo>
                    <a:pt x="4808" y="805"/>
                  </a:lnTo>
                  <a:lnTo>
                    <a:pt x="4801" y="821"/>
                  </a:lnTo>
                  <a:close/>
                  <a:moveTo>
                    <a:pt x="4730" y="793"/>
                  </a:moveTo>
                  <a:lnTo>
                    <a:pt x="4765" y="807"/>
                  </a:lnTo>
                  <a:lnTo>
                    <a:pt x="4773" y="790"/>
                  </a:lnTo>
                  <a:lnTo>
                    <a:pt x="4737" y="776"/>
                  </a:lnTo>
                  <a:lnTo>
                    <a:pt x="4730" y="793"/>
                  </a:lnTo>
                  <a:close/>
                  <a:moveTo>
                    <a:pt x="4659" y="764"/>
                  </a:moveTo>
                  <a:lnTo>
                    <a:pt x="4695" y="778"/>
                  </a:lnTo>
                  <a:lnTo>
                    <a:pt x="4702" y="762"/>
                  </a:lnTo>
                  <a:lnTo>
                    <a:pt x="4666" y="748"/>
                  </a:lnTo>
                  <a:lnTo>
                    <a:pt x="4659" y="764"/>
                  </a:lnTo>
                  <a:close/>
                  <a:moveTo>
                    <a:pt x="4590" y="736"/>
                  </a:moveTo>
                  <a:lnTo>
                    <a:pt x="4626" y="750"/>
                  </a:lnTo>
                  <a:lnTo>
                    <a:pt x="4633" y="734"/>
                  </a:lnTo>
                  <a:lnTo>
                    <a:pt x="4598" y="719"/>
                  </a:lnTo>
                  <a:lnTo>
                    <a:pt x="4590" y="736"/>
                  </a:lnTo>
                  <a:close/>
                  <a:moveTo>
                    <a:pt x="4520" y="708"/>
                  </a:moveTo>
                  <a:lnTo>
                    <a:pt x="4555" y="722"/>
                  </a:lnTo>
                  <a:lnTo>
                    <a:pt x="4562" y="705"/>
                  </a:lnTo>
                  <a:lnTo>
                    <a:pt x="4527" y="691"/>
                  </a:lnTo>
                  <a:lnTo>
                    <a:pt x="4520" y="708"/>
                  </a:lnTo>
                  <a:close/>
                  <a:moveTo>
                    <a:pt x="4449" y="679"/>
                  </a:moveTo>
                  <a:lnTo>
                    <a:pt x="4484" y="693"/>
                  </a:lnTo>
                  <a:lnTo>
                    <a:pt x="4491" y="677"/>
                  </a:lnTo>
                  <a:lnTo>
                    <a:pt x="4456" y="663"/>
                  </a:lnTo>
                  <a:lnTo>
                    <a:pt x="4449" y="679"/>
                  </a:lnTo>
                  <a:close/>
                  <a:moveTo>
                    <a:pt x="4380" y="651"/>
                  </a:moveTo>
                  <a:lnTo>
                    <a:pt x="4416" y="665"/>
                  </a:lnTo>
                  <a:lnTo>
                    <a:pt x="4423" y="648"/>
                  </a:lnTo>
                  <a:lnTo>
                    <a:pt x="4387" y="634"/>
                  </a:lnTo>
                  <a:lnTo>
                    <a:pt x="4380" y="651"/>
                  </a:lnTo>
                  <a:close/>
                  <a:moveTo>
                    <a:pt x="4309" y="622"/>
                  </a:moveTo>
                  <a:lnTo>
                    <a:pt x="4345" y="637"/>
                  </a:lnTo>
                  <a:lnTo>
                    <a:pt x="4352" y="620"/>
                  </a:lnTo>
                  <a:lnTo>
                    <a:pt x="4316" y="606"/>
                  </a:lnTo>
                  <a:lnTo>
                    <a:pt x="4309" y="622"/>
                  </a:lnTo>
                  <a:close/>
                  <a:moveTo>
                    <a:pt x="4238" y="594"/>
                  </a:moveTo>
                  <a:lnTo>
                    <a:pt x="4274" y="608"/>
                  </a:lnTo>
                  <a:lnTo>
                    <a:pt x="4281" y="592"/>
                  </a:lnTo>
                  <a:lnTo>
                    <a:pt x="4245" y="577"/>
                  </a:lnTo>
                  <a:lnTo>
                    <a:pt x="4238" y="594"/>
                  </a:lnTo>
                  <a:close/>
                  <a:moveTo>
                    <a:pt x="4170" y="566"/>
                  </a:moveTo>
                  <a:lnTo>
                    <a:pt x="4205" y="580"/>
                  </a:lnTo>
                  <a:lnTo>
                    <a:pt x="4212" y="563"/>
                  </a:lnTo>
                  <a:lnTo>
                    <a:pt x="4177" y="549"/>
                  </a:lnTo>
                  <a:lnTo>
                    <a:pt x="4170" y="566"/>
                  </a:lnTo>
                  <a:close/>
                  <a:moveTo>
                    <a:pt x="4099" y="537"/>
                  </a:moveTo>
                  <a:lnTo>
                    <a:pt x="4134" y="551"/>
                  </a:lnTo>
                  <a:lnTo>
                    <a:pt x="4141" y="535"/>
                  </a:lnTo>
                  <a:lnTo>
                    <a:pt x="4106" y="521"/>
                  </a:lnTo>
                  <a:lnTo>
                    <a:pt x="4099" y="537"/>
                  </a:lnTo>
                  <a:close/>
                  <a:moveTo>
                    <a:pt x="4030" y="509"/>
                  </a:moveTo>
                  <a:lnTo>
                    <a:pt x="4063" y="523"/>
                  </a:lnTo>
                  <a:lnTo>
                    <a:pt x="4070" y="507"/>
                  </a:lnTo>
                  <a:lnTo>
                    <a:pt x="4037" y="492"/>
                  </a:lnTo>
                  <a:lnTo>
                    <a:pt x="4030" y="509"/>
                  </a:lnTo>
                  <a:close/>
                  <a:moveTo>
                    <a:pt x="3959" y="480"/>
                  </a:moveTo>
                  <a:lnTo>
                    <a:pt x="3995" y="495"/>
                  </a:lnTo>
                  <a:lnTo>
                    <a:pt x="4002" y="478"/>
                  </a:lnTo>
                  <a:lnTo>
                    <a:pt x="3966" y="464"/>
                  </a:lnTo>
                  <a:lnTo>
                    <a:pt x="3959" y="480"/>
                  </a:lnTo>
                  <a:close/>
                  <a:moveTo>
                    <a:pt x="3888" y="452"/>
                  </a:moveTo>
                  <a:lnTo>
                    <a:pt x="3924" y="466"/>
                  </a:lnTo>
                  <a:lnTo>
                    <a:pt x="3931" y="450"/>
                  </a:lnTo>
                  <a:lnTo>
                    <a:pt x="3895" y="436"/>
                  </a:lnTo>
                  <a:lnTo>
                    <a:pt x="3888" y="452"/>
                  </a:lnTo>
                  <a:close/>
                  <a:moveTo>
                    <a:pt x="3820" y="424"/>
                  </a:moveTo>
                  <a:lnTo>
                    <a:pt x="3853" y="438"/>
                  </a:lnTo>
                  <a:lnTo>
                    <a:pt x="3860" y="421"/>
                  </a:lnTo>
                  <a:lnTo>
                    <a:pt x="3827" y="407"/>
                  </a:lnTo>
                  <a:lnTo>
                    <a:pt x="3820" y="424"/>
                  </a:lnTo>
                  <a:close/>
                  <a:moveTo>
                    <a:pt x="3749" y="395"/>
                  </a:moveTo>
                  <a:lnTo>
                    <a:pt x="3784" y="410"/>
                  </a:lnTo>
                  <a:lnTo>
                    <a:pt x="3791" y="393"/>
                  </a:lnTo>
                  <a:lnTo>
                    <a:pt x="3756" y="379"/>
                  </a:lnTo>
                  <a:lnTo>
                    <a:pt x="3749" y="395"/>
                  </a:lnTo>
                  <a:close/>
                  <a:moveTo>
                    <a:pt x="3678" y="367"/>
                  </a:moveTo>
                  <a:lnTo>
                    <a:pt x="3713" y="381"/>
                  </a:lnTo>
                  <a:lnTo>
                    <a:pt x="3720" y="365"/>
                  </a:lnTo>
                  <a:lnTo>
                    <a:pt x="3685" y="348"/>
                  </a:lnTo>
                  <a:lnTo>
                    <a:pt x="3678" y="367"/>
                  </a:lnTo>
                  <a:close/>
                  <a:moveTo>
                    <a:pt x="3609" y="339"/>
                  </a:moveTo>
                  <a:lnTo>
                    <a:pt x="3642" y="353"/>
                  </a:lnTo>
                  <a:lnTo>
                    <a:pt x="3649" y="334"/>
                  </a:lnTo>
                  <a:lnTo>
                    <a:pt x="3616" y="320"/>
                  </a:lnTo>
                  <a:lnTo>
                    <a:pt x="3609" y="339"/>
                  </a:lnTo>
                  <a:close/>
                  <a:moveTo>
                    <a:pt x="3538" y="310"/>
                  </a:moveTo>
                  <a:lnTo>
                    <a:pt x="3574" y="324"/>
                  </a:lnTo>
                  <a:lnTo>
                    <a:pt x="3581" y="305"/>
                  </a:lnTo>
                  <a:lnTo>
                    <a:pt x="3545" y="291"/>
                  </a:lnTo>
                  <a:lnTo>
                    <a:pt x="3538" y="310"/>
                  </a:lnTo>
                  <a:close/>
                  <a:moveTo>
                    <a:pt x="3467" y="282"/>
                  </a:moveTo>
                  <a:lnTo>
                    <a:pt x="3503" y="296"/>
                  </a:lnTo>
                  <a:lnTo>
                    <a:pt x="3510" y="277"/>
                  </a:lnTo>
                  <a:lnTo>
                    <a:pt x="3474" y="263"/>
                  </a:lnTo>
                  <a:lnTo>
                    <a:pt x="3467" y="282"/>
                  </a:lnTo>
                  <a:close/>
                  <a:moveTo>
                    <a:pt x="3399" y="253"/>
                  </a:moveTo>
                  <a:lnTo>
                    <a:pt x="3432" y="268"/>
                  </a:lnTo>
                  <a:lnTo>
                    <a:pt x="3439" y="249"/>
                  </a:lnTo>
                  <a:lnTo>
                    <a:pt x="3406" y="235"/>
                  </a:lnTo>
                  <a:lnTo>
                    <a:pt x="3399" y="253"/>
                  </a:lnTo>
                  <a:close/>
                  <a:moveTo>
                    <a:pt x="3328" y="225"/>
                  </a:moveTo>
                  <a:lnTo>
                    <a:pt x="3363" y="239"/>
                  </a:lnTo>
                  <a:lnTo>
                    <a:pt x="3370" y="220"/>
                  </a:lnTo>
                  <a:lnTo>
                    <a:pt x="3335" y="206"/>
                  </a:lnTo>
                  <a:lnTo>
                    <a:pt x="3328" y="225"/>
                  </a:lnTo>
                  <a:close/>
                  <a:moveTo>
                    <a:pt x="3257" y="197"/>
                  </a:moveTo>
                  <a:lnTo>
                    <a:pt x="3292" y="211"/>
                  </a:lnTo>
                  <a:lnTo>
                    <a:pt x="3299" y="192"/>
                  </a:lnTo>
                  <a:lnTo>
                    <a:pt x="3264" y="178"/>
                  </a:lnTo>
                  <a:lnTo>
                    <a:pt x="3257" y="197"/>
                  </a:lnTo>
                  <a:close/>
                  <a:moveTo>
                    <a:pt x="3188" y="168"/>
                  </a:moveTo>
                  <a:lnTo>
                    <a:pt x="3224" y="182"/>
                  </a:lnTo>
                  <a:lnTo>
                    <a:pt x="3231" y="164"/>
                  </a:lnTo>
                  <a:lnTo>
                    <a:pt x="3195" y="149"/>
                  </a:lnTo>
                  <a:lnTo>
                    <a:pt x="3188" y="168"/>
                  </a:lnTo>
                  <a:close/>
                  <a:moveTo>
                    <a:pt x="3117" y="140"/>
                  </a:moveTo>
                  <a:lnTo>
                    <a:pt x="3153" y="154"/>
                  </a:lnTo>
                  <a:lnTo>
                    <a:pt x="3160" y="135"/>
                  </a:lnTo>
                  <a:lnTo>
                    <a:pt x="3124" y="121"/>
                  </a:lnTo>
                  <a:lnTo>
                    <a:pt x="3117" y="140"/>
                  </a:lnTo>
                  <a:close/>
                  <a:moveTo>
                    <a:pt x="3046" y="112"/>
                  </a:moveTo>
                  <a:lnTo>
                    <a:pt x="3082" y="126"/>
                  </a:lnTo>
                  <a:lnTo>
                    <a:pt x="3089" y="107"/>
                  </a:lnTo>
                  <a:lnTo>
                    <a:pt x="3053" y="93"/>
                  </a:lnTo>
                  <a:lnTo>
                    <a:pt x="3046" y="112"/>
                  </a:lnTo>
                  <a:close/>
                  <a:moveTo>
                    <a:pt x="2978" y="83"/>
                  </a:moveTo>
                  <a:lnTo>
                    <a:pt x="3013" y="97"/>
                  </a:lnTo>
                  <a:lnTo>
                    <a:pt x="3020" y="78"/>
                  </a:lnTo>
                  <a:lnTo>
                    <a:pt x="2985" y="64"/>
                  </a:lnTo>
                  <a:lnTo>
                    <a:pt x="2978" y="83"/>
                  </a:lnTo>
                  <a:close/>
                  <a:moveTo>
                    <a:pt x="2907" y="55"/>
                  </a:moveTo>
                  <a:lnTo>
                    <a:pt x="2942" y="69"/>
                  </a:lnTo>
                  <a:lnTo>
                    <a:pt x="2949" y="50"/>
                  </a:lnTo>
                  <a:lnTo>
                    <a:pt x="2914" y="36"/>
                  </a:lnTo>
                  <a:lnTo>
                    <a:pt x="2907" y="55"/>
                  </a:lnTo>
                  <a:close/>
                  <a:moveTo>
                    <a:pt x="2836" y="26"/>
                  </a:moveTo>
                  <a:lnTo>
                    <a:pt x="2871" y="41"/>
                  </a:lnTo>
                  <a:lnTo>
                    <a:pt x="2878" y="22"/>
                  </a:lnTo>
                  <a:lnTo>
                    <a:pt x="2843" y="7"/>
                  </a:lnTo>
                  <a:lnTo>
                    <a:pt x="2836" y="26"/>
                  </a:lnTo>
                  <a:close/>
                  <a:moveTo>
                    <a:pt x="2772" y="31"/>
                  </a:moveTo>
                  <a:lnTo>
                    <a:pt x="2807" y="19"/>
                  </a:lnTo>
                  <a:lnTo>
                    <a:pt x="2803" y="0"/>
                  </a:lnTo>
                  <a:lnTo>
                    <a:pt x="2767" y="15"/>
                  </a:lnTo>
                  <a:lnTo>
                    <a:pt x="2772" y="31"/>
                  </a:lnTo>
                  <a:close/>
                  <a:moveTo>
                    <a:pt x="2701" y="57"/>
                  </a:moveTo>
                  <a:lnTo>
                    <a:pt x="2737" y="45"/>
                  </a:lnTo>
                  <a:lnTo>
                    <a:pt x="2732" y="26"/>
                  </a:lnTo>
                  <a:lnTo>
                    <a:pt x="2696" y="41"/>
                  </a:lnTo>
                  <a:lnTo>
                    <a:pt x="2701" y="57"/>
                  </a:lnTo>
                  <a:close/>
                  <a:moveTo>
                    <a:pt x="2630" y="83"/>
                  </a:moveTo>
                  <a:lnTo>
                    <a:pt x="2666" y="71"/>
                  </a:lnTo>
                  <a:lnTo>
                    <a:pt x="2661" y="52"/>
                  </a:lnTo>
                  <a:lnTo>
                    <a:pt x="2625" y="67"/>
                  </a:lnTo>
                  <a:lnTo>
                    <a:pt x="2630" y="83"/>
                  </a:lnTo>
                  <a:close/>
                  <a:moveTo>
                    <a:pt x="2559" y="109"/>
                  </a:moveTo>
                  <a:lnTo>
                    <a:pt x="2595" y="97"/>
                  </a:lnTo>
                  <a:lnTo>
                    <a:pt x="2590" y="78"/>
                  </a:lnTo>
                  <a:lnTo>
                    <a:pt x="2554" y="93"/>
                  </a:lnTo>
                  <a:lnTo>
                    <a:pt x="2559" y="109"/>
                  </a:lnTo>
                  <a:close/>
                  <a:moveTo>
                    <a:pt x="2488" y="135"/>
                  </a:moveTo>
                  <a:lnTo>
                    <a:pt x="2524" y="123"/>
                  </a:lnTo>
                  <a:lnTo>
                    <a:pt x="2519" y="104"/>
                  </a:lnTo>
                  <a:lnTo>
                    <a:pt x="2483" y="119"/>
                  </a:lnTo>
                  <a:lnTo>
                    <a:pt x="2488" y="135"/>
                  </a:lnTo>
                  <a:close/>
                  <a:moveTo>
                    <a:pt x="2417" y="161"/>
                  </a:moveTo>
                  <a:lnTo>
                    <a:pt x="2453" y="149"/>
                  </a:lnTo>
                  <a:lnTo>
                    <a:pt x="2448" y="130"/>
                  </a:lnTo>
                  <a:lnTo>
                    <a:pt x="2413" y="145"/>
                  </a:lnTo>
                  <a:lnTo>
                    <a:pt x="2417" y="161"/>
                  </a:lnTo>
                  <a:close/>
                  <a:moveTo>
                    <a:pt x="2346" y="187"/>
                  </a:moveTo>
                  <a:lnTo>
                    <a:pt x="2382" y="175"/>
                  </a:lnTo>
                  <a:lnTo>
                    <a:pt x="2375" y="156"/>
                  </a:lnTo>
                  <a:lnTo>
                    <a:pt x="2339" y="171"/>
                  </a:lnTo>
                  <a:lnTo>
                    <a:pt x="2346" y="187"/>
                  </a:lnTo>
                  <a:close/>
                  <a:moveTo>
                    <a:pt x="2275" y="213"/>
                  </a:moveTo>
                  <a:lnTo>
                    <a:pt x="2311" y="201"/>
                  </a:lnTo>
                  <a:lnTo>
                    <a:pt x="2304" y="182"/>
                  </a:lnTo>
                  <a:lnTo>
                    <a:pt x="2268" y="197"/>
                  </a:lnTo>
                  <a:lnTo>
                    <a:pt x="2275" y="213"/>
                  </a:lnTo>
                  <a:close/>
                  <a:moveTo>
                    <a:pt x="2204" y="239"/>
                  </a:moveTo>
                  <a:lnTo>
                    <a:pt x="2240" y="227"/>
                  </a:lnTo>
                  <a:lnTo>
                    <a:pt x="2233" y="208"/>
                  </a:lnTo>
                  <a:lnTo>
                    <a:pt x="2197" y="223"/>
                  </a:lnTo>
                  <a:lnTo>
                    <a:pt x="2204" y="239"/>
                  </a:lnTo>
                  <a:close/>
                  <a:moveTo>
                    <a:pt x="2133" y="265"/>
                  </a:moveTo>
                  <a:lnTo>
                    <a:pt x="2169" y="253"/>
                  </a:lnTo>
                  <a:lnTo>
                    <a:pt x="2162" y="235"/>
                  </a:lnTo>
                  <a:lnTo>
                    <a:pt x="2126" y="249"/>
                  </a:lnTo>
                  <a:lnTo>
                    <a:pt x="2133" y="265"/>
                  </a:lnTo>
                  <a:close/>
                  <a:moveTo>
                    <a:pt x="2063" y="294"/>
                  </a:moveTo>
                  <a:lnTo>
                    <a:pt x="2098" y="279"/>
                  </a:lnTo>
                  <a:lnTo>
                    <a:pt x="2091" y="263"/>
                  </a:lnTo>
                  <a:lnTo>
                    <a:pt x="2055" y="275"/>
                  </a:lnTo>
                  <a:lnTo>
                    <a:pt x="2063" y="294"/>
                  </a:lnTo>
                  <a:close/>
                  <a:moveTo>
                    <a:pt x="1992" y="320"/>
                  </a:moveTo>
                  <a:lnTo>
                    <a:pt x="2027" y="305"/>
                  </a:lnTo>
                  <a:lnTo>
                    <a:pt x="2020" y="289"/>
                  </a:lnTo>
                  <a:lnTo>
                    <a:pt x="1985" y="301"/>
                  </a:lnTo>
                  <a:lnTo>
                    <a:pt x="1992" y="320"/>
                  </a:lnTo>
                  <a:close/>
                  <a:moveTo>
                    <a:pt x="1921" y="346"/>
                  </a:moveTo>
                  <a:lnTo>
                    <a:pt x="1956" y="331"/>
                  </a:lnTo>
                  <a:lnTo>
                    <a:pt x="1949" y="315"/>
                  </a:lnTo>
                  <a:lnTo>
                    <a:pt x="1914" y="327"/>
                  </a:lnTo>
                  <a:lnTo>
                    <a:pt x="1921" y="346"/>
                  </a:lnTo>
                  <a:close/>
                  <a:moveTo>
                    <a:pt x="1850" y="372"/>
                  </a:moveTo>
                  <a:lnTo>
                    <a:pt x="1885" y="357"/>
                  </a:lnTo>
                  <a:lnTo>
                    <a:pt x="1878" y="341"/>
                  </a:lnTo>
                  <a:lnTo>
                    <a:pt x="1843" y="353"/>
                  </a:lnTo>
                  <a:lnTo>
                    <a:pt x="1850" y="372"/>
                  </a:lnTo>
                  <a:close/>
                  <a:moveTo>
                    <a:pt x="1779" y="398"/>
                  </a:moveTo>
                  <a:lnTo>
                    <a:pt x="1814" y="384"/>
                  </a:lnTo>
                  <a:lnTo>
                    <a:pt x="1807" y="367"/>
                  </a:lnTo>
                  <a:lnTo>
                    <a:pt x="1772" y="379"/>
                  </a:lnTo>
                  <a:lnTo>
                    <a:pt x="1779" y="398"/>
                  </a:lnTo>
                  <a:close/>
                  <a:moveTo>
                    <a:pt x="1708" y="424"/>
                  </a:moveTo>
                  <a:lnTo>
                    <a:pt x="1743" y="410"/>
                  </a:lnTo>
                  <a:lnTo>
                    <a:pt x="1736" y="393"/>
                  </a:lnTo>
                  <a:lnTo>
                    <a:pt x="1701" y="405"/>
                  </a:lnTo>
                  <a:lnTo>
                    <a:pt x="1708" y="424"/>
                  </a:lnTo>
                  <a:close/>
                  <a:moveTo>
                    <a:pt x="1637" y="450"/>
                  </a:moveTo>
                  <a:lnTo>
                    <a:pt x="1672" y="436"/>
                  </a:lnTo>
                  <a:lnTo>
                    <a:pt x="1665" y="419"/>
                  </a:lnTo>
                  <a:lnTo>
                    <a:pt x="1630" y="431"/>
                  </a:lnTo>
                  <a:lnTo>
                    <a:pt x="1637" y="450"/>
                  </a:lnTo>
                  <a:close/>
                  <a:moveTo>
                    <a:pt x="1566" y="476"/>
                  </a:moveTo>
                  <a:lnTo>
                    <a:pt x="1601" y="462"/>
                  </a:lnTo>
                  <a:lnTo>
                    <a:pt x="1594" y="445"/>
                  </a:lnTo>
                  <a:lnTo>
                    <a:pt x="1559" y="457"/>
                  </a:lnTo>
                  <a:lnTo>
                    <a:pt x="1566" y="476"/>
                  </a:lnTo>
                  <a:close/>
                  <a:moveTo>
                    <a:pt x="1495" y="502"/>
                  </a:moveTo>
                  <a:lnTo>
                    <a:pt x="1530" y="488"/>
                  </a:lnTo>
                  <a:lnTo>
                    <a:pt x="1523" y="471"/>
                  </a:lnTo>
                  <a:lnTo>
                    <a:pt x="1488" y="483"/>
                  </a:lnTo>
                  <a:lnTo>
                    <a:pt x="1495" y="502"/>
                  </a:lnTo>
                  <a:close/>
                  <a:moveTo>
                    <a:pt x="1424" y="528"/>
                  </a:moveTo>
                  <a:lnTo>
                    <a:pt x="1460" y="514"/>
                  </a:lnTo>
                  <a:lnTo>
                    <a:pt x="1452" y="497"/>
                  </a:lnTo>
                  <a:lnTo>
                    <a:pt x="1417" y="509"/>
                  </a:lnTo>
                  <a:lnTo>
                    <a:pt x="1424" y="528"/>
                  </a:lnTo>
                  <a:close/>
                  <a:moveTo>
                    <a:pt x="1353" y="554"/>
                  </a:moveTo>
                  <a:lnTo>
                    <a:pt x="1389" y="540"/>
                  </a:lnTo>
                  <a:lnTo>
                    <a:pt x="1381" y="523"/>
                  </a:lnTo>
                  <a:lnTo>
                    <a:pt x="1346" y="535"/>
                  </a:lnTo>
                  <a:lnTo>
                    <a:pt x="1353" y="554"/>
                  </a:lnTo>
                  <a:close/>
                  <a:moveTo>
                    <a:pt x="1282" y="580"/>
                  </a:moveTo>
                  <a:lnTo>
                    <a:pt x="1318" y="566"/>
                  </a:lnTo>
                  <a:lnTo>
                    <a:pt x="1311" y="549"/>
                  </a:lnTo>
                  <a:lnTo>
                    <a:pt x="1275" y="563"/>
                  </a:lnTo>
                  <a:lnTo>
                    <a:pt x="1282" y="580"/>
                  </a:lnTo>
                  <a:close/>
                  <a:moveTo>
                    <a:pt x="1211" y="606"/>
                  </a:moveTo>
                  <a:lnTo>
                    <a:pt x="1247" y="594"/>
                  </a:lnTo>
                  <a:lnTo>
                    <a:pt x="1240" y="575"/>
                  </a:lnTo>
                  <a:lnTo>
                    <a:pt x="1204" y="589"/>
                  </a:lnTo>
                  <a:lnTo>
                    <a:pt x="1211" y="606"/>
                  </a:lnTo>
                  <a:close/>
                  <a:moveTo>
                    <a:pt x="1140" y="632"/>
                  </a:moveTo>
                  <a:lnTo>
                    <a:pt x="1176" y="620"/>
                  </a:lnTo>
                  <a:lnTo>
                    <a:pt x="1169" y="601"/>
                  </a:lnTo>
                  <a:lnTo>
                    <a:pt x="1133" y="615"/>
                  </a:lnTo>
                  <a:lnTo>
                    <a:pt x="1140" y="632"/>
                  </a:lnTo>
                  <a:close/>
                  <a:moveTo>
                    <a:pt x="1069" y="658"/>
                  </a:moveTo>
                  <a:lnTo>
                    <a:pt x="1105" y="646"/>
                  </a:lnTo>
                  <a:lnTo>
                    <a:pt x="1098" y="627"/>
                  </a:lnTo>
                  <a:lnTo>
                    <a:pt x="1062" y="641"/>
                  </a:lnTo>
                  <a:lnTo>
                    <a:pt x="1069" y="658"/>
                  </a:lnTo>
                  <a:close/>
                  <a:moveTo>
                    <a:pt x="998" y="684"/>
                  </a:moveTo>
                  <a:lnTo>
                    <a:pt x="1034" y="672"/>
                  </a:lnTo>
                  <a:lnTo>
                    <a:pt x="1027" y="653"/>
                  </a:lnTo>
                  <a:lnTo>
                    <a:pt x="991" y="667"/>
                  </a:lnTo>
                  <a:lnTo>
                    <a:pt x="998" y="684"/>
                  </a:lnTo>
                  <a:close/>
                  <a:moveTo>
                    <a:pt x="927" y="710"/>
                  </a:moveTo>
                  <a:lnTo>
                    <a:pt x="963" y="698"/>
                  </a:lnTo>
                  <a:lnTo>
                    <a:pt x="956" y="679"/>
                  </a:lnTo>
                  <a:lnTo>
                    <a:pt x="920" y="693"/>
                  </a:lnTo>
                  <a:lnTo>
                    <a:pt x="927" y="710"/>
                  </a:lnTo>
                  <a:close/>
                  <a:moveTo>
                    <a:pt x="856" y="736"/>
                  </a:moveTo>
                  <a:lnTo>
                    <a:pt x="892" y="724"/>
                  </a:lnTo>
                  <a:lnTo>
                    <a:pt x="885" y="705"/>
                  </a:lnTo>
                  <a:lnTo>
                    <a:pt x="849" y="719"/>
                  </a:lnTo>
                  <a:lnTo>
                    <a:pt x="856" y="736"/>
                  </a:lnTo>
                  <a:close/>
                  <a:moveTo>
                    <a:pt x="783" y="762"/>
                  </a:moveTo>
                  <a:lnTo>
                    <a:pt x="821" y="750"/>
                  </a:lnTo>
                  <a:lnTo>
                    <a:pt x="814" y="731"/>
                  </a:lnTo>
                  <a:lnTo>
                    <a:pt x="778" y="745"/>
                  </a:lnTo>
                  <a:lnTo>
                    <a:pt x="783" y="762"/>
                  </a:lnTo>
                  <a:close/>
                  <a:moveTo>
                    <a:pt x="760" y="823"/>
                  </a:moveTo>
                  <a:lnTo>
                    <a:pt x="771" y="788"/>
                  </a:lnTo>
                  <a:lnTo>
                    <a:pt x="755" y="781"/>
                  </a:lnTo>
                  <a:lnTo>
                    <a:pt x="741" y="816"/>
                  </a:lnTo>
                  <a:lnTo>
                    <a:pt x="760" y="823"/>
                  </a:lnTo>
                  <a:close/>
                  <a:moveTo>
                    <a:pt x="734" y="894"/>
                  </a:moveTo>
                  <a:lnTo>
                    <a:pt x="745" y="859"/>
                  </a:lnTo>
                  <a:lnTo>
                    <a:pt x="729" y="852"/>
                  </a:lnTo>
                  <a:lnTo>
                    <a:pt x="715" y="887"/>
                  </a:lnTo>
                  <a:lnTo>
                    <a:pt x="734" y="894"/>
                  </a:lnTo>
                  <a:close/>
                  <a:moveTo>
                    <a:pt x="705" y="965"/>
                  </a:moveTo>
                  <a:lnTo>
                    <a:pt x="719" y="930"/>
                  </a:lnTo>
                  <a:lnTo>
                    <a:pt x="703" y="923"/>
                  </a:lnTo>
                  <a:lnTo>
                    <a:pt x="689" y="958"/>
                  </a:lnTo>
                  <a:lnTo>
                    <a:pt x="705" y="965"/>
                  </a:lnTo>
                  <a:close/>
                  <a:moveTo>
                    <a:pt x="679" y="1036"/>
                  </a:moveTo>
                  <a:lnTo>
                    <a:pt x="693" y="1001"/>
                  </a:lnTo>
                  <a:lnTo>
                    <a:pt x="674" y="994"/>
                  </a:lnTo>
                  <a:lnTo>
                    <a:pt x="663" y="1029"/>
                  </a:lnTo>
                  <a:lnTo>
                    <a:pt x="679" y="1036"/>
                  </a:lnTo>
                  <a:close/>
                  <a:moveTo>
                    <a:pt x="653" y="1107"/>
                  </a:moveTo>
                  <a:lnTo>
                    <a:pt x="667" y="1072"/>
                  </a:lnTo>
                  <a:lnTo>
                    <a:pt x="648" y="1065"/>
                  </a:lnTo>
                  <a:lnTo>
                    <a:pt x="637" y="1100"/>
                  </a:lnTo>
                  <a:lnTo>
                    <a:pt x="653" y="1107"/>
                  </a:lnTo>
                  <a:close/>
                  <a:moveTo>
                    <a:pt x="627" y="1178"/>
                  </a:moveTo>
                  <a:lnTo>
                    <a:pt x="641" y="1143"/>
                  </a:lnTo>
                  <a:lnTo>
                    <a:pt x="622" y="1136"/>
                  </a:lnTo>
                  <a:lnTo>
                    <a:pt x="608" y="1171"/>
                  </a:lnTo>
                  <a:lnTo>
                    <a:pt x="627" y="1178"/>
                  </a:lnTo>
                  <a:close/>
                  <a:moveTo>
                    <a:pt x="601" y="1249"/>
                  </a:moveTo>
                  <a:lnTo>
                    <a:pt x="613" y="1214"/>
                  </a:lnTo>
                  <a:lnTo>
                    <a:pt x="596" y="1207"/>
                  </a:lnTo>
                  <a:lnTo>
                    <a:pt x="582" y="1242"/>
                  </a:lnTo>
                  <a:lnTo>
                    <a:pt x="601" y="1249"/>
                  </a:lnTo>
                  <a:close/>
                  <a:moveTo>
                    <a:pt x="575" y="1320"/>
                  </a:moveTo>
                  <a:lnTo>
                    <a:pt x="587" y="1285"/>
                  </a:lnTo>
                  <a:lnTo>
                    <a:pt x="570" y="1278"/>
                  </a:lnTo>
                  <a:lnTo>
                    <a:pt x="556" y="1313"/>
                  </a:lnTo>
                  <a:lnTo>
                    <a:pt x="575" y="1320"/>
                  </a:lnTo>
                  <a:close/>
                  <a:moveTo>
                    <a:pt x="547" y="1391"/>
                  </a:moveTo>
                  <a:lnTo>
                    <a:pt x="561" y="1356"/>
                  </a:lnTo>
                  <a:lnTo>
                    <a:pt x="542" y="1348"/>
                  </a:lnTo>
                  <a:lnTo>
                    <a:pt x="530" y="1384"/>
                  </a:lnTo>
                  <a:lnTo>
                    <a:pt x="547" y="1391"/>
                  </a:lnTo>
                  <a:close/>
                  <a:moveTo>
                    <a:pt x="521" y="1462"/>
                  </a:moveTo>
                  <a:lnTo>
                    <a:pt x="535" y="1427"/>
                  </a:lnTo>
                  <a:lnTo>
                    <a:pt x="516" y="1419"/>
                  </a:lnTo>
                  <a:lnTo>
                    <a:pt x="504" y="1455"/>
                  </a:lnTo>
                  <a:lnTo>
                    <a:pt x="521" y="1462"/>
                  </a:lnTo>
                  <a:close/>
                  <a:moveTo>
                    <a:pt x="495" y="1533"/>
                  </a:moveTo>
                  <a:lnTo>
                    <a:pt x="509" y="1498"/>
                  </a:lnTo>
                  <a:lnTo>
                    <a:pt x="490" y="1490"/>
                  </a:lnTo>
                  <a:lnTo>
                    <a:pt x="478" y="1526"/>
                  </a:lnTo>
                  <a:lnTo>
                    <a:pt x="495" y="1533"/>
                  </a:lnTo>
                  <a:close/>
                  <a:moveTo>
                    <a:pt x="469" y="1604"/>
                  </a:moveTo>
                  <a:lnTo>
                    <a:pt x="480" y="1568"/>
                  </a:lnTo>
                  <a:lnTo>
                    <a:pt x="464" y="1561"/>
                  </a:lnTo>
                  <a:lnTo>
                    <a:pt x="450" y="1597"/>
                  </a:lnTo>
                  <a:lnTo>
                    <a:pt x="469" y="1604"/>
                  </a:lnTo>
                  <a:close/>
                  <a:moveTo>
                    <a:pt x="443" y="1675"/>
                  </a:moveTo>
                  <a:lnTo>
                    <a:pt x="454" y="1639"/>
                  </a:lnTo>
                  <a:lnTo>
                    <a:pt x="438" y="1632"/>
                  </a:lnTo>
                  <a:lnTo>
                    <a:pt x="424" y="1668"/>
                  </a:lnTo>
                  <a:lnTo>
                    <a:pt x="443" y="1675"/>
                  </a:lnTo>
                  <a:close/>
                  <a:moveTo>
                    <a:pt x="417" y="1746"/>
                  </a:moveTo>
                  <a:lnTo>
                    <a:pt x="428" y="1710"/>
                  </a:lnTo>
                  <a:lnTo>
                    <a:pt x="412" y="1703"/>
                  </a:lnTo>
                  <a:lnTo>
                    <a:pt x="398" y="1739"/>
                  </a:lnTo>
                  <a:lnTo>
                    <a:pt x="417" y="1746"/>
                  </a:lnTo>
                  <a:close/>
                  <a:moveTo>
                    <a:pt x="388" y="1817"/>
                  </a:moveTo>
                  <a:lnTo>
                    <a:pt x="402" y="1781"/>
                  </a:lnTo>
                  <a:lnTo>
                    <a:pt x="384" y="1774"/>
                  </a:lnTo>
                  <a:lnTo>
                    <a:pt x="372" y="1810"/>
                  </a:lnTo>
                  <a:lnTo>
                    <a:pt x="388" y="1817"/>
                  </a:lnTo>
                  <a:close/>
                  <a:moveTo>
                    <a:pt x="362" y="1888"/>
                  </a:moveTo>
                  <a:lnTo>
                    <a:pt x="376" y="1852"/>
                  </a:lnTo>
                  <a:lnTo>
                    <a:pt x="358" y="1845"/>
                  </a:lnTo>
                  <a:lnTo>
                    <a:pt x="346" y="1881"/>
                  </a:lnTo>
                  <a:lnTo>
                    <a:pt x="362" y="1888"/>
                  </a:lnTo>
                  <a:close/>
                  <a:moveTo>
                    <a:pt x="336" y="1959"/>
                  </a:moveTo>
                  <a:lnTo>
                    <a:pt x="350" y="1923"/>
                  </a:lnTo>
                  <a:lnTo>
                    <a:pt x="332" y="1916"/>
                  </a:lnTo>
                  <a:lnTo>
                    <a:pt x="317" y="1952"/>
                  </a:lnTo>
                  <a:lnTo>
                    <a:pt x="336" y="1959"/>
                  </a:lnTo>
                  <a:close/>
                  <a:moveTo>
                    <a:pt x="310" y="2030"/>
                  </a:moveTo>
                  <a:lnTo>
                    <a:pt x="322" y="1994"/>
                  </a:lnTo>
                  <a:lnTo>
                    <a:pt x="306" y="1987"/>
                  </a:lnTo>
                  <a:lnTo>
                    <a:pt x="291" y="2023"/>
                  </a:lnTo>
                  <a:lnTo>
                    <a:pt x="310" y="2030"/>
                  </a:lnTo>
                  <a:close/>
                  <a:moveTo>
                    <a:pt x="284" y="2101"/>
                  </a:moveTo>
                  <a:lnTo>
                    <a:pt x="296" y="2065"/>
                  </a:lnTo>
                  <a:lnTo>
                    <a:pt x="279" y="2058"/>
                  </a:lnTo>
                  <a:lnTo>
                    <a:pt x="265" y="2094"/>
                  </a:lnTo>
                  <a:lnTo>
                    <a:pt x="284" y="2101"/>
                  </a:lnTo>
                  <a:close/>
                  <a:moveTo>
                    <a:pt x="256" y="2172"/>
                  </a:moveTo>
                  <a:lnTo>
                    <a:pt x="270" y="2136"/>
                  </a:lnTo>
                  <a:lnTo>
                    <a:pt x="253" y="2129"/>
                  </a:lnTo>
                  <a:lnTo>
                    <a:pt x="239" y="2164"/>
                  </a:lnTo>
                  <a:lnTo>
                    <a:pt x="256" y="2172"/>
                  </a:lnTo>
                  <a:close/>
                  <a:moveTo>
                    <a:pt x="230" y="2243"/>
                  </a:moveTo>
                  <a:lnTo>
                    <a:pt x="244" y="2207"/>
                  </a:lnTo>
                  <a:lnTo>
                    <a:pt x="225" y="2200"/>
                  </a:lnTo>
                  <a:lnTo>
                    <a:pt x="213" y="2235"/>
                  </a:lnTo>
                  <a:lnTo>
                    <a:pt x="230" y="2243"/>
                  </a:lnTo>
                  <a:close/>
                  <a:moveTo>
                    <a:pt x="204" y="2313"/>
                  </a:moveTo>
                  <a:lnTo>
                    <a:pt x="218" y="2278"/>
                  </a:lnTo>
                  <a:lnTo>
                    <a:pt x="199" y="2271"/>
                  </a:lnTo>
                  <a:lnTo>
                    <a:pt x="187" y="2306"/>
                  </a:lnTo>
                  <a:lnTo>
                    <a:pt x="204" y="2313"/>
                  </a:lnTo>
                  <a:close/>
                  <a:moveTo>
                    <a:pt x="178" y="2384"/>
                  </a:moveTo>
                  <a:lnTo>
                    <a:pt x="190" y="2349"/>
                  </a:lnTo>
                  <a:lnTo>
                    <a:pt x="173" y="2342"/>
                  </a:lnTo>
                  <a:lnTo>
                    <a:pt x="159" y="2377"/>
                  </a:lnTo>
                  <a:lnTo>
                    <a:pt x="178" y="2384"/>
                  </a:lnTo>
                  <a:close/>
                  <a:moveTo>
                    <a:pt x="152" y="2455"/>
                  </a:moveTo>
                  <a:lnTo>
                    <a:pt x="164" y="2420"/>
                  </a:lnTo>
                  <a:lnTo>
                    <a:pt x="147" y="2413"/>
                  </a:lnTo>
                  <a:lnTo>
                    <a:pt x="133" y="2448"/>
                  </a:lnTo>
                  <a:lnTo>
                    <a:pt x="152" y="2455"/>
                  </a:lnTo>
                  <a:close/>
                  <a:moveTo>
                    <a:pt x="126" y="2526"/>
                  </a:moveTo>
                  <a:lnTo>
                    <a:pt x="138" y="2491"/>
                  </a:lnTo>
                  <a:lnTo>
                    <a:pt x="121" y="2484"/>
                  </a:lnTo>
                  <a:lnTo>
                    <a:pt x="107" y="2519"/>
                  </a:lnTo>
                  <a:lnTo>
                    <a:pt x="126" y="2526"/>
                  </a:lnTo>
                  <a:close/>
                  <a:moveTo>
                    <a:pt x="97" y="2597"/>
                  </a:moveTo>
                  <a:lnTo>
                    <a:pt x="112" y="2562"/>
                  </a:lnTo>
                  <a:lnTo>
                    <a:pt x="93" y="2555"/>
                  </a:lnTo>
                  <a:lnTo>
                    <a:pt x="81" y="2590"/>
                  </a:lnTo>
                  <a:lnTo>
                    <a:pt x="97" y="2597"/>
                  </a:lnTo>
                  <a:close/>
                  <a:moveTo>
                    <a:pt x="71" y="2668"/>
                  </a:moveTo>
                  <a:lnTo>
                    <a:pt x="86" y="2633"/>
                  </a:lnTo>
                  <a:lnTo>
                    <a:pt x="67" y="2626"/>
                  </a:lnTo>
                  <a:lnTo>
                    <a:pt x="55" y="2661"/>
                  </a:lnTo>
                  <a:lnTo>
                    <a:pt x="71" y="2668"/>
                  </a:lnTo>
                  <a:close/>
                  <a:moveTo>
                    <a:pt x="45" y="2739"/>
                  </a:moveTo>
                  <a:lnTo>
                    <a:pt x="60" y="2704"/>
                  </a:lnTo>
                  <a:lnTo>
                    <a:pt x="41" y="2697"/>
                  </a:lnTo>
                  <a:lnTo>
                    <a:pt x="29" y="2732"/>
                  </a:lnTo>
                  <a:lnTo>
                    <a:pt x="45" y="2739"/>
                  </a:lnTo>
                  <a:close/>
                  <a:moveTo>
                    <a:pt x="19" y="2810"/>
                  </a:moveTo>
                  <a:lnTo>
                    <a:pt x="31" y="2775"/>
                  </a:lnTo>
                  <a:lnTo>
                    <a:pt x="15" y="2768"/>
                  </a:lnTo>
                  <a:lnTo>
                    <a:pt x="0" y="2803"/>
                  </a:lnTo>
                  <a:lnTo>
                    <a:pt x="19" y="2810"/>
                  </a:lnTo>
                  <a:close/>
                </a:path>
              </a:pathLst>
            </a:custGeom>
            <a:solidFill>
              <a:schemeClr val="tx2">
                <a:lumMod val="40000"/>
                <a:lumOff val="60000"/>
              </a:schemeClr>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6"/>
            <p:cNvSpPr>
              <a:spLocks noEditPoints="1"/>
            </p:cNvSpPr>
            <p:nvPr/>
          </p:nvSpPr>
          <p:spPr bwMode="auto">
            <a:xfrm>
              <a:off x="3969053" y="2746268"/>
              <a:ext cx="2131391" cy="1510043"/>
            </a:xfrm>
            <a:custGeom>
              <a:avLst/>
              <a:gdLst>
                <a:gd name="T0" fmla="*/ 106 w 2878"/>
                <a:gd name="T1" fmla="*/ 1977 h 2039"/>
                <a:gd name="T2" fmla="*/ 142 w 2878"/>
                <a:gd name="T3" fmla="*/ 1966 h 2039"/>
                <a:gd name="T4" fmla="*/ 220 w 2878"/>
                <a:gd name="T5" fmla="*/ 1954 h 2039"/>
                <a:gd name="T6" fmla="*/ 324 w 2878"/>
                <a:gd name="T7" fmla="*/ 1914 h 2039"/>
                <a:gd name="T8" fmla="*/ 388 w 2878"/>
                <a:gd name="T9" fmla="*/ 1866 h 2039"/>
                <a:gd name="T10" fmla="*/ 530 w 2878"/>
                <a:gd name="T11" fmla="*/ 1812 h 2039"/>
                <a:gd name="T12" fmla="*/ 563 w 2878"/>
                <a:gd name="T13" fmla="*/ 1798 h 2039"/>
                <a:gd name="T14" fmla="*/ 641 w 2878"/>
                <a:gd name="T15" fmla="*/ 1788 h 2039"/>
                <a:gd name="T16" fmla="*/ 747 w 2878"/>
                <a:gd name="T17" fmla="*/ 1746 h 2039"/>
                <a:gd name="T18" fmla="*/ 811 w 2878"/>
                <a:gd name="T19" fmla="*/ 1701 h 2039"/>
                <a:gd name="T20" fmla="*/ 951 w 2878"/>
                <a:gd name="T21" fmla="*/ 1644 h 2039"/>
                <a:gd name="T22" fmla="*/ 986 w 2878"/>
                <a:gd name="T23" fmla="*/ 1632 h 2039"/>
                <a:gd name="T24" fmla="*/ 1064 w 2878"/>
                <a:gd name="T25" fmla="*/ 1620 h 2039"/>
                <a:gd name="T26" fmla="*/ 1168 w 2878"/>
                <a:gd name="T27" fmla="*/ 1580 h 2039"/>
                <a:gd name="T28" fmla="*/ 1232 w 2878"/>
                <a:gd name="T29" fmla="*/ 1533 h 2039"/>
                <a:gd name="T30" fmla="*/ 1374 w 2878"/>
                <a:gd name="T31" fmla="*/ 1478 h 2039"/>
                <a:gd name="T32" fmla="*/ 1409 w 2878"/>
                <a:gd name="T33" fmla="*/ 1464 h 2039"/>
                <a:gd name="T34" fmla="*/ 1485 w 2878"/>
                <a:gd name="T35" fmla="*/ 1455 h 2039"/>
                <a:gd name="T36" fmla="*/ 1591 w 2878"/>
                <a:gd name="T37" fmla="*/ 1412 h 2039"/>
                <a:gd name="T38" fmla="*/ 1655 w 2878"/>
                <a:gd name="T39" fmla="*/ 1367 h 2039"/>
                <a:gd name="T40" fmla="*/ 1795 w 2878"/>
                <a:gd name="T41" fmla="*/ 1310 h 2039"/>
                <a:gd name="T42" fmla="*/ 1830 w 2878"/>
                <a:gd name="T43" fmla="*/ 1299 h 2039"/>
                <a:gd name="T44" fmla="*/ 1908 w 2878"/>
                <a:gd name="T45" fmla="*/ 1287 h 2039"/>
                <a:gd name="T46" fmla="*/ 2015 w 2878"/>
                <a:gd name="T47" fmla="*/ 1247 h 2039"/>
                <a:gd name="T48" fmla="*/ 2076 w 2878"/>
                <a:gd name="T49" fmla="*/ 1199 h 2039"/>
                <a:gd name="T50" fmla="*/ 2218 w 2878"/>
                <a:gd name="T51" fmla="*/ 1145 h 2039"/>
                <a:gd name="T52" fmla="*/ 2254 w 2878"/>
                <a:gd name="T53" fmla="*/ 1131 h 2039"/>
                <a:gd name="T54" fmla="*/ 2329 w 2878"/>
                <a:gd name="T55" fmla="*/ 1121 h 2039"/>
                <a:gd name="T56" fmla="*/ 2436 w 2878"/>
                <a:gd name="T57" fmla="*/ 1079 h 2039"/>
                <a:gd name="T58" fmla="*/ 2500 w 2878"/>
                <a:gd name="T59" fmla="*/ 1034 h 2039"/>
                <a:gd name="T60" fmla="*/ 2639 w 2878"/>
                <a:gd name="T61" fmla="*/ 977 h 2039"/>
                <a:gd name="T62" fmla="*/ 2675 w 2878"/>
                <a:gd name="T63" fmla="*/ 965 h 2039"/>
                <a:gd name="T64" fmla="*/ 2753 w 2878"/>
                <a:gd name="T65" fmla="*/ 953 h 2039"/>
                <a:gd name="T66" fmla="*/ 2850 w 2878"/>
                <a:gd name="T67" fmla="*/ 894 h 2039"/>
                <a:gd name="T68" fmla="*/ 2781 w 2878"/>
                <a:gd name="T69" fmla="*/ 878 h 2039"/>
                <a:gd name="T70" fmla="*/ 2748 w 2878"/>
                <a:gd name="T71" fmla="*/ 861 h 2039"/>
                <a:gd name="T72" fmla="*/ 2686 w 2878"/>
                <a:gd name="T73" fmla="*/ 811 h 2039"/>
                <a:gd name="T74" fmla="*/ 2585 w 2878"/>
                <a:gd name="T75" fmla="*/ 762 h 2039"/>
                <a:gd name="T76" fmla="*/ 2509 w 2878"/>
                <a:gd name="T77" fmla="*/ 745 h 2039"/>
                <a:gd name="T78" fmla="*/ 2372 w 2878"/>
                <a:gd name="T79" fmla="*/ 679 h 2039"/>
                <a:gd name="T80" fmla="*/ 2339 w 2878"/>
                <a:gd name="T81" fmla="*/ 662 h 2039"/>
                <a:gd name="T82" fmla="*/ 2280 w 2878"/>
                <a:gd name="T83" fmla="*/ 613 h 2039"/>
                <a:gd name="T84" fmla="*/ 2178 w 2878"/>
                <a:gd name="T85" fmla="*/ 563 h 2039"/>
                <a:gd name="T86" fmla="*/ 2100 w 2878"/>
                <a:gd name="T87" fmla="*/ 547 h 2039"/>
                <a:gd name="T88" fmla="*/ 1965 w 2878"/>
                <a:gd name="T89" fmla="*/ 480 h 2039"/>
                <a:gd name="T90" fmla="*/ 1930 w 2878"/>
                <a:gd name="T91" fmla="*/ 464 h 2039"/>
                <a:gd name="T92" fmla="*/ 1871 w 2878"/>
                <a:gd name="T93" fmla="*/ 414 h 2039"/>
                <a:gd name="T94" fmla="*/ 1769 w 2878"/>
                <a:gd name="T95" fmla="*/ 364 h 2039"/>
                <a:gd name="T96" fmla="*/ 1693 w 2878"/>
                <a:gd name="T97" fmla="*/ 348 h 2039"/>
                <a:gd name="T98" fmla="*/ 1556 w 2878"/>
                <a:gd name="T99" fmla="*/ 282 h 2039"/>
                <a:gd name="T100" fmla="*/ 1523 w 2878"/>
                <a:gd name="T101" fmla="*/ 265 h 2039"/>
                <a:gd name="T102" fmla="*/ 1461 w 2878"/>
                <a:gd name="T103" fmla="*/ 215 h 2039"/>
                <a:gd name="T104" fmla="*/ 1360 w 2878"/>
                <a:gd name="T105" fmla="*/ 166 h 2039"/>
                <a:gd name="T106" fmla="*/ 1284 w 2878"/>
                <a:gd name="T107" fmla="*/ 149 h 2039"/>
                <a:gd name="T108" fmla="*/ 1147 w 2878"/>
                <a:gd name="T109" fmla="*/ 83 h 2039"/>
                <a:gd name="T110" fmla="*/ 1114 w 2878"/>
                <a:gd name="T111" fmla="*/ 66 h 2039"/>
                <a:gd name="T112" fmla="*/ 1055 w 2878"/>
                <a:gd name="T113" fmla="*/ 17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78" h="2039">
                  <a:moveTo>
                    <a:pt x="35" y="2006"/>
                  </a:moveTo>
                  <a:lnTo>
                    <a:pt x="0" y="2020"/>
                  </a:lnTo>
                  <a:lnTo>
                    <a:pt x="7" y="2039"/>
                  </a:lnTo>
                  <a:lnTo>
                    <a:pt x="43" y="2025"/>
                  </a:lnTo>
                  <a:lnTo>
                    <a:pt x="35" y="2006"/>
                  </a:lnTo>
                  <a:close/>
                  <a:moveTo>
                    <a:pt x="106" y="1977"/>
                  </a:moveTo>
                  <a:lnTo>
                    <a:pt x="71" y="1992"/>
                  </a:lnTo>
                  <a:lnTo>
                    <a:pt x="78" y="2011"/>
                  </a:lnTo>
                  <a:lnTo>
                    <a:pt x="113" y="1996"/>
                  </a:lnTo>
                  <a:lnTo>
                    <a:pt x="106" y="1977"/>
                  </a:lnTo>
                  <a:close/>
                  <a:moveTo>
                    <a:pt x="177" y="1951"/>
                  </a:moveTo>
                  <a:lnTo>
                    <a:pt x="142" y="1966"/>
                  </a:lnTo>
                  <a:lnTo>
                    <a:pt x="149" y="1982"/>
                  </a:lnTo>
                  <a:lnTo>
                    <a:pt x="184" y="1968"/>
                  </a:lnTo>
                  <a:lnTo>
                    <a:pt x="177" y="1951"/>
                  </a:lnTo>
                  <a:close/>
                  <a:moveTo>
                    <a:pt x="248" y="1923"/>
                  </a:moveTo>
                  <a:lnTo>
                    <a:pt x="213" y="1937"/>
                  </a:lnTo>
                  <a:lnTo>
                    <a:pt x="220" y="1954"/>
                  </a:lnTo>
                  <a:lnTo>
                    <a:pt x="253" y="1940"/>
                  </a:lnTo>
                  <a:lnTo>
                    <a:pt x="248" y="1923"/>
                  </a:lnTo>
                  <a:close/>
                  <a:moveTo>
                    <a:pt x="317" y="1895"/>
                  </a:moveTo>
                  <a:lnTo>
                    <a:pt x="281" y="1909"/>
                  </a:lnTo>
                  <a:lnTo>
                    <a:pt x="288" y="1928"/>
                  </a:lnTo>
                  <a:lnTo>
                    <a:pt x="324" y="1914"/>
                  </a:lnTo>
                  <a:lnTo>
                    <a:pt x="317" y="1895"/>
                  </a:lnTo>
                  <a:close/>
                  <a:moveTo>
                    <a:pt x="388" y="1866"/>
                  </a:moveTo>
                  <a:lnTo>
                    <a:pt x="352" y="1880"/>
                  </a:lnTo>
                  <a:lnTo>
                    <a:pt x="359" y="1899"/>
                  </a:lnTo>
                  <a:lnTo>
                    <a:pt x="395" y="1885"/>
                  </a:lnTo>
                  <a:lnTo>
                    <a:pt x="388" y="1866"/>
                  </a:lnTo>
                  <a:close/>
                  <a:moveTo>
                    <a:pt x="459" y="1840"/>
                  </a:moveTo>
                  <a:lnTo>
                    <a:pt x="423" y="1854"/>
                  </a:lnTo>
                  <a:lnTo>
                    <a:pt x="430" y="1871"/>
                  </a:lnTo>
                  <a:lnTo>
                    <a:pt x="466" y="1857"/>
                  </a:lnTo>
                  <a:lnTo>
                    <a:pt x="459" y="1840"/>
                  </a:lnTo>
                  <a:close/>
                  <a:moveTo>
                    <a:pt x="530" y="1812"/>
                  </a:moveTo>
                  <a:lnTo>
                    <a:pt x="494" y="1826"/>
                  </a:lnTo>
                  <a:lnTo>
                    <a:pt x="501" y="1843"/>
                  </a:lnTo>
                  <a:lnTo>
                    <a:pt x="537" y="1828"/>
                  </a:lnTo>
                  <a:lnTo>
                    <a:pt x="530" y="1812"/>
                  </a:lnTo>
                  <a:close/>
                  <a:moveTo>
                    <a:pt x="598" y="1784"/>
                  </a:moveTo>
                  <a:lnTo>
                    <a:pt x="563" y="1798"/>
                  </a:lnTo>
                  <a:lnTo>
                    <a:pt x="570" y="1817"/>
                  </a:lnTo>
                  <a:lnTo>
                    <a:pt x="605" y="1802"/>
                  </a:lnTo>
                  <a:lnTo>
                    <a:pt x="598" y="1784"/>
                  </a:lnTo>
                  <a:close/>
                  <a:moveTo>
                    <a:pt x="669" y="1755"/>
                  </a:moveTo>
                  <a:lnTo>
                    <a:pt x="634" y="1769"/>
                  </a:lnTo>
                  <a:lnTo>
                    <a:pt x="641" y="1788"/>
                  </a:lnTo>
                  <a:lnTo>
                    <a:pt x="676" y="1774"/>
                  </a:lnTo>
                  <a:lnTo>
                    <a:pt x="669" y="1755"/>
                  </a:lnTo>
                  <a:close/>
                  <a:moveTo>
                    <a:pt x="740" y="1729"/>
                  </a:moveTo>
                  <a:lnTo>
                    <a:pt x="705" y="1743"/>
                  </a:lnTo>
                  <a:lnTo>
                    <a:pt x="712" y="1760"/>
                  </a:lnTo>
                  <a:lnTo>
                    <a:pt x="747" y="1746"/>
                  </a:lnTo>
                  <a:lnTo>
                    <a:pt x="740" y="1729"/>
                  </a:lnTo>
                  <a:close/>
                  <a:moveTo>
                    <a:pt x="811" y="1701"/>
                  </a:moveTo>
                  <a:lnTo>
                    <a:pt x="776" y="1715"/>
                  </a:lnTo>
                  <a:lnTo>
                    <a:pt x="783" y="1731"/>
                  </a:lnTo>
                  <a:lnTo>
                    <a:pt x="818" y="1717"/>
                  </a:lnTo>
                  <a:lnTo>
                    <a:pt x="811" y="1701"/>
                  </a:lnTo>
                  <a:close/>
                  <a:moveTo>
                    <a:pt x="880" y="1672"/>
                  </a:moveTo>
                  <a:lnTo>
                    <a:pt x="847" y="1687"/>
                  </a:lnTo>
                  <a:lnTo>
                    <a:pt x="851" y="1705"/>
                  </a:lnTo>
                  <a:lnTo>
                    <a:pt x="887" y="1691"/>
                  </a:lnTo>
                  <a:lnTo>
                    <a:pt x="880" y="1672"/>
                  </a:lnTo>
                  <a:close/>
                  <a:moveTo>
                    <a:pt x="951" y="1644"/>
                  </a:moveTo>
                  <a:lnTo>
                    <a:pt x="915" y="1658"/>
                  </a:lnTo>
                  <a:lnTo>
                    <a:pt x="922" y="1677"/>
                  </a:lnTo>
                  <a:lnTo>
                    <a:pt x="958" y="1663"/>
                  </a:lnTo>
                  <a:lnTo>
                    <a:pt x="951" y="1644"/>
                  </a:lnTo>
                  <a:close/>
                  <a:moveTo>
                    <a:pt x="1022" y="1618"/>
                  </a:moveTo>
                  <a:lnTo>
                    <a:pt x="986" y="1632"/>
                  </a:lnTo>
                  <a:lnTo>
                    <a:pt x="993" y="1649"/>
                  </a:lnTo>
                  <a:lnTo>
                    <a:pt x="1029" y="1635"/>
                  </a:lnTo>
                  <a:lnTo>
                    <a:pt x="1022" y="1618"/>
                  </a:lnTo>
                  <a:close/>
                  <a:moveTo>
                    <a:pt x="1092" y="1590"/>
                  </a:moveTo>
                  <a:lnTo>
                    <a:pt x="1057" y="1604"/>
                  </a:lnTo>
                  <a:lnTo>
                    <a:pt x="1064" y="1620"/>
                  </a:lnTo>
                  <a:lnTo>
                    <a:pt x="1100" y="1606"/>
                  </a:lnTo>
                  <a:lnTo>
                    <a:pt x="1092" y="1590"/>
                  </a:lnTo>
                  <a:close/>
                  <a:moveTo>
                    <a:pt x="1161" y="1561"/>
                  </a:moveTo>
                  <a:lnTo>
                    <a:pt x="1128" y="1575"/>
                  </a:lnTo>
                  <a:lnTo>
                    <a:pt x="1133" y="1592"/>
                  </a:lnTo>
                  <a:lnTo>
                    <a:pt x="1168" y="1580"/>
                  </a:lnTo>
                  <a:lnTo>
                    <a:pt x="1161" y="1561"/>
                  </a:lnTo>
                  <a:close/>
                  <a:moveTo>
                    <a:pt x="1232" y="1533"/>
                  </a:moveTo>
                  <a:lnTo>
                    <a:pt x="1197" y="1547"/>
                  </a:lnTo>
                  <a:lnTo>
                    <a:pt x="1204" y="1566"/>
                  </a:lnTo>
                  <a:lnTo>
                    <a:pt x="1239" y="1552"/>
                  </a:lnTo>
                  <a:lnTo>
                    <a:pt x="1232" y="1533"/>
                  </a:lnTo>
                  <a:close/>
                  <a:moveTo>
                    <a:pt x="1303" y="1507"/>
                  </a:moveTo>
                  <a:lnTo>
                    <a:pt x="1267" y="1521"/>
                  </a:lnTo>
                  <a:lnTo>
                    <a:pt x="1275" y="1538"/>
                  </a:lnTo>
                  <a:lnTo>
                    <a:pt x="1310" y="1523"/>
                  </a:lnTo>
                  <a:lnTo>
                    <a:pt x="1303" y="1507"/>
                  </a:lnTo>
                  <a:close/>
                  <a:moveTo>
                    <a:pt x="1374" y="1478"/>
                  </a:moveTo>
                  <a:lnTo>
                    <a:pt x="1338" y="1493"/>
                  </a:lnTo>
                  <a:lnTo>
                    <a:pt x="1346" y="1509"/>
                  </a:lnTo>
                  <a:lnTo>
                    <a:pt x="1381" y="1495"/>
                  </a:lnTo>
                  <a:lnTo>
                    <a:pt x="1374" y="1478"/>
                  </a:lnTo>
                  <a:close/>
                  <a:moveTo>
                    <a:pt x="1442" y="1450"/>
                  </a:moveTo>
                  <a:lnTo>
                    <a:pt x="1409" y="1464"/>
                  </a:lnTo>
                  <a:lnTo>
                    <a:pt x="1416" y="1481"/>
                  </a:lnTo>
                  <a:lnTo>
                    <a:pt x="1450" y="1469"/>
                  </a:lnTo>
                  <a:lnTo>
                    <a:pt x="1442" y="1450"/>
                  </a:lnTo>
                  <a:close/>
                  <a:moveTo>
                    <a:pt x="1513" y="1422"/>
                  </a:moveTo>
                  <a:lnTo>
                    <a:pt x="1478" y="1436"/>
                  </a:lnTo>
                  <a:lnTo>
                    <a:pt x="1485" y="1455"/>
                  </a:lnTo>
                  <a:lnTo>
                    <a:pt x="1521" y="1441"/>
                  </a:lnTo>
                  <a:lnTo>
                    <a:pt x="1513" y="1422"/>
                  </a:lnTo>
                  <a:close/>
                  <a:moveTo>
                    <a:pt x="1584" y="1396"/>
                  </a:moveTo>
                  <a:lnTo>
                    <a:pt x="1549" y="1410"/>
                  </a:lnTo>
                  <a:lnTo>
                    <a:pt x="1556" y="1426"/>
                  </a:lnTo>
                  <a:lnTo>
                    <a:pt x="1591" y="1412"/>
                  </a:lnTo>
                  <a:lnTo>
                    <a:pt x="1584" y="1396"/>
                  </a:lnTo>
                  <a:close/>
                  <a:moveTo>
                    <a:pt x="1655" y="1367"/>
                  </a:moveTo>
                  <a:lnTo>
                    <a:pt x="1620" y="1381"/>
                  </a:lnTo>
                  <a:lnTo>
                    <a:pt x="1627" y="1398"/>
                  </a:lnTo>
                  <a:lnTo>
                    <a:pt x="1662" y="1384"/>
                  </a:lnTo>
                  <a:lnTo>
                    <a:pt x="1655" y="1367"/>
                  </a:lnTo>
                  <a:close/>
                  <a:moveTo>
                    <a:pt x="1726" y="1339"/>
                  </a:moveTo>
                  <a:lnTo>
                    <a:pt x="1691" y="1353"/>
                  </a:lnTo>
                  <a:lnTo>
                    <a:pt x="1698" y="1370"/>
                  </a:lnTo>
                  <a:lnTo>
                    <a:pt x="1731" y="1358"/>
                  </a:lnTo>
                  <a:lnTo>
                    <a:pt x="1726" y="1339"/>
                  </a:lnTo>
                  <a:close/>
                  <a:moveTo>
                    <a:pt x="1795" y="1310"/>
                  </a:moveTo>
                  <a:lnTo>
                    <a:pt x="1759" y="1325"/>
                  </a:lnTo>
                  <a:lnTo>
                    <a:pt x="1766" y="1344"/>
                  </a:lnTo>
                  <a:lnTo>
                    <a:pt x="1802" y="1329"/>
                  </a:lnTo>
                  <a:lnTo>
                    <a:pt x="1795" y="1310"/>
                  </a:lnTo>
                  <a:close/>
                  <a:moveTo>
                    <a:pt x="1866" y="1284"/>
                  </a:moveTo>
                  <a:lnTo>
                    <a:pt x="1830" y="1299"/>
                  </a:lnTo>
                  <a:lnTo>
                    <a:pt x="1837" y="1315"/>
                  </a:lnTo>
                  <a:lnTo>
                    <a:pt x="1873" y="1301"/>
                  </a:lnTo>
                  <a:lnTo>
                    <a:pt x="1866" y="1284"/>
                  </a:lnTo>
                  <a:close/>
                  <a:moveTo>
                    <a:pt x="1937" y="1256"/>
                  </a:moveTo>
                  <a:lnTo>
                    <a:pt x="1901" y="1270"/>
                  </a:lnTo>
                  <a:lnTo>
                    <a:pt x="1908" y="1287"/>
                  </a:lnTo>
                  <a:lnTo>
                    <a:pt x="1944" y="1273"/>
                  </a:lnTo>
                  <a:lnTo>
                    <a:pt x="1937" y="1256"/>
                  </a:lnTo>
                  <a:close/>
                  <a:moveTo>
                    <a:pt x="2008" y="1228"/>
                  </a:moveTo>
                  <a:lnTo>
                    <a:pt x="1972" y="1242"/>
                  </a:lnTo>
                  <a:lnTo>
                    <a:pt x="1979" y="1258"/>
                  </a:lnTo>
                  <a:lnTo>
                    <a:pt x="2015" y="1247"/>
                  </a:lnTo>
                  <a:lnTo>
                    <a:pt x="2008" y="1228"/>
                  </a:lnTo>
                  <a:close/>
                  <a:moveTo>
                    <a:pt x="2076" y="1199"/>
                  </a:moveTo>
                  <a:lnTo>
                    <a:pt x="2041" y="1214"/>
                  </a:lnTo>
                  <a:lnTo>
                    <a:pt x="2048" y="1232"/>
                  </a:lnTo>
                  <a:lnTo>
                    <a:pt x="2083" y="1218"/>
                  </a:lnTo>
                  <a:lnTo>
                    <a:pt x="2076" y="1199"/>
                  </a:lnTo>
                  <a:close/>
                  <a:moveTo>
                    <a:pt x="2147" y="1173"/>
                  </a:moveTo>
                  <a:lnTo>
                    <a:pt x="2112" y="1187"/>
                  </a:lnTo>
                  <a:lnTo>
                    <a:pt x="2119" y="1204"/>
                  </a:lnTo>
                  <a:lnTo>
                    <a:pt x="2154" y="1190"/>
                  </a:lnTo>
                  <a:lnTo>
                    <a:pt x="2147" y="1173"/>
                  </a:lnTo>
                  <a:close/>
                  <a:moveTo>
                    <a:pt x="2218" y="1145"/>
                  </a:moveTo>
                  <a:lnTo>
                    <a:pt x="2183" y="1159"/>
                  </a:lnTo>
                  <a:lnTo>
                    <a:pt x="2190" y="1176"/>
                  </a:lnTo>
                  <a:lnTo>
                    <a:pt x="2225" y="1161"/>
                  </a:lnTo>
                  <a:lnTo>
                    <a:pt x="2218" y="1145"/>
                  </a:lnTo>
                  <a:close/>
                  <a:moveTo>
                    <a:pt x="2289" y="1117"/>
                  </a:moveTo>
                  <a:lnTo>
                    <a:pt x="2254" y="1131"/>
                  </a:lnTo>
                  <a:lnTo>
                    <a:pt x="2261" y="1147"/>
                  </a:lnTo>
                  <a:lnTo>
                    <a:pt x="2296" y="1135"/>
                  </a:lnTo>
                  <a:lnTo>
                    <a:pt x="2289" y="1117"/>
                  </a:lnTo>
                  <a:close/>
                  <a:moveTo>
                    <a:pt x="2358" y="1088"/>
                  </a:moveTo>
                  <a:lnTo>
                    <a:pt x="2325" y="1102"/>
                  </a:lnTo>
                  <a:lnTo>
                    <a:pt x="2329" y="1121"/>
                  </a:lnTo>
                  <a:lnTo>
                    <a:pt x="2365" y="1107"/>
                  </a:lnTo>
                  <a:lnTo>
                    <a:pt x="2358" y="1088"/>
                  </a:lnTo>
                  <a:close/>
                  <a:moveTo>
                    <a:pt x="2429" y="1062"/>
                  </a:moveTo>
                  <a:lnTo>
                    <a:pt x="2393" y="1076"/>
                  </a:lnTo>
                  <a:lnTo>
                    <a:pt x="2400" y="1093"/>
                  </a:lnTo>
                  <a:lnTo>
                    <a:pt x="2436" y="1079"/>
                  </a:lnTo>
                  <a:lnTo>
                    <a:pt x="2429" y="1062"/>
                  </a:lnTo>
                  <a:close/>
                  <a:moveTo>
                    <a:pt x="2500" y="1034"/>
                  </a:moveTo>
                  <a:lnTo>
                    <a:pt x="2464" y="1048"/>
                  </a:lnTo>
                  <a:lnTo>
                    <a:pt x="2471" y="1064"/>
                  </a:lnTo>
                  <a:lnTo>
                    <a:pt x="2507" y="1050"/>
                  </a:lnTo>
                  <a:lnTo>
                    <a:pt x="2500" y="1034"/>
                  </a:lnTo>
                  <a:close/>
                  <a:moveTo>
                    <a:pt x="2570" y="1005"/>
                  </a:moveTo>
                  <a:lnTo>
                    <a:pt x="2535" y="1020"/>
                  </a:lnTo>
                  <a:lnTo>
                    <a:pt x="2542" y="1036"/>
                  </a:lnTo>
                  <a:lnTo>
                    <a:pt x="2578" y="1024"/>
                  </a:lnTo>
                  <a:lnTo>
                    <a:pt x="2570" y="1005"/>
                  </a:lnTo>
                  <a:close/>
                  <a:moveTo>
                    <a:pt x="2639" y="977"/>
                  </a:moveTo>
                  <a:lnTo>
                    <a:pt x="2606" y="991"/>
                  </a:lnTo>
                  <a:lnTo>
                    <a:pt x="2613" y="1010"/>
                  </a:lnTo>
                  <a:lnTo>
                    <a:pt x="2646" y="996"/>
                  </a:lnTo>
                  <a:lnTo>
                    <a:pt x="2639" y="977"/>
                  </a:lnTo>
                  <a:close/>
                  <a:moveTo>
                    <a:pt x="2710" y="951"/>
                  </a:moveTo>
                  <a:lnTo>
                    <a:pt x="2675" y="965"/>
                  </a:lnTo>
                  <a:lnTo>
                    <a:pt x="2682" y="982"/>
                  </a:lnTo>
                  <a:lnTo>
                    <a:pt x="2717" y="968"/>
                  </a:lnTo>
                  <a:lnTo>
                    <a:pt x="2710" y="951"/>
                  </a:lnTo>
                  <a:close/>
                  <a:moveTo>
                    <a:pt x="2781" y="923"/>
                  </a:moveTo>
                  <a:lnTo>
                    <a:pt x="2745" y="937"/>
                  </a:lnTo>
                  <a:lnTo>
                    <a:pt x="2753" y="953"/>
                  </a:lnTo>
                  <a:lnTo>
                    <a:pt x="2788" y="939"/>
                  </a:lnTo>
                  <a:lnTo>
                    <a:pt x="2781" y="923"/>
                  </a:lnTo>
                  <a:close/>
                  <a:moveTo>
                    <a:pt x="2850" y="911"/>
                  </a:moveTo>
                  <a:lnTo>
                    <a:pt x="2850" y="913"/>
                  </a:lnTo>
                  <a:lnTo>
                    <a:pt x="2854" y="904"/>
                  </a:lnTo>
                  <a:lnTo>
                    <a:pt x="2850" y="894"/>
                  </a:lnTo>
                  <a:lnTo>
                    <a:pt x="2816" y="908"/>
                  </a:lnTo>
                  <a:lnTo>
                    <a:pt x="2824" y="925"/>
                  </a:lnTo>
                  <a:lnTo>
                    <a:pt x="2878" y="904"/>
                  </a:lnTo>
                  <a:lnTo>
                    <a:pt x="2857" y="894"/>
                  </a:lnTo>
                  <a:lnTo>
                    <a:pt x="2850" y="911"/>
                  </a:lnTo>
                  <a:close/>
                  <a:moveTo>
                    <a:pt x="2781" y="878"/>
                  </a:moveTo>
                  <a:lnTo>
                    <a:pt x="2814" y="894"/>
                  </a:lnTo>
                  <a:lnTo>
                    <a:pt x="2824" y="878"/>
                  </a:lnTo>
                  <a:lnTo>
                    <a:pt x="2790" y="861"/>
                  </a:lnTo>
                  <a:lnTo>
                    <a:pt x="2781" y="878"/>
                  </a:lnTo>
                  <a:close/>
                  <a:moveTo>
                    <a:pt x="2712" y="845"/>
                  </a:moveTo>
                  <a:lnTo>
                    <a:pt x="2748" y="861"/>
                  </a:lnTo>
                  <a:lnTo>
                    <a:pt x="2755" y="845"/>
                  </a:lnTo>
                  <a:lnTo>
                    <a:pt x="2722" y="828"/>
                  </a:lnTo>
                  <a:lnTo>
                    <a:pt x="2712" y="845"/>
                  </a:lnTo>
                  <a:close/>
                  <a:moveTo>
                    <a:pt x="2644" y="811"/>
                  </a:moveTo>
                  <a:lnTo>
                    <a:pt x="2679" y="828"/>
                  </a:lnTo>
                  <a:lnTo>
                    <a:pt x="2686" y="811"/>
                  </a:lnTo>
                  <a:lnTo>
                    <a:pt x="2653" y="795"/>
                  </a:lnTo>
                  <a:lnTo>
                    <a:pt x="2644" y="811"/>
                  </a:lnTo>
                  <a:close/>
                  <a:moveTo>
                    <a:pt x="2578" y="778"/>
                  </a:moveTo>
                  <a:lnTo>
                    <a:pt x="2611" y="795"/>
                  </a:lnTo>
                  <a:lnTo>
                    <a:pt x="2620" y="778"/>
                  </a:lnTo>
                  <a:lnTo>
                    <a:pt x="2585" y="762"/>
                  </a:lnTo>
                  <a:lnTo>
                    <a:pt x="2578" y="778"/>
                  </a:lnTo>
                  <a:close/>
                  <a:moveTo>
                    <a:pt x="2509" y="745"/>
                  </a:moveTo>
                  <a:lnTo>
                    <a:pt x="2542" y="762"/>
                  </a:lnTo>
                  <a:lnTo>
                    <a:pt x="2552" y="745"/>
                  </a:lnTo>
                  <a:lnTo>
                    <a:pt x="2516" y="729"/>
                  </a:lnTo>
                  <a:lnTo>
                    <a:pt x="2509" y="745"/>
                  </a:lnTo>
                  <a:close/>
                  <a:moveTo>
                    <a:pt x="2440" y="712"/>
                  </a:moveTo>
                  <a:lnTo>
                    <a:pt x="2476" y="729"/>
                  </a:lnTo>
                  <a:lnTo>
                    <a:pt x="2483" y="712"/>
                  </a:lnTo>
                  <a:lnTo>
                    <a:pt x="2450" y="696"/>
                  </a:lnTo>
                  <a:lnTo>
                    <a:pt x="2440" y="712"/>
                  </a:lnTo>
                  <a:close/>
                  <a:moveTo>
                    <a:pt x="2372" y="679"/>
                  </a:moveTo>
                  <a:lnTo>
                    <a:pt x="2407" y="696"/>
                  </a:lnTo>
                  <a:lnTo>
                    <a:pt x="2414" y="679"/>
                  </a:lnTo>
                  <a:lnTo>
                    <a:pt x="2381" y="662"/>
                  </a:lnTo>
                  <a:lnTo>
                    <a:pt x="2372" y="679"/>
                  </a:lnTo>
                  <a:close/>
                  <a:moveTo>
                    <a:pt x="2306" y="646"/>
                  </a:moveTo>
                  <a:lnTo>
                    <a:pt x="2339" y="662"/>
                  </a:lnTo>
                  <a:lnTo>
                    <a:pt x="2346" y="646"/>
                  </a:lnTo>
                  <a:lnTo>
                    <a:pt x="2313" y="629"/>
                  </a:lnTo>
                  <a:lnTo>
                    <a:pt x="2306" y="646"/>
                  </a:lnTo>
                  <a:close/>
                  <a:moveTo>
                    <a:pt x="2237" y="613"/>
                  </a:moveTo>
                  <a:lnTo>
                    <a:pt x="2270" y="629"/>
                  </a:lnTo>
                  <a:lnTo>
                    <a:pt x="2280" y="613"/>
                  </a:lnTo>
                  <a:lnTo>
                    <a:pt x="2244" y="596"/>
                  </a:lnTo>
                  <a:lnTo>
                    <a:pt x="2237" y="613"/>
                  </a:lnTo>
                  <a:close/>
                  <a:moveTo>
                    <a:pt x="2168" y="580"/>
                  </a:moveTo>
                  <a:lnTo>
                    <a:pt x="2202" y="596"/>
                  </a:lnTo>
                  <a:lnTo>
                    <a:pt x="2211" y="580"/>
                  </a:lnTo>
                  <a:lnTo>
                    <a:pt x="2178" y="563"/>
                  </a:lnTo>
                  <a:lnTo>
                    <a:pt x="2168" y="580"/>
                  </a:lnTo>
                  <a:close/>
                  <a:moveTo>
                    <a:pt x="2100" y="547"/>
                  </a:moveTo>
                  <a:lnTo>
                    <a:pt x="2135" y="563"/>
                  </a:lnTo>
                  <a:lnTo>
                    <a:pt x="2142" y="547"/>
                  </a:lnTo>
                  <a:lnTo>
                    <a:pt x="2109" y="530"/>
                  </a:lnTo>
                  <a:lnTo>
                    <a:pt x="2100" y="547"/>
                  </a:lnTo>
                  <a:close/>
                  <a:moveTo>
                    <a:pt x="2034" y="513"/>
                  </a:moveTo>
                  <a:lnTo>
                    <a:pt x="2067" y="530"/>
                  </a:lnTo>
                  <a:lnTo>
                    <a:pt x="2074" y="513"/>
                  </a:lnTo>
                  <a:lnTo>
                    <a:pt x="2041" y="497"/>
                  </a:lnTo>
                  <a:lnTo>
                    <a:pt x="2034" y="513"/>
                  </a:lnTo>
                  <a:close/>
                  <a:moveTo>
                    <a:pt x="1965" y="480"/>
                  </a:moveTo>
                  <a:lnTo>
                    <a:pt x="1998" y="497"/>
                  </a:lnTo>
                  <a:lnTo>
                    <a:pt x="2008" y="480"/>
                  </a:lnTo>
                  <a:lnTo>
                    <a:pt x="1972" y="464"/>
                  </a:lnTo>
                  <a:lnTo>
                    <a:pt x="1965" y="480"/>
                  </a:lnTo>
                  <a:close/>
                  <a:moveTo>
                    <a:pt x="1897" y="447"/>
                  </a:moveTo>
                  <a:lnTo>
                    <a:pt x="1930" y="464"/>
                  </a:lnTo>
                  <a:lnTo>
                    <a:pt x="1939" y="447"/>
                  </a:lnTo>
                  <a:lnTo>
                    <a:pt x="1904" y="431"/>
                  </a:lnTo>
                  <a:lnTo>
                    <a:pt x="1897" y="447"/>
                  </a:lnTo>
                  <a:close/>
                  <a:moveTo>
                    <a:pt x="1828" y="414"/>
                  </a:moveTo>
                  <a:lnTo>
                    <a:pt x="1863" y="431"/>
                  </a:lnTo>
                  <a:lnTo>
                    <a:pt x="1871" y="414"/>
                  </a:lnTo>
                  <a:lnTo>
                    <a:pt x="1837" y="398"/>
                  </a:lnTo>
                  <a:lnTo>
                    <a:pt x="1828" y="414"/>
                  </a:lnTo>
                  <a:close/>
                  <a:moveTo>
                    <a:pt x="1759" y="381"/>
                  </a:moveTo>
                  <a:lnTo>
                    <a:pt x="1795" y="398"/>
                  </a:lnTo>
                  <a:lnTo>
                    <a:pt x="1802" y="381"/>
                  </a:lnTo>
                  <a:lnTo>
                    <a:pt x="1769" y="364"/>
                  </a:lnTo>
                  <a:lnTo>
                    <a:pt x="1759" y="381"/>
                  </a:lnTo>
                  <a:close/>
                  <a:moveTo>
                    <a:pt x="1693" y="348"/>
                  </a:moveTo>
                  <a:lnTo>
                    <a:pt x="1726" y="364"/>
                  </a:lnTo>
                  <a:lnTo>
                    <a:pt x="1736" y="348"/>
                  </a:lnTo>
                  <a:lnTo>
                    <a:pt x="1700" y="331"/>
                  </a:lnTo>
                  <a:lnTo>
                    <a:pt x="1693" y="348"/>
                  </a:lnTo>
                  <a:close/>
                  <a:moveTo>
                    <a:pt x="1625" y="315"/>
                  </a:moveTo>
                  <a:lnTo>
                    <a:pt x="1658" y="331"/>
                  </a:lnTo>
                  <a:lnTo>
                    <a:pt x="1667" y="315"/>
                  </a:lnTo>
                  <a:lnTo>
                    <a:pt x="1632" y="298"/>
                  </a:lnTo>
                  <a:lnTo>
                    <a:pt x="1625" y="315"/>
                  </a:lnTo>
                  <a:close/>
                  <a:moveTo>
                    <a:pt x="1556" y="282"/>
                  </a:moveTo>
                  <a:lnTo>
                    <a:pt x="1589" y="298"/>
                  </a:lnTo>
                  <a:lnTo>
                    <a:pt x="1599" y="282"/>
                  </a:lnTo>
                  <a:lnTo>
                    <a:pt x="1565" y="265"/>
                  </a:lnTo>
                  <a:lnTo>
                    <a:pt x="1556" y="282"/>
                  </a:lnTo>
                  <a:close/>
                  <a:moveTo>
                    <a:pt x="1487" y="249"/>
                  </a:moveTo>
                  <a:lnTo>
                    <a:pt x="1523" y="265"/>
                  </a:lnTo>
                  <a:lnTo>
                    <a:pt x="1530" y="249"/>
                  </a:lnTo>
                  <a:lnTo>
                    <a:pt x="1497" y="232"/>
                  </a:lnTo>
                  <a:lnTo>
                    <a:pt x="1487" y="249"/>
                  </a:lnTo>
                  <a:close/>
                  <a:moveTo>
                    <a:pt x="1421" y="215"/>
                  </a:moveTo>
                  <a:lnTo>
                    <a:pt x="1454" y="232"/>
                  </a:lnTo>
                  <a:lnTo>
                    <a:pt x="1461" y="215"/>
                  </a:lnTo>
                  <a:lnTo>
                    <a:pt x="1428" y="199"/>
                  </a:lnTo>
                  <a:lnTo>
                    <a:pt x="1421" y="215"/>
                  </a:lnTo>
                  <a:close/>
                  <a:moveTo>
                    <a:pt x="1353" y="182"/>
                  </a:moveTo>
                  <a:lnTo>
                    <a:pt x="1386" y="199"/>
                  </a:lnTo>
                  <a:lnTo>
                    <a:pt x="1395" y="182"/>
                  </a:lnTo>
                  <a:lnTo>
                    <a:pt x="1360" y="166"/>
                  </a:lnTo>
                  <a:lnTo>
                    <a:pt x="1353" y="182"/>
                  </a:lnTo>
                  <a:close/>
                  <a:moveTo>
                    <a:pt x="1284" y="149"/>
                  </a:moveTo>
                  <a:lnTo>
                    <a:pt x="1317" y="166"/>
                  </a:lnTo>
                  <a:lnTo>
                    <a:pt x="1327" y="149"/>
                  </a:lnTo>
                  <a:lnTo>
                    <a:pt x="1291" y="133"/>
                  </a:lnTo>
                  <a:lnTo>
                    <a:pt x="1284" y="149"/>
                  </a:lnTo>
                  <a:close/>
                  <a:moveTo>
                    <a:pt x="1215" y="116"/>
                  </a:moveTo>
                  <a:lnTo>
                    <a:pt x="1251" y="133"/>
                  </a:lnTo>
                  <a:lnTo>
                    <a:pt x="1258" y="116"/>
                  </a:lnTo>
                  <a:lnTo>
                    <a:pt x="1225" y="100"/>
                  </a:lnTo>
                  <a:lnTo>
                    <a:pt x="1215" y="116"/>
                  </a:lnTo>
                  <a:close/>
                  <a:moveTo>
                    <a:pt x="1147" y="83"/>
                  </a:moveTo>
                  <a:lnTo>
                    <a:pt x="1182" y="100"/>
                  </a:lnTo>
                  <a:lnTo>
                    <a:pt x="1189" y="83"/>
                  </a:lnTo>
                  <a:lnTo>
                    <a:pt x="1156" y="66"/>
                  </a:lnTo>
                  <a:lnTo>
                    <a:pt x="1147" y="83"/>
                  </a:lnTo>
                  <a:close/>
                  <a:moveTo>
                    <a:pt x="1081" y="50"/>
                  </a:moveTo>
                  <a:lnTo>
                    <a:pt x="1114" y="66"/>
                  </a:lnTo>
                  <a:lnTo>
                    <a:pt x="1123" y="50"/>
                  </a:lnTo>
                  <a:lnTo>
                    <a:pt x="1088" y="33"/>
                  </a:lnTo>
                  <a:lnTo>
                    <a:pt x="1081" y="50"/>
                  </a:lnTo>
                  <a:close/>
                  <a:moveTo>
                    <a:pt x="1012" y="17"/>
                  </a:moveTo>
                  <a:lnTo>
                    <a:pt x="1045" y="33"/>
                  </a:lnTo>
                  <a:lnTo>
                    <a:pt x="1055" y="17"/>
                  </a:lnTo>
                  <a:lnTo>
                    <a:pt x="1019" y="0"/>
                  </a:lnTo>
                  <a:lnTo>
                    <a:pt x="1012" y="17"/>
                  </a:lnTo>
                  <a:close/>
                </a:path>
              </a:pathLst>
            </a:custGeom>
            <a:solidFill>
              <a:schemeClr val="tx2">
                <a:lumMod val="40000"/>
                <a:lumOff val="60000"/>
              </a:schemeClr>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7"/>
            <p:cNvSpPr>
              <a:spLocks noEditPoints="1"/>
            </p:cNvSpPr>
            <p:nvPr/>
          </p:nvSpPr>
          <p:spPr bwMode="auto">
            <a:xfrm>
              <a:off x="6076004" y="2122700"/>
              <a:ext cx="1693708" cy="1303421"/>
            </a:xfrm>
            <a:custGeom>
              <a:avLst/>
              <a:gdLst>
                <a:gd name="T0" fmla="*/ 90 w 2287"/>
                <a:gd name="T1" fmla="*/ 40 h 1760"/>
                <a:gd name="T2" fmla="*/ 85 w 2287"/>
                <a:gd name="T3" fmla="*/ 116 h 1760"/>
                <a:gd name="T4" fmla="*/ 83 w 2287"/>
                <a:gd name="T5" fmla="*/ 192 h 1760"/>
                <a:gd name="T6" fmla="*/ 80 w 2287"/>
                <a:gd name="T7" fmla="*/ 267 h 1760"/>
                <a:gd name="T8" fmla="*/ 75 w 2287"/>
                <a:gd name="T9" fmla="*/ 343 h 1760"/>
                <a:gd name="T10" fmla="*/ 73 w 2287"/>
                <a:gd name="T11" fmla="*/ 419 h 1760"/>
                <a:gd name="T12" fmla="*/ 71 w 2287"/>
                <a:gd name="T13" fmla="*/ 495 h 1760"/>
                <a:gd name="T14" fmla="*/ 66 w 2287"/>
                <a:gd name="T15" fmla="*/ 568 h 1760"/>
                <a:gd name="T16" fmla="*/ 64 w 2287"/>
                <a:gd name="T17" fmla="*/ 644 h 1760"/>
                <a:gd name="T18" fmla="*/ 61 w 2287"/>
                <a:gd name="T19" fmla="*/ 719 h 1760"/>
                <a:gd name="T20" fmla="*/ 57 w 2287"/>
                <a:gd name="T21" fmla="*/ 795 h 1760"/>
                <a:gd name="T22" fmla="*/ 54 w 2287"/>
                <a:gd name="T23" fmla="*/ 871 h 1760"/>
                <a:gd name="T24" fmla="*/ 52 w 2287"/>
                <a:gd name="T25" fmla="*/ 946 h 1760"/>
                <a:gd name="T26" fmla="*/ 47 w 2287"/>
                <a:gd name="T27" fmla="*/ 1022 h 1760"/>
                <a:gd name="T28" fmla="*/ 45 w 2287"/>
                <a:gd name="T29" fmla="*/ 1098 h 1760"/>
                <a:gd name="T30" fmla="*/ 42 w 2287"/>
                <a:gd name="T31" fmla="*/ 1173 h 1760"/>
                <a:gd name="T32" fmla="*/ 40 w 2287"/>
                <a:gd name="T33" fmla="*/ 1249 h 1760"/>
                <a:gd name="T34" fmla="*/ 35 w 2287"/>
                <a:gd name="T35" fmla="*/ 1325 h 1760"/>
                <a:gd name="T36" fmla="*/ 33 w 2287"/>
                <a:gd name="T37" fmla="*/ 1400 h 1760"/>
                <a:gd name="T38" fmla="*/ 31 w 2287"/>
                <a:gd name="T39" fmla="*/ 1476 h 1760"/>
                <a:gd name="T40" fmla="*/ 26 w 2287"/>
                <a:gd name="T41" fmla="*/ 1552 h 1760"/>
                <a:gd name="T42" fmla="*/ 23 w 2287"/>
                <a:gd name="T43" fmla="*/ 1627 h 1760"/>
                <a:gd name="T44" fmla="*/ 21 w 2287"/>
                <a:gd name="T45" fmla="*/ 1703 h 1760"/>
                <a:gd name="T46" fmla="*/ 19 w 2287"/>
                <a:gd name="T47" fmla="*/ 1741 h 1760"/>
                <a:gd name="T48" fmla="*/ 35 w 2287"/>
                <a:gd name="T49" fmla="*/ 1724 h 1760"/>
                <a:gd name="T50" fmla="*/ 106 w 2287"/>
                <a:gd name="T51" fmla="*/ 1696 h 1760"/>
                <a:gd name="T52" fmla="*/ 177 w 2287"/>
                <a:gd name="T53" fmla="*/ 1668 h 1760"/>
                <a:gd name="T54" fmla="*/ 246 w 2287"/>
                <a:gd name="T55" fmla="*/ 1639 h 1760"/>
                <a:gd name="T56" fmla="*/ 317 w 2287"/>
                <a:gd name="T57" fmla="*/ 1611 h 1760"/>
                <a:gd name="T58" fmla="*/ 385 w 2287"/>
                <a:gd name="T59" fmla="*/ 1582 h 1760"/>
                <a:gd name="T60" fmla="*/ 456 w 2287"/>
                <a:gd name="T61" fmla="*/ 1554 h 1760"/>
                <a:gd name="T62" fmla="*/ 527 w 2287"/>
                <a:gd name="T63" fmla="*/ 1523 h 1760"/>
                <a:gd name="T64" fmla="*/ 596 w 2287"/>
                <a:gd name="T65" fmla="*/ 1495 h 1760"/>
                <a:gd name="T66" fmla="*/ 667 w 2287"/>
                <a:gd name="T67" fmla="*/ 1467 h 1760"/>
                <a:gd name="T68" fmla="*/ 738 w 2287"/>
                <a:gd name="T69" fmla="*/ 1438 h 1760"/>
                <a:gd name="T70" fmla="*/ 806 w 2287"/>
                <a:gd name="T71" fmla="*/ 1410 h 1760"/>
                <a:gd name="T72" fmla="*/ 877 w 2287"/>
                <a:gd name="T73" fmla="*/ 1381 h 1760"/>
                <a:gd name="T74" fmla="*/ 946 w 2287"/>
                <a:gd name="T75" fmla="*/ 1353 h 1760"/>
                <a:gd name="T76" fmla="*/ 1017 w 2287"/>
                <a:gd name="T77" fmla="*/ 1325 h 1760"/>
                <a:gd name="T78" fmla="*/ 1088 w 2287"/>
                <a:gd name="T79" fmla="*/ 1296 h 1760"/>
                <a:gd name="T80" fmla="*/ 1156 w 2287"/>
                <a:gd name="T81" fmla="*/ 1268 h 1760"/>
                <a:gd name="T82" fmla="*/ 1227 w 2287"/>
                <a:gd name="T83" fmla="*/ 1240 h 1760"/>
                <a:gd name="T84" fmla="*/ 1298 w 2287"/>
                <a:gd name="T85" fmla="*/ 1211 h 1760"/>
                <a:gd name="T86" fmla="*/ 1367 w 2287"/>
                <a:gd name="T87" fmla="*/ 1180 h 1760"/>
                <a:gd name="T88" fmla="*/ 1438 w 2287"/>
                <a:gd name="T89" fmla="*/ 1152 h 1760"/>
                <a:gd name="T90" fmla="*/ 1509 w 2287"/>
                <a:gd name="T91" fmla="*/ 1124 h 1760"/>
                <a:gd name="T92" fmla="*/ 1577 w 2287"/>
                <a:gd name="T93" fmla="*/ 1095 h 1760"/>
                <a:gd name="T94" fmla="*/ 1648 w 2287"/>
                <a:gd name="T95" fmla="*/ 1067 h 1760"/>
                <a:gd name="T96" fmla="*/ 1717 w 2287"/>
                <a:gd name="T97" fmla="*/ 1038 h 1760"/>
                <a:gd name="T98" fmla="*/ 1788 w 2287"/>
                <a:gd name="T99" fmla="*/ 1010 h 1760"/>
                <a:gd name="T100" fmla="*/ 1859 w 2287"/>
                <a:gd name="T101" fmla="*/ 982 h 1760"/>
                <a:gd name="T102" fmla="*/ 1927 w 2287"/>
                <a:gd name="T103" fmla="*/ 953 h 1760"/>
                <a:gd name="T104" fmla="*/ 1998 w 2287"/>
                <a:gd name="T105" fmla="*/ 925 h 1760"/>
                <a:gd name="T106" fmla="*/ 2069 w 2287"/>
                <a:gd name="T107" fmla="*/ 897 h 1760"/>
                <a:gd name="T108" fmla="*/ 2138 w 2287"/>
                <a:gd name="T109" fmla="*/ 868 h 1760"/>
                <a:gd name="T110" fmla="*/ 2209 w 2287"/>
                <a:gd name="T111" fmla="*/ 840 h 1760"/>
                <a:gd name="T112" fmla="*/ 2277 w 2287"/>
                <a:gd name="T113" fmla="*/ 809 h 1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87" h="1760">
                  <a:moveTo>
                    <a:pt x="90" y="40"/>
                  </a:moveTo>
                  <a:lnTo>
                    <a:pt x="90" y="3"/>
                  </a:lnTo>
                  <a:lnTo>
                    <a:pt x="71" y="0"/>
                  </a:lnTo>
                  <a:lnTo>
                    <a:pt x="71" y="38"/>
                  </a:lnTo>
                  <a:lnTo>
                    <a:pt x="90" y="40"/>
                  </a:lnTo>
                  <a:close/>
                  <a:moveTo>
                    <a:pt x="85" y="116"/>
                  </a:moveTo>
                  <a:lnTo>
                    <a:pt x="87" y="78"/>
                  </a:lnTo>
                  <a:lnTo>
                    <a:pt x="68" y="76"/>
                  </a:lnTo>
                  <a:lnTo>
                    <a:pt x="66" y="114"/>
                  </a:lnTo>
                  <a:lnTo>
                    <a:pt x="85" y="116"/>
                  </a:lnTo>
                  <a:close/>
                  <a:moveTo>
                    <a:pt x="83" y="192"/>
                  </a:moveTo>
                  <a:lnTo>
                    <a:pt x="85" y="154"/>
                  </a:lnTo>
                  <a:lnTo>
                    <a:pt x="66" y="152"/>
                  </a:lnTo>
                  <a:lnTo>
                    <a:pt x="64" y="189"/>
                  </a:lnTo>
                  <a:lnTo>
                    <a:pt x="83" y="192"/>
                  </a:lnTo>
                  <a:close/>
                  <a:moveTo>
                    <a:pt x="80" y="267"/>
                  </a:moveTo>
                  <a:lnTo>
                    <a:pt x="80" y="230"/>
                  </a:lnTo>
                  <a:lnTo>
                    <a:pt x="61" y="227"/>
                  </a:lnTo>
                  <a:lnTo>
                    <a:pt x="61" y="265"/>
                  </a:lnTo>
                  <a:lnTo>
                    <a:pt x="80" y="267"/>
                  </a:lnTo>
                  <a:close/>
                  <a:moveTo>
                    <a:pt x="75" y="343"/>
                  </a:moveTo>
                  <a:lnTo>
                    <a:pt x="78" y="305"/>
                  </a:lnTo>
                  <a:lnTo>
                    <a:pt x="59" y="303"/>
                  </a:lnTo>
                  <a:lnTo>
                    <a:pt x="57" y="341"/>
                  </a:lnTo>
                  <a:lnTo>
                    <a:pt x="75" y="343"/>
                  </a:lnTo>
                  <a:close/>
                  <a:moveTo>
                    <a:pt x="73" y="419"/>
                  </a:moveTo>
                  <a:lnTo>
                    <a:pt x="75" y="381"/>
                  </a:lnTo>
                  <a:lnTo>
                    <a:pt x="57" y="379"/>
                  </a:lnTo>
                  <a:lnTo>
                    <a:pt x="54" y="416"/>
                  </a:lnTo>
                  <a:lnTo>
                    <a:pt x="73" y="419"/>
                  </a:lnTo>
                  <a:close/>
                  <a:moveTo>
                    <a:pt x="71" y="495"/>
                  </a:moveTo>
                  <a:lnTo>
                    <a:pt x="71" y="457"/>
                  </a:lnTo>
                  <a:lnTo>
                    <a:pt x="52" y="454"/>
                  </a:lnTo>
                  <a:lnTo>
                    <a:pt x="52" y="492"/>
                  </a:lnTo>
                  <a:lnTo>
                    <a:pt x="71" y="495"/>
                  </a:lnTo>
                  <a:close/>
                  <a:moveTo>
                    <a:pt x="66" y="568"/>
                  </a:moveTo>
                  <a:lnTo>
                    <a:pt x="68" y="532"/>
                  </a:lnTo>
                  <a:lnTo>
                    <a:pt x="49" y="530"/>
                  </a:lnTo>
                  <a:lnTo>
                    <a:pt x="47" y="568"/>
                  </a:lnTo>
                  <a:lnTo>
                    <a:pt x="66" y="568"/>
                  </a:lnTo>
                  <a:close/>
                  <a:moveTo>
                    <a:pt x="64" y="644"/>
                  </a:moveTo>
                  <a:lnTo>
                    <a:pt x="66" y="606"/>
                  </a:lnTo>
                  <a:lnTo>
                    <a:pt x="47" y="606"/>
                  </a:lnTo>
                  <a:lnTo>
                    <a:pt x="45" y="644"/>
                  </a:lnTo>
                  <a:lnTo>
                    <a:pt x="64" y="644"/>
                  </a:lnTo>
                  <a:close/>
                  <a:moveTo>
                    <a:pt x="61" y="719"/>
                  </a:moveTo>
                  <a:lnTo>
                    <a:pt x="61" y="681"/>
                  </a:lnTo>
                  <a:lnTo>
                    <a:pt x="42" y="681"/>
                  </a:lnTo>
                  <a:lnTo>
                    <a:pt x="42" y="719"/>
                  </a:lnTo>
                  <a:lnTo>
                    <a:pt x="61" y="719"/>
                  </a:lnTo>
                  <a:close/>
                  <a:moveTo>
                    <a:pt x="57" y="795"/>
                  </a:moveTo>
                  <a:lnTo>
                    <a:pt x="59" y="757"/>
                  </a:lnTo>
                  <a:lnTo>
                    <a:pt x="40" y="757"/>
                  </a:lnTo>
                  <a:lnTo>
                    <a:pt x="38" y="795"/>
                  </a:lnTo>
                  <a:lnTo>
                    <a:pt x="57" y="795"/>
                  </a:lnTo>
                  <a:close/>
                  <a:moveTo>
                    <a:pt x="54" y="871"/>
                  </a:moveTo>
                  <a:lnTo>
                    <a:pt x="57" y="833"/>
                  </a:lnTo>
                  <a:lnTo>
                    <a:pt x="38" y="833"/>
                  </a:lnTo>
                  <a:lnTo>
                    <a:pt x="35" y="871"/>
                  </a:lnTo>
                  <a:lnTo>
                    <a:pt x="54" y="871"/>
                  </a:lnTo>
                  <a:close/>
                  <a:moveTo>
                    <a:pt x="52" y="946"/>
                  </a:moveTo>
                  <a:lnTo>
                    <a:pt x="52" y="908"/>
                  </a:lnTo>
                  <a:lnTo>
                    <a:pt x="33" y="908"/>
                  </a:lnTo>
                  <a:lnTo>
                    <a:pt x="33" y="946"/>
                  </a:lnTo>
                  <a:lnTo>
                    <a:pt x="52" y="946"/>
                  </a:lnTo>
                  <a:close/>
                  <a:moveTo>
                    <a:pt x="47" y="1022"/>
                  </a:moveTo>
                  <a:lnTo>
                    <a:pt x="49" y="984"/>
                  </a:lnTo>
                  <a:lnTo>
                    <a:pt x="31" y="984"/>
                  </a:lnTo>
                  <a:lnTo>
                    <a:pt x="28" y="1022"/>
                  </a:lnTo>
                  <a:lnTo>
                    <a:pt x="47" y="1022"/>
                  </a:lnTo>
                  <a:close/>
                  <a:moveTo>
                    <a:pt x="45" y="1098"/>
                  </a:moveTo>
                  <a:lnTo>
                    <a:pt x="47" y="1060"/>
                  </a:lnTo>
                  <a:lnTo>
                    <a:pt x="28" y="1060"/>
                  </a:lnTo>
                  <a:lnTo>
                    <a:pt x="26" y="1098"/>
                  </a:lnTo>
                  <a:lnTo>
                    <a:pt x="45" y="1098"/>
                  </a:lnTo>
                  <a:close/>
                  <a:moveTo>
                    <a:pt x="42" y="1173"/>
                  </a:moveTo>
                  <a:lnTo>
                    <a:pt x="42" y="1135"/>
                  </a:lnTo>
                  <a:lnTo>
                    <a:pt x="23" y="1135"/>
                  </a:lnTo>
                  <a:lnTo>
                    <a:pt x="23" y="1173"/>
                  </a:lnTo>
                  <a:lnTo>
                    <a:pt x="42" y="1173"/>
                  </a:lnTo>
                  <a:close/>
                  <a:moveTo>
                    <a:pt x="40" y="1249"/>
                  </a:moveTo>
                  <a:lnTo>
                    <a:pt x="40" y="1211"/>
                  </a:lnTo>
                  <a:lnTo>
                    <a:pt x="21" y="1211"/>
                  </a:lnTo>
                  <a:lnTo>
                    <a:pt x="21" y="1249"/>
                  </a:lnTo>
                  <a:lnTo>
                    <a:pt x="40" y="1249"/>
                  </a:lnTo>
                  <a:close/>
                  <a:moveTo>
                    <a:pt x="35" y="1325"/>
                  </a:moveTo>
                  <a:lnTo>
                    <a:pt x="38" y="1287"/>
                  </a:lnTo>
                  <a:lnTo>
                    <a:pt x="19" y="1287"/>
                  </a:lnTo>
                  <a:lnTo>
                    <a:pt x="16" y="1325"/>
                  </a:lnTo>
                  <a:lnTo>
                    <a:pt x="35" y="1325"/>
                  </a:lnTo>
                  <a:close/>
                  <a:moveTo>
                    <a:pt x="33" y="1400"/>
                  </a:moveTo>
                  <a:lnTo>
                    <a:pt x="35" y="1363"/>
                  </a:lnTo>
                  <a:lnTo>
                    <a:pt x="16" y="1363"/>
                  </a:lnTo>
                  <a:lnTo>
                    <a:pt x="14" y="1400"/>
                  </a:lnTo>
                  <a:lnTo>
                    <a:pt x="33" y="1400"/>
                  </a:lnTo>
                  <a:close/>
                  <a:moveTo>
                    <a:pt x="31" y="1476"/>
                  </a:moveTo>
                  <a:lnTo>
                    <a:pt x="31" y="1438"/>
                  </a:lnTo>
                  <a:lnTo>
                    <a:pt x="12" y="1438"/>
                  </a:lnTo>
                  <a:lnTo>
                    <a:pt x="12" y="1476"/>
                  </a:lnTo>
                  <a:lnTo>
                    <a:pt x="31" y="1476"/>
                  </a:lnTo>
                  <a:close/>
                  <a:moveTo>
                    <a:pt x="26" y="1552"/>
                  </a:moveTo>
                  <a:lnTo>
                    <a:pt x="28" y="1514"/>
                  </a:lnTo>
                  <a:lnTo>
                    <a:pt x="9" y="1514"/>
                  </a:lnTo>
                  <a:lnTo>
                    <a:pt x="7" y="1552"/>
                  </a:lnTo>
                  <a:lnTo>
                    <a:pt x="26" y="1552"/>
                  </a:lnTo>
                  <a:close/>
                  <a:moveTo>
                    <a:pt x="23" y="1627"/>
                  </a:moveTo>
                  <a:lnTo>
                    <a:pt x="26" y="1590"/>
                  </a:lnTo>
                  <a:lnTo>
                    <a:pt x="7" y="1590"/>
                  </a:lnTo>
                  <a:lnTo>
                    <a:pt x="5" y="1627"/>
                  </a:lnTo>
                  <a:lnTo>
                    <a:pt x="23" y="1627"/>
                  </a:lnTo>
                  <a:close/>
                  <a:moveTo>
                    <a:pt x="21" y="1703"/>
                  </a:moveTo>
                  <a:lnTo>
                    <a:pt x="21" y="1665"/>
                  </a:lnTo>
                  <a:lnTo>
                    <a:pt x="2" y="1665"/>
                  </a:lnTo>
                  <a:lnTo>
                    <a:pt x="2" y="1703"/>
                  </a:lnTo>
                  <a:lnTo>
                    <a:pt x="21" y="1703"/>
                  </a:lnTo>
                  <a:close/>
                  <a:moveTo>
                    <a:pt x="35" y="1724"/>
                  </a:moveTo>
                  <a:lnTo>
                    <a:pt x="5" y="1736"/>
                  </a:lnTo>
                  <a:lnTo>
                    <a:pt x="9" y="1746"/>
                  </a:lnTo>
                  <a:lnTo>
                    <a:pt x="19" y="1746"/>
                  </a:lnTo>
                  <a:lnTo>
                    <a:pt x="19" y="1741"/>
                  </a:lnTo>
                  <a:lnTo>
                    <a:pt x="0" y="1741"/>
                  </a:lnTo>
                  <a:lnTo>
                    <a:pt x="0" y="1746"/>
                  </a:lnTo>
                  <a:lnTo>
                    <a:pt x="0" y="1760"/>
                  </a:lnTo>
                  <a:lnTo>
                    <a:pt x="42" y="1741"/>
                  </a:lnTo>
                  <a:lnTo>
                    <a:pt x="35" y="1724"/>
                  </a:lnTo>
                  <a:close/>
                  <a:moveTo>
                    <a:pt x="106" y="1696"/>
                  </a:moveTo>
                  <a:lnTo>
                    <a:pt x="71" y="1710"/>
                  </a:lnTo>
                  <a:lnTo>
                    <a:pt x="78" y="1727"/>
                  </a:lnTo>
                  <a:lnTo>
                    <a:pt x="113" y="1713"/>
                  </a:lnTo>
                  <a:lnTo>
                    <a:pt x="106" y="1696"/>
                  </a:lnTo>
                  <a:close/>
                  <a:moveTo>
                    <a:pt x="177" y="1668"/>
                  </a:moveTo>
                  <a:lnTo>
                    <a:pt x="142" y="1682"/>
                  </a:lnTo>
                  <a:lnTo>
                    <a:pt x="149" y="1698"/>
                  </a:lnTo>
                  <a:lnTo>
                    <a:pt x="184" y="1684"/>
                  </a:lnTo>
                  <a:lnTo>
                    <a:pt x="177" y="1668"/>
                  </a:lnTo>
                  <a:close/>
                  <a:moveTo>
                    <a:pt x="246" y="1639"/>
                  </a:moveTo>
                  <a:lnTo>
                    <a:pt x="210" y="1653"/>
                  </a:lnTo>
                  <a:lnTo>
                    <a:pt x="217" y="1670"/>
                  </a:lnTo>
                  <a:lnTo>
                    <a:pt x="253" y="1656"/>
                  </a:lnTo>
                  <a:lnTo>
                    <a:pt x="246" y="1639"/>
                  </a:lnTo>
                  <a:close/>
                  <a:moveTo>
                    <a:pt x="317" y="1611"/>
                  </a:moveTo>
                  <a:lnTo>
                    <a:pt x="281" y="1625"/>
                  </a:lnTo>
                  <a:lnTo>
                    <a:pt x="288" y="1642"/>
                  </a:lnTo>
                  <a:lnTo>
                    <a:pt x="324" y="1627"/>
                  </a:lnTo>
                  <a:lnTo>
                    <a:pt x="317" y="1611"/>
                  </a:lnTo>
                  <a:close/>
                  <a:moveTo>
                    <a:pt x="385" y="1582"/>
                  </a:moveTo>
                  <a:lnTo>
                    <a:pt x="352" y="1597"/>
                  </a:lnTo>
                  <a:lnTo>
                    <a:pt x="359" y="1613"/>
                  </a:lnTo>
                  <a:lnTo>
                    <a:pt x="392" y="1599"/>
                  </a:lnTo>
                  <a:lnTo>
                    <a:pt x="385" y="1582"/>
                  </a:lnTo>
                  <a:close/>
                  <a:moveTo>
                    <a:pt x="456" y="1554"/>
                  </a:moveTo>
                  <a:lnTo>
                    <a:pt x="421" y="1568"/>
                  </a:lnTo>
                  <a:lnTo>
                    <a:pt x="428" y="1585"/>
                  </a:lnTo>
                  <a:lnTo>
                    <a:pt x="463" y="1571"/>
                  </a:lnTo>
                  <a:lnTo>
                    <a:pt x="456" y="1554"/>
                  </a:lnTo>
                  <a:close/>
                  <a:moveTo>
                    <a:pt x="527" y="1523"/>
                  </a:moveTo>
                  <a:lnTo>
                    <a:pt x="492" y="1540"/>
                  </a:lnTo>
                  <a:lnTo>
                    <a:pt x="499" y="1556"/>
                  </a:lnTo>
                  <a:lnTo>
                    <a:pt x="534" y="1542"/>
                  </a:lnTo>
                  <a:lnTo>
                    <a:pt x="527" y="1523"/>
                  </a:lnTo>
                  <a:close/>
                  <a:moveTo>
                    <a:pt x="596" y="1495"/>
                  </a:moveTo>
                  <a:lnTo>
                    <a:pt x="563" y="1509"/>
                  </a:lnTo>
                  <a:lnTo>
                    <a:pt x="570" y="1528"/>
                  </a:lnTo>
                  <a:lnTo>
                    <a:pt x="603" y="1514"/>
                  </a:lnTo>
                  <a:lnTo>
                    <a:pt x="596" y="1495"/>
                  </a:lnTo>
                  <a:close/>
                  <a:moveTo>
                    <a:pt x="667" y="1467"/>
                  </a:moveTo>
                  <a:lnTo>
                    <a:pt x="631" y="1481"/>
                  </a:lnTo>
                  <a:lnTo>
                    <a:pt x="638" y="1500"/>
                  </a:lnTo>
                  <a:lnTo>
                    <a:pt x="674" y="1486"/>
                  </a:lnTo>
                  <a:lnTo>
                    <a:pt x="667" y="1467"/>
                  </a:lnTo>
                  <a:close/>
                  <a:moveTo>
                    <a:pt x="738" y="1438"/>
                  </a:moveTo>
                  <a:lnTo>
                    <a:pt x="702" y="1452"/>
                  </a:lnTo>
                  <a:lnTo>
                    <a:pt x="709" y="1471"/>
                  </a:lnTo>
                  <a:lnTo>
                    <a:pt x="745" y="1457"/>
                  </a:lnTo>
                  <a:lnTo>
                    <a:pt x="738" y="1438"/>
                  </a:lnTo>
                  <a:close/>
                  <a:moveTo>
                    <a:pt x="806" y="1410"/>
                  </a:moveTo>
                  <a:lnTo>
                    <a:pt x="771" y="1424"/>
                  </a:lnTo>
                  <a:lnTo>
                    <a:pt x="778" y="1443"/>
                  </a:lnTo>
                  <a:lnTo>
                    <a:pt x="813" y="1429"/>
                  </a:lnTo>
                  <a:lnTo>
                    <a:pt x="806" y="1410"/>
                  </a:lnTo>
                  <a:close/>
                  <a:moveTo>
                    <a:pt x="877" y="1381"/>
                  </a:moveTo>
                  <a:lnTo>
                    <a:pt x="842" y="1396"/>
                  </a:lnTo>
                  <a:lnTo>
                    <a:pt x="849" y="1415"/>
                  </a:lnTo>
                  <a:lnTo>
                    <a:pt x="884" y="1398"/>
                  </a:lnTo>
                  <a:lnTo>
                    <a:pt x="877" y="1381"/>
                  </a:lnTo>
                  <a:close/>
                  <a:moveTo>
                    <a:pt x="946" y="1353"/>
                  </a:moveTo>
                  <a:lnTo>
                    <a:pt x="913" y="1367"/>
                  </a:lnTo>
                  <a:lnTo>
                    <a:pt x="920" y="1384"/>
                  </a:lnTo>
                  <a:lnTo>
                    <a:pt x="953" y="1370"/>
                  </a:lnTo>
                  <a:lnTo>
                    <a:pt x="946" y="1353"/>
                  </a:lnTo>
                  <a:close/>
                  <a:moveTo>
                    <a:pt x="1017" y="1325"/>
                  </a:moveTo>
                  <a:lnTo>
                    <a:pt x="981" y="1339"/>
                  </a:lnTo>
                  <a:lnTo>
                    <a:pt x="988" y="1355"/>
                  </a:lnTo>
                  <a:lnTo>
                    <a:pt x="1024" y="1341"/>
                  </a:lnTo>
                  <a:lnTo>
                    <a:pt x="1017" y="1325"/>
                  </a:lnTo>
                  <a:close/>
                  <a:moveTo>
                    <a:pt x="1088" y="1296"/>
                  </a:moveTo>
                  <a:lnTo>
                    <a:pt x="1052" y="1310"/>
                  </a:lnTo>
                  <a:lnTo>
                    <a:pt x="1059" y="1327"/>
                  </a:lnTo>
                  <a:lnTo>
                    <a:pt x="1095" y="1313"/>
                  </a:lnTo>
                  <a:lnTo>
                    <a:pt x="1088" y="1296"/>
                  </a:lnTo>
                  <a:close/>
                  <a:moveTo>
                    <a:pt x="1156" y="1268"/>
                  </a:moveTo>
                  <a:lnTo>
                    <a:pt x="1123" y="1282"/>
                  </a:lnTo>
                  <a:lnTo>
                    <a:pt x="1130" y="1299"/>
                  </a:lnTo>
                  <a:lnTo>
                    <a:pt x="1163" y="1284"/>
                  </a:lnTo>
                  <a:lnTo>
                    <a:pt x="1156" y="1268"/>
                  </a:lnTo>
                  <a:close/>
                  <a:moveTo>
                    <a:pt x="1227" y="1240"/>
                  </a:moveTo>
                  <a:lnTo>
                    <a:pt x="1192" y="1254"/>
                  </a:lnTo>
                  <a:lnTo>
                    <a:pt x="1199" y="1270"/>
                  </a:lnTo>
                  <a:lnTo>
                    <a:pt x="1234" y="1256"/>
                  </a:lnTo>
                  <a:lnTo>
                    <a:pt x="1227" y="1240"/>
                  </a:lnTo>
                  <a:close/>
                  <a:moveTo>
                    <a:pt x="1298" y="1211"/>
                  </a:moveTo>
                  <a:lnTo>
                    <a:pt x="1263" y="1225"/>
                  </a:lnTo>
                  <a:lnTo>
                    <a:pt x="1270" y="1242"/>
                  </a:lnTo>
                  <a:lnTo>
                    <a:pt x="1305" y="1228"/>
                  </a:lnTo>
                  <a:lnTo>
                    <a:pt x="1298" y="1211"/>
                  </a:lnTo>
                  <a:close/>
                  <a:moveTo>
                    <a:pt x="1367" y="1180"/>
                  </a:moveTo>
                  <a:lnTo>
                    <a:pt x="1331" y="1197"/>
                  </a:lnTo>
                  <a:lnTo>
                    <a:pt x="1338" y="1214"/>
                  </a:lnTo>
                  <a:lnTo>
                    <a:pt x="1374" y="1199"/>
                  </a:lnTo>
                  <a:lnTo>
                    <a:pt x="1367" y="1180"/>
                  </a:lnTo>
                  <a:close/>
                  <a:moveTo>
                    <a:pt x="1438" y="1152"/>
                  </a:moveTo>
                  <a:lnTo>
                    <a:pt x="1402" y="1166"/>
                  </a:lnTo>
                  <a:lnTo>
                    <a:pt x="1409" y="1185"/>
                  </a:lnTo>
                  <a:lnTo>
                    <a:pt x="1445" y="1171"/>
                  </a:lnTo>
                  <a:lnTo>
                    <a:pt x="1438" y="1152"/>
                  </a:lnTo>
                  <a:close/>
                  <a:moveTo>
                    <a:pt x="1509" y="1124"/>
                  </a:moveTo>
                  <a:lnTo>
                    <a:pt x="1473" y="1138"/>
                  </a:lnTo>
                  <a:lnTo>
                    <a:pt x="1480" y="1157"/>
                  </a:lnTo>
                  <a:lnTo>
                    <a:pt x="1516" y="1143"/>
                  </a:lnTo>
                  <a:lnTo>
                    <a:pt x="1509" y="1124"/>
                  </a:lnTo>
                  <a:close/>
                  <a:moveTo>
                    <a:pt x="1577" y="1095"/>
                  </a:moveTo>
                  <a:lnTo>
                    <a:pt x="1542" y="1109"/>
                  </a:lnTo>
                  <a:lnTo>
                    <a:pt x="1549" y="1128"/>
                  </a:lnTo>
                  <a:lnTo>
                    <a:pt x="1584" y="1114"/>
                  </a:lnTo>
                  <a:lnTo>
                    <a:pt x="1577" y="1095"/>
                  </a:lnTo>
                  <a:close/>
                  <a:moveTo>
                    <a:pt x="1648" y="1067"/>
                  </a:moveTo>
                  <a:lnTo>
                    <a:pt x="1613" y="1081"/>
                  </a:lnTo>
                  <a:lnTo>
                    <a:pt x="1620" y="1100"/>
                  </a:lnTo>
                  <a:lnTo>
                    <a:pt x="1655" y="1086"/>
                  </a:lnTo>
                  <a:lnTo>
                    <a:pt x="1648" y="1067"/>
                  </a:lnTo>
                  <a:close/>
                  <a:moveTo>
                    <a:pt x="1717" y="1038"/>
                  </a:moveTo>
                  <a:lnTo>
                    <a:pt x="1684" y="1053"/>
                  </a:lnTo>
                  <a:lnTo>
                    <a:pt x="1691" y="1072"/>
                  </a:lnTo>
                  <a:lnTo>
                    <a:pt x="1724" y="1055"/>
                  </a:lnTo>
                  <a:lnTo>
                    <a:pt x="1717" y="1038"/>
                  </a:lnTo>
                  <a:close/>
                  <a:moveTo>
                    <a:pt x="1788" y="1010"/>
                  </a:moveTo>
                  <a:lnTo>
                    <a:pt x="1752" y="1024"/>
                  </a:lnTo>
                  <a:lnTo>
                    <a:pt x="1759" y="1041"/>
                  </a:lnTo>
                  <a:lnTo>
                    <a:pt x="1795" y="1027"/>
                  </a:lnTo>
                  <a:lnTo>
                    <a:pt x="1788" y="1010"/>
                  </a:lnTo>
                  <a:close/>
                  <a:moveTo>
                    <a:pt x="1859" y="982"/>
                  </a:moveTo>
                  <a:lnTo>
                    <a:pt x="1823" y="996"/>
                  </a:lnTo>
                  <a:lnTo>
                    <a:pt x="1830" y="1012"/>
                  </a:lnTo>
                  <a:lnTo>
                    <a:pt x="1866" y="998"/>
                  </a:lnTo>
                  <a:lnTo>
                    <a:pt x="1859" y="982"/>
                  </a:lnTo>
                  <a:close/>
                  <a:moveTo>
                    <a:pt x="1927" y="953"/>
                  </a:moveTo>
                  <a:lnTo>
                    <a:pt x="1894" y="968"/>
                  </a:lnTo>
                  <a:lnTo>
                    <a:pt x="1901" y="984"/>
                  </a:lnTo>
                  <a:lnTo>
                    <a:pt x="1934" y="970"/>
                  </a:lnTo>
                  <a:lnTo>
                    <a:pt x="1927" y="953"/>
                  </a:lnTo>
                  <a:close/>
                  <a:moveTo>
                    <a:pt x="1998" y="925"/>
                  </a:moveTo>
                  <a:lnTo>
                    <a:pt x="1963" y="939"/>
                  </a:lnTo>
                  <a:lnTo>
                    <a:pt x="1970" y="956"/>
                  </a:lnTo>
                  <a:lnTo>
                    <a:pt x="2005" y="942"/>
                  </a:lnTo>
                  <a:lnTo>
                    <a:pt x="1998" y="925"/>
                  </a:lnTo>
                  <a:close/>
                  <a:moveTo>
                    <a:pt x="2069" y="897"/>
                  </a:moveTo>
                  <a:lnTo>
                    <a:pt x="2034" y="911"/>
                  </a:lnTo>
                  <a:lnTo>
                    <a:pt x="2041" y="927"/>
                  </a:lnTo>
                  <a:lnTo>
                    <a:pt x="2076" y="913"/>
                  </a:lnTo>
                  <a:lnTo>
                    <a:pt x="2069" y="897"/>
                  </a:lnTo>
                  <a:close/>
                  <a:moveTo>
                    <a:pt x="2138" y="868"/>
                  </a:moveTo>
                  <a:lnTo>
                    <a:pt x="2102" y="882"/>
                  </a:lnTo>
                  <a:lnTo>
                    <a:pt x="2109" y="899"/>
                  </a:lnTo>
                  <a:lnTo>
                    <a:pt x="2145" y="885"/>
                  </a:lnTo>
                  <a:lnTo>
                    <a:pt x="2138" y="868"/>
                  </a:lnTo>
                  <a:close/>
                  <a:moveTo>
                    <a:pt x="2209" y="840"/>
                  </a:moveTo>
                  <a:lnTo>
                    <a:pt x="2173" y="854"/>
                  </a:lnTo>
                  <a:lnTo>
                    <a:pt x="2180" y="871"/>
                  </a:lnTo>
                  <a:lnTo>
                    <a:pt x="2216" y="856"/>
                  </a:lnTo>
                  <a:lnTo>
                    <a:pt x="2209" y="840"/>
                  </a:lnTo>
                  <a:close/>
                  <a:moveTo>
                    <a:pt x="2277" y="809"/>
                  </a:moveTo>
                  <a:lnTo>
                    <a:pt x="2244" y="823"/>
                  </a:lnTo>
                  <a:lnTo>
                    <a:pt x="2251" y="842"/>
                  </a:lnTo>
                  <a:lnTo>
                    <a:pt x="2287" y="828"/>
                  </a:lnTo>
                  <a:lnTo>
                    <a:pt x="2277" y="809"/>
                  </a:lnTo>
                  <a:close/>
                </a:path>
              </a:pathLst>
            </a:custGeom>
            <a:solidFill>
              <a:schemeClr val="tx2">
                <a:lumMod val="40000"/>
                <a:lumOff val="60000"/>
              </a:schemeClr>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Freeform 8"/>
            <p:cNvSpPr>
              <a:spLocks noEditPoints="1"/>
            </p:cNvSpPr>
            <p:nvPr/>
          </p:nvSpPr>
          <p:spPr bwMode="auto">
            <a:xfrm>
              <a:off x="3820196" y="3287632"/>
              <a:ext cx="4519763" cy="994599"/>
            </a:xfrm>
            <a:custGeom>
              <a:avLst/>
              <a:gdLst>
                <a:gd name="T0" fmla="*/ 6025 w 6103"/>
                <a:gd name="T1" fmla="*/ 1315 h 1343"/>
                <a:gd name="T2" fmla="*/ 5926 w 6103"/>
                <a:gd name="T3" fmla="*/ 1258 h 1343"/>
                <a:gd name="T4" fmla="*/ 5779 w 6103"/>
                <a:gd name="T5" fmla="*/ 1220 h 1343"/>
                <a:gd name="T6" fmla="*/ 5749 w 6103"/>
                <a:gd name="T7" fmla="*/ 1190 h 1343"/>
                <a:gd name="T8" fmla="*/ 5638 w 6103"/>
                <a:gd name="T9" fmla="*/ 1166 h 1343"/>
                <a:gd name="T10" fmla="*/ 5531 w 6103"/>
                <a:gd name="T11" fmla="*/ 1126 h 1343"/>
                <a:gd name="T12" fmla="*/ 5432 w 6103"/>
                <a:gd name="T13" fmla="*/ 1069 h 1343"/>
                <a:gd name="T14" fmla="*/ 5283 w 6103"/>
                <a:gd name="T15" fmla="*/ 1031 h 1343"/>
                <a:gd name="T16" fmla="*/ 5255 w 6103"/>
                <a:gd name="T17" fmla="*/ 1000 h 1343"/>
                <a:gd name="T18" fmla="*/ 5141 w 6103"/>
                <a:gd name="T19" fmla="*/ 979 h 1343"/>
                <a:gd name="T20" fmla="*/ 5037 w 6103"/>
                <a:gd name="T21" fmla="*/ 939 h 1343"/>
                <a:gd name="T22" fmla="*/ 4938 w 6103"/>
                <a:gd name="T23" fmla="*/ 880 h 1343"/>
                <a:gd name="T24" fmla="*/ 4789 w 6103"/>
                <a:gd name="T25" fmla="*/ 844 h 1343"/>
                <a:gd name="T26" fmla="*/ 4760 w 6103"/>
                <a:gd name="T27" fmla="*/ 814 h 1343"/>
                <a:gd name="T28" fmla="*/ 4647 w 6103"/>
                <a:gd name="T29" fmla="*/ 790 h 1343"/>
                <a:gd name="T30" fmla="*/ 4540 w 6103"/>
                <a:gd name="T31" fmla="*/ 750 h 1343"/>
                <a:gd name="T32" fmla="*/ 4441 w 6103"/>
                <a:gd name="T33" fmla="*/ 691 h 1343"/>
                <a:gd name="T34" fmla="*/ 4294 w 6103"/>
                <a:gd name="T35" fmla="*/ 655 h 1343"/>
                <a:gd name="T36" fmla="*/ 4266 w 6103"/>
                <a:gd name="T37" fmla="*/ 624 h 1343"/>
                <a:gd name="T38" fmla="*/ 4153 w 6103"/>
                <a:gd name="T39" fmla="*/ 601 h 1343"/>
                <a:gd name="T40" fmla="*/ 4046 w 6103"/>
                <a:gd name="T41" fmla="*/ 561 h 1343"/>
                <a:gd name="T42" fmla="*/ 3947 w 6103"/>
                <a:gd name="T43" fmla="*/ 501 h 1343"/>
                <a:gd name="T44" fmla="*/ 3798 w 6103"/>
                <a:gd name="T45" fmla="*/ 466 h 1343"/>
                <a:gd name="T46" fmla="*/ 3769 w 6103"/>
                <a:gd name="T47" fmla="*/ 435 h 1343"/>
                <a:gd name="T48" fmla="*/ 3658 w 6103"/>
                <a:gd name="T49" fmla="*/ 412 h 1343"/>
                <a:gd name="T50" fmla="*/ 3552 w 6103"/>
                <a:gd name="T51" fmla="*/ 371 h 1343"/>
                <a:gd name="T52" fmla="*/ 3453 w 6103"/>
                <a:gd name="T53" fmla="*/ 315 h 1343"/>
                <a:gd name="T54" fmla="*/ 3304 w 6103"/>
                <a:gd name="T55" fmla="*/ 277 h 1343"/>
                <a:gd name="T56" fmla="*/ 3275 w 6103"/>
                <a:gd name="T57" fmla="*/ 246 h 1343"/>
                <a:gd name="T58" fmla="*/ 3162 w 6103"/>
                <a:gd name="T59" fmla="*/ 225 h 1343"/>
                <a:gd name="T60" fmla="*/ 3053 w 6103"/>
                <a:gd name="T61" fmla="*/ 182 h 1343"/>
                <a:gd name="T62" fmla="*/ 2946 w 6103"/>
                <a:gd name="T63" fmla="*/ 177 h 1343"/>
                <a:gd name="T64" fmla="*/ 2909 w 6103"/>
                <a:gd name="T65" fmla="*/ 156 h 1343"/>
                <a:gd name="T66" fmla="*/ 2795 w 6103"/>
                <a:gd name="T67" fmla="*/ 168 h 1343"/>
                <a:gd name="T68" fmla="*/ 2682 w 6103"/>
                <a:gd name="T69" fmla="*/ 163 h 1343"/>
                <a:gd name="T70" fmla="*/ 2568 w 6103"/>
                <a:gd name="T71" fmla="*/ 137 h 1343"/>
                <a:gd name="T72" fmla="*/ 2417 w 6103"/>
                <a:gd name="T73" fmla="*/ 149 h 1343"/>
                <a:gd name="T74" fmla="*/ 2381 w 6103"/>
                <a:gd name="T75" fmla="*/ 128 h 1343"/>
                <a:gd name="T76" fmla="*/ 2265 w 6103"/>
                <a:gd name="T77" fmla="*/ 140 h 1343"/>
                <a:gd name="T78" fmla="*/ 2152 w 6103"/>
                <a:gd name="T79" fmla="*/ 135 h 1343"/>
                <a:gd name="T80" fmla="*/ 2041 w 6103"/>
                <a:gd name="T81" fmla="*/ 109 h 1343"/>
                <a:gd name="T82" fmla="*/ 1887 w 6103"/>
                <a:gd name="T83" fmla="*/ 121 h 1343"/>
                <a:gd name="T84" fmla="*/ 1852 w 6103"/>
                <a:gd name="T85" fmla="*/ 99 h 1343"/>
                <a:gd name="T86" fmla="*/ 1736 w 6103"/>
                <a:gd name="T87" fmla="*/ 111 h 1343"/>
                <a:gd name="T88" fmla="*/ 1625 w 6103"/>
                <a:gd name="T89" fmla="*/ 106 h 1343"/>
                <a:gd name="T90" fmla="*/ 1511 w 6103"/>
                <a:gd name="T91" fmla="*/ 80 h 1343"/>
                <a:gd name="T92" fmla="*/ 1360 w 6103"/>
                <a:gd name="T93" fmla="*/ 92 h 1343"/>
                <a:gd name="T94" fmla="*/ 1322 w 6103"/>
                <a:gd name="T95" fmla="*/ 71 h 1343"/>
                <a:gd name="T96" fmla="*/ 1208 w 6103"/>
                <a:gd name="T97" fmla="*/ 83 h 1343"/>
                <a:gd name="T98" fmla="*/ 1095 w 6103"/>
                <a:gd name="T99" fmla="*/ 78 h 1343"/>
                <a:gd name="T100" fmla="*/ 981 w 6103"/>
                <a:gd name="T101" fmla="*/ 52 h 1343"/>
                <a:gd name="T102" fmla="*/ 830 w 6103"/>
                <a:gd name="T103" fmla="*/ 64 h 1343"/>
                <a:gd name="T104" fmla="*/ 792 w 6103"/>
                <a:gd name="T105" fmla="*/ 43 h 1343"/>
                <a:gd name="T106" fmla="*/ 679 w 6103"/>
                <a:gd name="T107" fmla="*/ 57 h 1343"/>
                <a:gd name="T108" fmla="*/ 565 w 6103"/>
                <a:gd name="T109" fmla="*/ 50 h 1343"/>
                <a:gd name="T110" fmla="*/ 454 w 6103"/>
                <a:gd name="T111" fmla="*/ 24 h 1343"/>
                <a:gd name="T112" fmla="*/ 300 w 6103"/>
                <a:gd name="T113" fmla="*/ 35 h 1343"/>
                <a:gd name="T114" fmla="*/ 265 w 6103"/>
                <a:gd name="T115" fmla="*/ 14 h 1343"/>
                <a:gd name="T116" fmla="*/ 149 w 6103"/>
                <a:gd name="T117" fmla="*/ 28 h 1343"/>
                <a:gd name="T118" fmla="*/ 35 w 6103"/>
                <a:gd name="T119" fmla="*/ 21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103" h="1343">
                  <a:moveTo>
                    <a:pt x="6061" y="1329"/>
                  </a:moveTo>
                  <a:lnTo>
                    <a:pt x="6096" y="1343"/>
                  </a:lnTo>
                  <a:lnTo>
                    <a:pt x="6103" y="1324"/>
                  </a:lnTo>
                  <a:lnTo>
                    <a:pt x="6068" y="1310"/>
                  </a:lnTo>
                  <a:lnTo>
                    <a:pt x="6061" y="1329"/>
                  </a:lnTo>
                  <a:close/>
                  <a:moveTo>
                    <a:pt x="5990" y="1301"/>
                  </a:moveTo>
                  <a:lnTo>
                    <a:pt x="6025" y="1315"/>
                  </a:lnTo>
                  <a:lnTo>
                    <a:pt x="6033" y="1298"/>
                  </a:lnTo>
                  <a:lnTo>
                    <a:pt x="5997" y="1284"/>
                  </a:lnTo>
                  <a:lnTo>
                    <a:pt x="5990" y="1301"/>
                  </a:lnTo>
                  <a:close/>
                  <a:moveTo>
                    <a:pt x="5919" y="1275"/>
                  </a:moveTo>
                  <a:lnTo>
                    <a:pt x="5954" y="1289"/>
                  </a:lnTo>
                  <a:lnTo>
                    <a:pt x="5962" y="1270"/>
                  </a:lnTo>
                  <a:lnTo>
                    <a:pt x="5926" y="1258"/>
                  </a:lnTo>
                  <a:lnTo>
                    <a:pt x="5919" y="1275"/>
                  </a:lnTo>
                  <a:close/>
                  <a:moveTo>
                    <a:pt x="5848" y="1249"/>
                  </a:moveTo>
                  <a:lnTo>
                    <a:pt x="5884" y="1261"/>
                  </a:lnTo>
                  <a:lnTo>
                    <a:pt x="5891" y="1244"/>
                  </a:lnTo>
                  <a:lnTo>
                    <a:pt x="5855" y="1230"/>
                  </a:lnTo>
                  <a:lnTo>
                    <a:pt x="5848" y="1249"/>
                  </a:lnTo>
                  <a:close/>
                  <a:moveTo>
                    <a:pt x="5779" y="1220"/>
                  </a:moveTo>
                  <a:lnTo>
                    <a:pt x="5813" y="1235"/>
                  </a:lnTo>
                  <a:lnTo>
                    <a:pt x="5820" y="1216"/>
                  </a:lnTo>
                  <a:lnTo>
                    <a:pt x="5784" y="1204"/>
                  </a:lnTo>
                  <a:lnTo>
                    <a:pt x="5779" y="1220"/>
                  </a:lnTo>
                  <a:close/>
                  <a:moveTo>
                    <a:pt x="5709" y="1194"/>
                  </a:moveTo>
                  <a:lnTo>
                    <a:pt x="5744" y="1209"/>
                  </a:lnTo>
                  <a:lnTo>
                    <a:pt x="5749" y="1190"/>
                  </a:lnTo>
                  <a:lnTo>
                    <a:pt x="5713" y="1175"/>
                  </a:lnTo>
                  <a:lnTo>
                    <a:pt x="5709" y="1194"/>
                  </a:lnTo>
                  <a:close/>
                  <a:moveTo>
                    <a:pt x="5638" y="1166"/>
                  </a:moveTo>
                  <a:lnTo>
                    <a:pt x="5673" y="1180"/>
                  </a:lnTo>
                  <a:lnTo>
                    <a:pt x="5680" y="1164"/>
                  </a:lnTo>
                  <a:lnTo>
                    <a:pt x="5645" y="1149"/>
                  </a:lnTo>
                  <a:lnTo>
                    <a:pt x="5638" y="1166"/>
                  </a:lnTo>
                  <a:close/>
                  <a:moveTo>
                    <a:pt x="5567" y="1140"/>
                  </a:moveTo>
                  <a:lnTo>
                    <a:pt x="5602" y="1154"/>
                  </a:lnTo>
                  <a:lnTo>
                    <a:pt x="5609" y="1135"/>
                  </a:lnTo>
                  <a:lnTo>
                    <a:pt x="5574" y="1123"/>
                  </a:lnTo>
                  <a:lnTo>
                    <a:pt x="5567" y="1140"/>
                  </a:lnTo>
                  <a:close/>
                  <a:moveTo>
                    <a:pt x="5496" y="1114"/>
                  </a:moveTo>
                  <a:lnTo>
                    <a:pt x="5531" y="1126"/>
                  </a:lnTo>
                  <a:lnTo>
                    <a:pt x="5538" y="1109"/>
                  </a:lnTo>
                  <a:lnTo>
                    <a:pt x="5503" y="1095"/>
                  </a:lnTo>
                  <a:lnTo>
                    <a:pt x="5496" y="1114"/>
                  </a:lnTo>
                  <a:close/>
                  <a:moveTo>
                    <a:pt x="5425" y="1086"/>
                  </a:moveTo>
                  <a:lnTo>
                    <a:pt x="5460" y="1100"/>
                  </a:lnTo>
                  <a:lnTo>
                    <a:pt x="5467" y="1081"/>
                  </a:lnTo>
                  <a:lnTo>
                    <a:pt x="5432" y="1069"/>
                  </a:lnTo>
                  <a:lnTo>
                    <a:pt x="5425" y="1086"/>
                  </a:lnTo>
                  <a:close/>
                  <a:moveTo>
                    <a:pt x="5354" y="1060"/>
                  </a:moveTo>
                  <a:lnTo>
                    <a:pt x="5389" y="1074"/>
                  </a:lnTo>
                  <a:lnTo>
                    <a:pt x="5396" y="1055"/>
                  </a:lnTo>
                  <a:lnTo>
                    <a:pt x="5361" y="1041"/>
                  </a:lnTo>
                  <a:lnTo>
                    <a:pt x="5354" y="1060"/>
                  </a:lnTo>
                  <a:close/>
                  <a:moveTo>
                    <a:pt x="5283" y="1031"/>
                  </a:moveTo>
                  <a:lnTo>
                    <a:pt x="5318" y="1045"/>
                  </a:lnTo>
                  <a:lnTo>
                    <a:pt x="5325" y="1029"/>
                  </a:lnTo>
                  <a:lnTo>
                    <a:pt x="5290" y="1015"/>
                  </a:lnTo>
                  <a:lnTo>
                    <a:pt x="5283" y="1031"/>
                  </a:lnTo>
                  <a:close/>
                  <a:moveTo>
                    <a:pt x="5212" y="1005"/>
                  </a:moveTo>
                  <a:lnTo>
                    <a:pt x="5247" y="1019"/>
                  </a:lnTo>
                  <a:lnTo>
                    <a:pt x="5255" y="1000"/>
                  </a:lnTo>
                  <a:lnTo>
                    <a:pt x="5219" y="989"/>
                  </a:lnTo>
                  <a:lnTo>
                    <a:pt x="5212" y="1005"/>
                  </a:lnTo>
                  <a:close/>
                  <a:moveTo>
                    <a:pt x="5141" y="979"/>
                  </a:moveTo>
                  <a:lnTo>
                    <a:pt x="5176" y="991"/>
                  </a:lnTo>
                  <a:lnTo>
                    <a:pt x="5184" y="974"/>
                  </a:lnTo>
                  <a:lnTo>
                    <a:pt x="5148" y="960"/>
                  </a:lnTo>
                  <a:lnTo>
                    <a:pt x="5141" y="979"/>
                  </a:lnTo>
                  <a:close/>
                  <a:moveTo>
                    <a:pt x="5072" y="951"/>
                  </a:moveTo>
                  <a:lnTo>
                    <a:pt x="5106" y="965"/>
                  </a:lnTo>
                  <a:lnTo>
                    <a:pt x="5113" y="946"/>
                  </a:lnTo>
                  <a:lnTo>
                    <a:pt x="5077" y="934"/>
                  </a:lnTo>
                  <a:lnTo>
                    <a:pt x="5072" y="951"/>
                  </a:lnTo>
                  <a:close/>
                  <a:moveTo>
                    <a:pt x="5001" y="925"/>
                  </a:moveTo>
                  <a:lnTo>
                    <a:pt x="5037" y="939"/>
                  </a:lnTo>
                  <a:lnTo>
                    <a:pt x="5042" y="920"/>
                  </a:lnTo>
                  <a:lnTo>
                    <a:pt x="5006" y="906"/>
                  </a:lnTo>
                  <a:lnTo>
                    <a:pt x="5001" y="925"/>
                  </a:lnTo>
                  <a:close/>
                  <a:moveTo>
                    <a:pt x="4931" y="896"/>
                  </a:moveTo>
                  <a:lnTo>
                    <a:pt x="4966" y="911"/>
                  </a:lnTo>
                  <a:lnTo>
                    <a:pt x="4973" y="894"/>
                  </a:lnTo>
                  <a:lnTo>
                    <a:pt x="4938" y="880"/>
                  </a:lnTo>
                  <a:lnTo>
                    <a:pt x="4931" y="896"/>
                  </a:lnTo>
                  <a:close/>
                  <a:moveTo>
                    <a:pt x="4860" y="870"/>
                  </a:moveTo>
                  <a:lnTo>
                    <a:pt x="4895" y="885"/>
                  </a:lnTo>
                  <a:lnTo>
                    <a:pt x="4902" y="866"/>
                  </a:lnTo>
                  <a:lnTo>
                    <a:pt x="4867" y="854"/>
                  </a:lnTo>
                  <a:lnTo>
                    <a:pt x="4860" y="870"/>
                  </a:lnTo>
                  <a:close/>
                  <a:moveTo>
                    <a:pt x="4789" y="844"/>
                  </a:moveTo>
                  <a:lnTo>
                    <a:pt x="4824" y="856"/>
                  </a:lnTo>
                  <a:lnTo>
                    <a:pt x="4831" y="840"/>
                  </a:lnTo>
                  <a:lnTo>
                    <a:pt x="4796" y="825"/>
                  </a:lnTo>
                  <a:lnTo>
                    <a:pt x="4789" y="844"/>
                  </a:lnTo>
                  <a:close/>
                  <a:moveTo>
                    <a:pt x="4718" y="816"/>
                  </a:moveTo>
                  <a:lnTo>
                    <a:pt x="4753" y="830"/>
                  </a:lnTo>
                  <a:lnTo>
                    <a:pt x="4760" y="814"/>
                  </a:lnTo>
                  <a:lnTo>
                    <a:pt x="4725" y="799"/>
                  </a:lnTo>
                  <a:lnTo>
                    <a:pt x="4718" y="816"/>
                  </a:lnTo>
                  <a:close/>
                  <a:moveTo>
                    <a:pt x="4647" y="790"/>
                  </a:moveTo>
                  <a:lnTo>
                    <a:pt x="4682" y="804"/>
                  </a:lnTo>
                  <a:lnTo>
                    <a:pt x="4689" y="785"/>
                  </a:lnTo>
                  <a:lnTo>
                    <a:pt x="4654" y="771"/>
                  </a:lnTo>
                  <a:lnTo>
                    <a:pt x="4647" y="790"/>
                  </a:lnTo>
                  <a:close/>
                  <a:moveTo>
                    <a:pt x="4576" y="762"/>
                  </a:moveTo>
                  <a:lnTo>
                    <a:pt x="4611" y="776"/>
                  </a:lnTo>
                  <a:lnTo>
                    <a:pt x="4618" y="759"/>
                  </a:lnTo>
                  <a:lnTo>
                    <a:pt x="4583" y="745"/>
                  </a:lnTo>
                  <a:lnTo>
                    <a:pt x="4576" y="762"/>
                  </a:lnTo>
                  <a:close/>
                  <a:moveTo>
                    <a:pt x="4505" y="736"/>
                  </a:moveTo>
                  <a:lnTo>
                    <a:pt x="4540" y="750"/>
                  </a:lnTo>
                  <a:lnTo>
                    <a:pt x="4547" y="731"/>
                  </a:lnTo>
                  <a:lnTo>
                    <a:pt x="4512" y="719"/>
                  </a:lnTo>
                  <a:lnTo>
                    <a:pt x="4505" y="736"/>
                  </a:lnTo>
                  <a:close/>
                  <a:moveTo>
                    <a:pt x="4434" y="710"/>
                  </a:moveTo>
                  <a:lnTo>
                    <a:pt x="4469" y="721"/>
                  </a:lnTo>
                  <a:lnTo>
                    <a:pt x="4476" y="705"/>
                  </a:lnTo>
                  <a:lnTo>
                    <a:pt x="4441" y="691"/>
                  </a:lnTo>
                  <a:lnTo>
                    <a:pt x="4434" y="710"/>
                  </a:lnTo>
                  <a:close/>
                  <a:moveTo>
                    <a:pt x="4365" y="681"/>
                  </a:moveTo>
                  <a:lnTo>
                    <a:pt x="4398" y="695"/>
                  </a:lnTo>
                  <a:lnTo>
                    <a:pt x="4406" y="679"/>
                  </a:lnTo>
                  <a:lnTo>
                    <a:pt x="4370" y="665"/>
                  </a:lnTo>
                  <a:lnTo>
                    <a:pt x="4365" y="681"/>
                  </a:lnTo>
                  <a:close/>
                  <a:moveTo>
                    <a:pt x="4294" y="655"/>
                  </a:moveTo>
                  <a:lnTo>
                    <a:pt x="4330" y="669"/>
                  </a:lnTo>
                  <a:lnTo>
                    <a:pt x="4335" y="650"/>
                  </a:lnTo>
                  <a:lnTo>
                    <a:pt x="4299" y="636"/>
                  </a:lnTo>
                  <a:lnTo>
                    <a:pt x="4294" y="655"/>
                  </a:lnTo>
                  <a:close/>
                  <a:moveTo>
                    <a:pt x="4223" y="629"/>
                  </a:moveTo>
                  <a:lnTo>
                    <a:pt x="4259" y="641"/>
                  </a:lnTo>
                  <a:lnTo>
                    <a:pt x="4266" y="624"/>
                  </a:lnTo>
                  <a:lnTo>
                    <a:pt x="4231" y="610"/>
                  </a:lnTo>
                  <a:lnTo>
                    <a:pt x="4223" y="629"/>
                  </a:lnTo>
                  <a:close/>
                  <a:moveTo>
                    <a:pt x="4153" y="601"/>
                  </a:moveTo>
                  <a:lnTo>
                    <a:pt x="4188" y="615"/>
                  </a:lnTo>
                  <a:lnTo>
                    <a:pt x="4195" y="596"/>
                  </a:lnTo>
                  <a:lnTo>
                    <a:pt x="4160" y="584"/>
                  </a:lnTo>
                  <a:lnTo>
                    <a:pt x="4153" y="601"/>
                  </a:lnTo>
                  <a:close/>
                  <a:moveTo>
                    <a:pt x="4082" y="575"/>
                  </a:moveTo>
                  <a:lnTo>
                    <a:pt x="4117" y="587"/>
                  </a:lnTo>
                  <a:lnTo>
                    <a:pt x="4124" y="570"/>
                  </a:lnTo>
                  <a:lnTo>
                    <a:pt x="4089" y="556"/>
                  </a:lnTo>
                  <a:lnTo>
                    <a:pt x="4082" y="575"/>
                  </a:lnTo>
                  <a:close/>
                  <a:moveTo>
                    <a:pt x="4011" y="546"/>
                  </a:moveTo>
                  <a:lnTo>
                    <a:pt x="4046" y="561"/>
                  </a:lnTo>
                  <a:lnTo>
                    <a:pt x="4053" y="544"/>
                  </a:lnTo>
                  <a:lnTo>
                    <a:pt x="4018" y="530"/>
                  </a:lnTo>
                  <a:lnTo>
                    <a:pt x="4011" y="546"/>
                  </a:lnTo>
                  <a:close/>
                  <a:moveTo>
                    <a:pt x="3940" y="520"/>
                  </a:moveTo>
                  <a:lnTo>
                    <a:pt x="3975" y="535"/>
                  </a:lnTo>
                  <a:lnTo>
                    <a:pt x="3982" y="516"/>
                  </a:lnTo>
                  <a:lnTo>
                    <a:pt x="3947" y="501"/>
                  </a:lnTo>
                  <a:lnTo>
                    <a:pt x="3940" y="520"/>
                  </a:lnTo>
                  <a:close/>
                  <a:moveTo>
                    <a:pt x="3869" y="494"/>
                  </a:moveTo>
                  <a:lnTo>
                    <a:pt x="3904" y="506"/>
                  </a:lnTo>
                  <a:lnTo>
                    <a:pt x="3911" y="490"/>
                  </a:lnTo>
                  <a:lnTo>
                    <a:pt x="3876" y="475"/>
                  </a:lnTo>
                  <a:lnTo>
                    <a:pt x="3869" y="494"/>
                  </a:lnTo>
                  <a:close/>
                  <a:moveTo>
                    <a:pt x="3798" y="466"/>
                  </a:moveTo>
                  <a:lnTo>
                    <a:pt x="3833" y="480"/>
                  </a:lnTo>
                  <a:lnTo>
                    <a:pt x="3840" y="461"/>
                  </a:lnTo>
                  <a:lnTo>
                    <a:pt x="3805" y="449"/>
                  </a:lnTo>
                  <a:lnTo>
                    <a:pt x="3798" y="466"/>
                  </a:lnTo>
                  <a:close/>
                  <a:moveTo>
                    <a:pt x="3727" y="440"/>
                  </a:moveTo>
                  <a:lnTo>
                    <a:pt x="3762" y="452"/>
                  </a:lnTo>
                  <a:lnTo>
                    <a:pt x="3769" y="435"/>
                  </a:lnTo>
                  <a:lnTo>
                    <a:pt x="3734" y="421"/>
                  </a:lnTo>
                  <a:lnTo>
                    <a:pt x="3727" y="440"/>
                  </a:lnTo>
                  <a:close/>
                  <a:moveTo>
                    <a:pt x="3658" y="412"/>
                  </a:moveTo>
                  <a:lnTo>
                    <a:pt x="3691" y="426"/>
                  </a:lnTo>
                  <a:lnTo>
                    <a:pt x="3698" y="409"/>
                  </a:lnTo>
                  <a:lnTo>
                    <a:pt x="3663" y="395"/>
                  </a:lnTo>
                  <a:lnTo>
                    <a:pt x="3658" y="412"/>
                  </a:lnTo>
                  <a:close/>
                  <a:moveTo>
                    <a:pt x="3587" y="386"/>
                  </a:moveTo>
                  <a:lnTo>
                    <a:pt x="3623" y="400"/>
                  </a:lnTo>
                  <a:lnTo>
                    <a:pt x="3628" y="381"/>
                  </a:lnTo>
                  <a:lnTo>
                    <a:pt x="3592" y="367"/>
                  </a:lnTo>
                  <a:lnTo>
                    <a:pt x="3587" y="386"/>
                  </a:lnTo>
                  <a:close/>
                  <a:moveTo>
                    <a:pt x="3516" y="360"/>
                  </a:moveTo>
                  <a:lnTo>
                    <a:pt x="3552" y="371"/>
                  </a:lnTo>
                  <a:lnTo>
                    <a:pt x="3557" y="355"/>
                  </a:lnTo>
                  <a:lnTo>
                    <a:pt x="3523" y="341"/>
                  </a:lnTo>
                  <a:lnTo>
                    <a:pt x="3516" y="360"/>
                  </a:lnTo>
                  <a:close/>
                  <a:moveTo>
                    <a:pt x="3445" y="331"/>
                  </a:moveTo>
                  <a:lnTo>
                    <a:pt x="3481" y="345"/>
                  </a:lnTo>
                  <a:lnTo>
                    <a:pt x="3488" y="326"/>
                  </a:lnTo>
                  <a:lnTo>
                    <a:pt x="3453" y="315"/>
                  </a:lnTo>
                  <a:lnTo>
                    <a:pt x="3445" y="331"/>
                  </a:lnTo>
                  <a:close/>
                  <a:moveTo>
                    <a:pt x="3375" y="305"/>
                  </a:moveTo>
                  <a:lnTo>
                    <a:pt x="3410" y="317"/>
                  </a:lnTo>
                  <a:lnTo>
                    <a:pt x="3417" y="300"/>
                  </a:lnTo>
                  <a:lnTo>
                    <a:pt x="3382" y="286"/>
                  </a:lnTo>
                  <a:lnTo>
                    <a:pt x="3375" y="305"/>
                  </a:lnTo>
                  <a:close/>
                  <a:moveTo>
                    <a:pt x="3304" y="277"/>
                  </a:moveTo>
                  <a:lnTo>
                    <a:pt x="3339" y="291"/>
                  </a:lnTo>
                  <a:lnTo>
                    <a:pt x="3346" y="274"/>
                  </a:lnTo>
                  <a:lnTo>
                    <a:pt x="3311" y="260"/>
                  </a:lnTo>
                  <a:lnTo>
                    <a:pt x="3304" y="277"/>
                  </a:lnTo>
                  <a:close/>
                  <a:moveTo>
                    <a:pt x="3233" y="251"/>
                  </a:moveTo>
                  <a:lnTo>
                    <a:pt x="3268" y="265"/>
                  </a:lnTo>
                  <a:lnTo>
                    <a:pt x="3275" y="246"/>
                  </a:lnTo>
                  <a:lnTo>
                    <a:pt x="3240" y="232"/>
                  </a:lnTo>
                  <a:lnTo>
                    <a:pt x="3233" y="251"/>
                  </a:lnTo>
                  <a:close/>
                  <a:moveTo>
                    <a:pt x="3162" y="225"/>
                  </a:moveTo>
                  <a:lnTo>
                    <a:pt x="3197" y="237"/>
                  </a:lnTo>
                  <a:lnTo>
                    <a:pt x="3204" y="220"/>
                  </a:lnTo>
                  <a:lnTo>
                    <a:pt x="3169" y="206"/>
                  </a:lnTo>
                  <a:lnTo>
                    <a:pt x="3162" y="225"/>
                  </a:lnTo>
                  <a:close/>
                  <a:moveTo>
                    <a:pt x="3091" y="196"/>
                  </a:moveTo>
                  <a:lnTo>
                    <a:pt x="3126" y="211"/>
                  </a:lnTo>
                  <a:lnTo>
                    <a:pt x="3133" y="192"/>
                  </a:lnTo>
                  <a:lnTo>
                    <a:pt x="3098" y="180"/>
                  </a:lnTo>
                  <a:lnTo>
                    <a:pt x="3091" y="196"/>
                  </a:lnTo>
                  <a:close/>
                  <a:moveTo>
                    <a:pt x="3022" y="180"/>
                  </a:moveTo>
                  <a:lnTo>
                    <a:pt x="3053" y="182"/>
                  </a:lnTo>
                  <a:lnTo>
                    <a:pt x="3055" y="182"/>
                  </a:lnTo>
                  <a:lnTo>
                    <a:pt x="3062" y="166"/>
                  </a:lnTo>
                  <a:lnTo>
                    <a:pt x="3058" y="163"/>
                  </a:lnTo>
                  <a:lnTo>
                    <a:pt x="3058" y="163"/>
                  </a:lnTo>
                  <a:lnTo>
                    <a:pt x="3022" y="161"/>
                  </a:lnTo>
                  <a:lnTo>
                    <a:pt x="3022" y="180"/>
                  </a:lnTo>
                  <a:close/>
                  <a:moveTo>
                    <a:pt x="2946" y="177"/>
                  </a:moveTo>
                  <a:lnTo>
                    <a:pt x="2984" y="177"/>
                  </a:lnTo>
                  <a:lnTo>
                    <a:pt x="2984" y="158"/>
                  </a:lnTo>
                  <a:lnTo>
                    <a:pt x="2946" y="158"/>
                  </a:lnTo>
                  <a:lnTo>
                    <a:pt x="2946" y="177"/>
                  </a:lnTo>
                  <a:close/>
                  <a:moveTo>
                    <a:pt x="2871" y="173"/>
                  </a:moveTo>
                  <a:lnTo>
                    <a:pt x="2909" y="175"/>
                  </a:lnTo>
                  <a:lnTo>
                    <a:pt x="2909" y="156"/>
                  </a:lnTo>
                  <a:lnTo>
                    <a:pt x="2871" y="154"/>
                  </a:lnTo>
                  <a:lnTo>
                    <a:pt x="2871" y="173"/>
                  </a:lnTo>
                  <a:close/>
                  <a:moveTo>
                    <a:pt x="2795" y="168"/>
                  </a:moveTo>
                  <a:lnTo>
                    <a:pt x="2833" y="170"/>
                  </a:lnTo>
                  <a:lnTo>
                    <a:pt x="2833" y="151"/>
                  </a:lnTo>
                  <a:lnTo>
                    <a:pt x="2795" y="149"/>
                  </a:lnTo>
                  <a:lnTo>
                    <a:pt x="2795" y="168"/>
                  </a:lnTo>
                  <a:close/>
                  <a:moveTo>
                    <a:pt x="2719" y="163"/>
                  </a:moveTo>
                  <a:lnTo>
                    <a:pt x="2757" y="166"/>
                  </a:lnTo>
                  <a:lnTo>
                    <a:pt x="2757" y="147"/>
                  </a:lnTo>
                  <a:lnTo>
                    <a:pt x="2719" y="144"/>
                  </a:lnTo>
                  <a:lnTo>
                    <a:pt x="2719" y="163"/>
                  </a:lnTo>
                  <a:close/>
                  <a:moveTo>
                    <a:pt x="2644" y="161"/>
                  </a:moveTo>
                  <a:lnTo>
                    <a:pt x="2682" y="163"/>
                  </a:lnTo>
                  <a:lnTo>
                    <a:pt x="2682" y="144"/>
                  </a:lnTo>
                  <a:lnTo>
                    <a:pt x="2644" y="142"/>
                  </a:lnTo>
                  <a:lnTo>
                    <a:pt x="2644" y="161"/>
                  </a:lnTo>
                  <a:close/>
                  <a:moveTo>
                    <a:pt x="2568" y="156"/>
                  </a:moveTo>
                  <a:lnTo>
                    <a:pt x="2606" y="158"/>
                  </a:lnTo>
                  <a:lnTo>
                    <a:pt x="2606" y="140"/>
                  </a:lnTo>
                  <a:lnTo>
                    <a:pt x="2568" y="137"/>
                  </a:lnTo>
                  <a:lnTo>
                    <a:pt x="2568" y="156"/>
                  </a:lnTo>
                  <a:close/>
                  <a:moveTo>
                    <a:pt x="2492" y="151"/>
                  </a:moveTo>
                  <a:lnTo>
                    <a:pt x="2530" y="154"/>
                  </a:lnTo>
                  <a:lnTo>
                    <a:pt x="2530" y="135"/>
                  </a:lnTo>
                  <a:lnTo>
                    <a:pt x="2492" y="132"/>
                  </a:lnTo>
                  <a:lnTo>
                    <a:pt x="2492" y="151"/>
                  </a:lnTo>
                  <a:close/>
                  <a:moveTo>
                    <a:pt x="2417" y="149"/>
                  </a:moveTo>
                  <a:lnTo>
                    <a:pt x="2455" y="149"/>
                  </a:lnTo>
                  <a:lnTo>
                    <a:pt x="2455" y="132"/>
                  </a:lnTo>
                  <a:lnTo>
                    <a:pt x="2417" y="130"/>
                  </a:lnTo>
                  <a:lnTo>
                    <a:pt x="2417" y="149"/>
                  </a:lnTo>
                  <a:close/>
                  <a:moveTo>
                    <a:pt x="2341" y="144"/>
                  </a:moveTo>
                  <a:lnTo>
                    <a:pt x="2379" y="147"/>
                  </a:lnTo>
                  <a:lnTo>
                    <a:pt x="2381" y="128"/>
                  </a:lnTo>
                  <a:lnTo>
                    <a:pt x="2343" y="125"/>
                  </a:lnTo>
                  <a:lnTo>
                    <a:pt x="2341" y="144"/>
                  </a:lnTo>
                  <a:close/>
                  <a:moveTo>
                    <a:pt x="2265" y="140"/>
                  </a:moveTo>
                  <a:lnTo>
                    <a:pt x="2303" y="142"/>
                  </a:lnTo>
                  <a:lnTo>
                    <a:pt x="2306" y="123"/>
                  </a:lnTo>
                  <a:lnTo>
                    <a:pt x="2268" y="121"/>
                  </a:lnTo>
                  <a:lnTo>
                    <a:pt x="2265" y="140"/>
                  </a:lnTo>
                  <a:close/>
                  <a:moveTo>
                    <a:pt x="2190" y="137"/>
                  </a:moveTo>
                  <a:lnTo>
                    <a:pt x="2228" y="137"/>
                  </a:lnTo>
                  <a:lnTo>
                    <a:pt x="2230" y="118"/>
                  </a:lnTo>
                  <a:lnTo>
                    <a:pt x="2192" y="118"/>
                  </a:lnTo>
                  <a:lnTo>
                    <a:pt x="2190" y="137"/>
                  </a:lnTo>
                  <a:close/>
                  <a:moveTo>
                    <a:pt x="2114" y="132"/>
                  </a:moveTo>
                  <a:lnTo>
                    <a:pt x="2152" y="135"/>
                  </a:lnTo>
                  <a:lnTo>
                    <a:pt x="2154" y="116"/>
                  </a:lnTo>
                  <a:lnTo>
                    <a:pt x="2116" y="114"/>
                  </a:lnTo>
                  <a:lnTo>
                    <a:pt x="2114" y="132"/>
                  </a:lnTo>
                  <a:close/>
                  <a:moveTo>
                    <a:pt x="2038" y="128"/>
                  </a:moveTo>
                  <a:lnTo>
                    <a:pt x="2076" y="130"/>
                  </a:lnTo>
                  <a:lnTo>
                    <a:pt x="2079" y="111"/>
                  </a:lnTo>
                  <a:lnTo>
                    <a:pt x="2041" y="109"/>
                  </a:lnTo>
                  <a:lnTo>
                    <a:pt x="2038" y="128"/>
                  </a:lnTo>
                  <a:close/>
                  <a:moveTo>
                    <a:pt x="1963" y="123"/>
                  </a:moveTo>
                  <a:lnTo>
                    <a:pt x="2001" y="125"/>
                  </a:lnTo>
                  <a:lnTo>
                    <a:pt x="2003" y="106"/>
                  </a:lnTo>
                  <a:lnTo>
                    <a:pt x="1965" y="104"/>
                  </a:lnTo>
                  <a:lnTo>
                    <a:pt x="1963" y="123"/>
                  </a:lnTo>
                  <a:close/>
                  <a:moveTo>
                    <a:pt x="1887" y="121"/>
                  </a:moveTo>
                  <a:lnTo>
                    <a:pt x="1925" y="123"/>
                  </a:lnTo>
                  <a:lnTo>
                    <a:pt x="1927" y="104"/>
                  </a:lnTo>
                  <a:lnTo>
                    <a:pt x="1889" y="102"/>
                  </a:lnTo>
                  <a:lnTo>
                    <a:pt x="1887" y="121"/>
                  </a:lnTo>
                  <a:close/>
                  <a:moveTo>
                    <a:pt x="1811" y="116"/>
                  </a:moveTo>
                  <a:lnTo>
                    <a:pt x="1849" y="118"/>
                  </a:lnTo>
                  <a:lnTo>
                    <a:pt x="1852" y="99"/>
                  </a:lnTo>
                  <a:lnTo>
                    <a:pt x="1814" y="97"/>
                  </a:lnTo>
                  <a:lnTo>
                    <a:pt x="1811" y="116"/>
                  </a:lnTo>
                  <a:close/>
                  <a:moveTo>
                    <a:pt x="1736" y="111"/>
                  </a:moveTo>
                  <a:lnTo>
                    <a:pt x="1774" y="114"/>
                  </a:lnTo>
                  <a:lnTo>
                    <a:pt x="1776" y="95"/>
                  </a:lnTo>
                  <a:lnTo>
                    <a:pt x="1738" y="92"/>
                  </a:lnTo>
                  <a:lnTo>
                    <a:pt x="1736" y="111"/>
                  </a:lnTo>
                  <a:close/>
                  <a:moveTo>
                    <a:pt x="1662" y="109"/>
                  </a:moveTo>
                  <a:lnTo>
                    <a:pt x="1698" y="109"/>
                  </a:lnTo>
                  <a:lnTo>
                    <a:pt x="1700" y="92"/>
                  </a:lnTo>
                  <a:lnTo>
                    <a:pt x="1662" y="90"/>
                  </a:lnTo>
                  <a:lnTo>
                    <a:pt x="1662" y="109"/>
                  </a:lnTo>
                  <a:close/>
                  <a:moveTo>
                    <a:pt x="1587" y="104"/>
                  </a:moveTo>
                  <a:lnTo>
                    <a:pt x="1625" y="106"/>
                  </a:lnTo>
                  <a:lnTo>
                    <a:pt x="1625" y="88"/>
                  </a:lnTo>
                  <a:lnTo>
                    <a:pt x="1587" y="85"/>
                  </a:lnTo>
                  <a:lnTo>
                    <a:pt x="1587" y="104"/>
                  </a:lnTo>
                  <a:close/>
                  <a:moveTo>
                    <a:pt x="1511" y="99"/>
                  </a:moveTo>
                  <a:lnTo>
                    <a:pt x="1549" y="102"/>
                  </a:lnTo>
                  <a:lnTo>
                    <a:pt x="1549" y="83"/>
                  </a:lnTo>
                  <a:lnTo>
                    <a:pt x="1511" y="80"/>
                  </a:lnTo>
                  <a:lnTo>
                    <a:pt x="1511" y="99"/>
                  </a:lnTo>
                  <a:close/>
                  <a:moveTo>
                    <a:pt x="1435" y="97"/>
                  </a:moveTo>
                  <a:lnTo>
                    <a:pt x="1473" y="97"/>
                  </a:lnTo>
                  <a:lnTo>
                    <a:pt x="1473" y="78"/>
                  </a:lnTo>
                  <a:lnTo>
                    <a:pt x="1435" y="78"/>
                  </a:lnTo>
                  <a:lnTo>
                    <a:pt x="1435" y="97"/>
                  </a:lnTo>
                  <a:close/>
                  <a:moveTo>
                    <a:pt x="1360" y="92"/>
                  </a:moveTo>
                  <a:lnTo>
                    <a:pt x="1398" y="95"/>
                  </a:lnTo>
                  <a:lnTo>
                    <a:pt x="1398" y="76"/>
                  </a:lnTo>
                  <a:lnTo>
                    <a:pt x="1360" y="73"/>
                  </a:lnTo>
                  <a:lnTo>
                    <a:pt x="1360" y="92"/>
                  </a:lnTo>
                  <a:close/>
                  <a:moveTo>
                    <a:pt x="1284" y="88"/>
                  </a:moveTo>
                  <a:lnTo>
                    <a:pt x="1322" y="90"/>
                  </a:lnTo>
                  <a:lnTo>
                    <a:pt x="1322" y="71"/>
                  </a:lnTo>
                  <a:lnTo>
                    <a:pt x="1284" y="69"/>
                  </a:lnTo>
                  <a:lnTo>
                    <a:pt x="1284" y="88"/>
                  </a:lnTo>
                  <a:close/>
                  <a:moveTo>
                    <a:pt x="1208" y="83"/>
                  </a:moveTo>
                  <a:lnTo>
                    <a:pt x="1246" y="85"/>
                  </a:lnTo>
                  <a:lnTo>
                    <a:pt x="1246" y="66"/>
                  </a:lnTo>
                  <a:lnTo>
                    <a:pt x="1208" y="64"/>
                  </a:lnTo>
                  <a:lnTo>
                    <a:pt x="1208" y="83"/>
                  </a:lnTo>
                  <a:close/>
                  <a:moveTo>
                    <a:pt x="1133" y="80"/>
                  </a:moveTo>
                  <a:lnTo>
                    <a:pt x="1171" y="83"/>
                  </a:lnTo>
                  <a:lnTo>
                    <a:pt x="1171" y="64"/>
                  </a:lnTo>
                  <a:lnTo>
                    <a:pt x="1133" y="62"/>
                  </a:lnTo>
                  <a:lnTo>
                    <a:pt x="1133" y="80"/>
                  </a:lnTo>
                  <a:close/>
                  <a:moveTo>
                    <a:pt x="1057" y="76"/>
                  </a:moveTo>
                  <a:lnTo>
                    <a:pt x="1095" y="78"/>
                  </a:lnTo>
                  <a:lnTo>
                    <a:pt x="1095" y="59"/>
                  </a:lnTo>
                  <a:lnTo>
                    <a:pt x="1057" y="57"/>
                  </a:lnTo>
                  <a:lnTo>
                    <a:pt x="1057" y="76"/>
                  </a:lnTo>
                  <a:close/>
                  <a:moveTo>
                    <a:pt x="981" y="71"/>
                  </a:moveTo>
                  <a:lnTo>
                    <a:pt x="1019" y="73"/>
                  </a:lnTo>
                  <a:lnTo>
                    <a:pt x="1019" y="54"/>
                  </a:lnTo>
                  <a:lnTo>
                    <a:pt x="981" y="52"/>
                  </a:lnTo>
                  <a:lnTo>
                    <a:pt x="981" y="71"/>
                  </a:lnTo>
                  <a:close/>
                  <a:moveTo>
                    <a:pt x="906" y="69"/>
                  </a:moveTo>
                  <a:lnTo>
                    <a:pt x="944" y="69"/>
                  </a:lnTo>
                  <a:lnTo>
                    <a:pt x="944" y="50"/>
                  </a:lnTo>
                  <a:lnTo>
                    <a:pt x="906" y="50"/>
                  </a:lnTo>
                  <a:lnTo>
                    <a:pt x="906" y="69"/>
                  </a:lnTo>
                  <a:close/>
                  <a:moveTo>
                    <a:pt x="830" y="64"/>
                  </a:moveTo>
                  <a:lnTo>
                    <a:pt x="868" y="66"/>
                  </a:lnTo>
                  <a:lnTo>
                    <a:pt x="868" y="47"/>
                  </a:lnTo>
                  <a:lnTo>
                    <a:pt x="830" y="45"/>
                  </a:lnTo>
                  <a:lnTo>
                    <a:pt x="830" y="64"/>
                  </a:lnTo>
                  <a:close/>
                  <a:moveTo>
                    <a:pt x="754" y="59"/>
                  </a:moveTo>
                  <a:lnTo>
                    <a:pt x="792" y="62"/>
                  </a:lnTo>
                  <a:lnTo>
                    <a:pt x="792" y="43"/>
                  </a:lnTo>
                  <a:lnTo>
                    <a:pt x="754" y="40"/>
                  </a:lnTo>
                  <a:lnTo>
                    <a:pt x="754" y="59"/>
                  </a:lnTo>
                  <a:close/>
                  <a:moveTo>
                    <a:pt x="679" y="57"/>
                  </a:moveTo>
                  <a:lnTo>
                    <a:pt x="716" y="57"/>
                  </a:lnTo>
                  <a:lnTo>
                    <a:pt x="719" y="38"/>
                  </a:lnTo>
                  <a:lnTo>
                    <a:pt x="681" y="38"/>
                  </a:lnTo>
                  <a:lnTo>
                    <a:pt x="679" y="57"/>
                  </a:lnTo>
                  <a:close/>
                  <a:moveTo>
                    <a:pt x="603" y="52"/>
                  </a:moveTo>
                  <a:lnTo>
                    <a:pt x="641" y="54"/>
                  </a:lnTo>
                  <a:lnTo>
                    <a:pt x="643" y="35"/>
                  </a:lnTo>
                  <a:lnTo>
                    <a:pt x="605" y="33"/>
                  </a:lnTo>
                  <a:lnTo>
                    <a:pt x="603" y="52"/>
                  </a:lnTo>
                  <a:close/>
                  <a:moveTo>
                    <a:pt x="527" y="47"/>
                  </a:moveTo>
                  <a:lnTo>
                    <a:pt x="565" y="50"/>
                  </a:lnTo>
                  <a:lnTo>
                    <a:pt x="568" y="31"/>
                  </a:lnTo>
                  <a:lnTo>
                    <a:pt x="530" y="28"/>
                  </a:lnTo>
                  <a:lnTo>
                    <a:pt x="527" y="47"/>
                  </a:lnTo>
                  <a:close/>
                  <a:moveTo>
                    <a:pt x="452" y="43"/>
                  </a:moveTo>
                  <a:lnTo>
                    <a:pt x="489" y="45"/>
                  </a:lnTo>
                  <a:lnTo>
                    <a:pt x="492" y="26"/>
                  </a:lnTo>
                  <a:lnTo>
                    <a:pt x="454" y="24"/>
                  </a:lnTo>
                  <a:lnTo>
                    <a:pt x="452" y="43"/>
                  </a:lnTo>
                  <a:close/>
                  <a:moveTo>
                    <a:pt x="376" y="40"/>
                  </a:moveTo>
                  <a:lnTo>
                    <a:pt x="414" y="43"/>
                  </a:lnTo>
                  <a:lnTo>
                    <a:pt x="416" y="24"/>
                  </a:lnTo>
                  <a:lnTo>
                    <a:pt x="378" y="21"/>
                  </a:lnTo>
                  <a:lnTo>
                    <a:pt x="376" y="40"/>
                  </a:lnTo>
                  <a:close/>
                  <a:moveTo>
                    <a:pt x="300" y="35"/>
                  </a:moveTo>
                  <a:lnTo>
                    <a:pt x="338" y="38"/>
                  </a:lnTo>
                  <a:lnTo>
                    <a:pt x="340" y="19"/>
                  </a:lnTo>
                  <a:lnTo>
                    <a:pt x="303" y="17"/>
                  </a:lnTo>
                  <a:lnTo>
                    <a:pt x="300" y="35"/>
                  </a:lnTo>
                  <a:close/>
                  <a:moveTo>
                    <a:pt x="225" y="31"/>
                  </a:moveTo>
                  <a:lnTo>
                    <a:pt x="262" y="33"/>
                  </a:lnTo>
                  <a:lnTo>
                    <a:pt x="265" y="14"/>
                  </a:lnTo>
                  <a:lnTo>
                    <a:pt x="227" y="12"/>
                  </a:lnTo>
                  <a:lnTo>
                    <a:pt x="225" y="31"/>
                  </a:lnTo>
                  <a:close/>
                  <a:moveTo>
                    <a:pt x="149" y="28"/>
                  </a:moveTo>
                  <a:lnTo>
                    <a:pt x="187" y="28"/>
                  </a:lnTo>
                  <a:lnTo>
                    <a:pt x="189" y="9"/>
                  </a:lnTo>
                  <a:lnTo>
                    <a:pt x="151" y="9"/>
                  </a:lnTo>
                  <a:lnTo>
                    <a:pt x="149" y="28"/>
                  </a:lnTo>
                  <a:close/>
                  <a:moveTo>
                    <a:pt x="73" y="24"/>
                  </a:moveTo>
                  <a:lnTo>
                    <a:pt x="111" y="26"/>
                  </a:lnTo>
                  <a:lnTo>
                    <a:pt x="113" y="7"/>
                  </a:lnTo>
                  <a:lnTo>
                    <a:pt x="76" y="5"/>
                  </a:lnTo>
                  <a:lnTo>
                    <a:pt x="73" y="24"/>
                  </a:lnTo>
                  <a:close/>
                  <a:moveTo>
                    <a:pt x="0" y="19"/>
                  </a:moveTo>
                  <a:lnTo>
                    <a:pt x="35" y="21"/>
                  </a:lnTo>
                  <a:lnTo>
                    <a:pt x="38" y="2"/>
                  </a:lnTo>
                  <a:lnTo>
                    <a:pt x="0" y="0"/>
                  </a:lnTo>
                  <a:lnTo>
                    <a:pt x="0" y="19"/>
                  </a:lnTo>
                  <a:close/>
                </a:path>
              </a:pathLst>
            </a:custGeom>
            <a:solidFill>
              <a:schemeClr val="tx2">
                <a:lumMod val="40000"/>
                <a:lumOff val="60000"/>
              </a:schemeClr>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Freeform 9"/>
            <p:cNvSpPr>
              <a:spLocks noEditPoints="1"/>
            </p:cNvSpPr>
            <p:nvPr/>
          </p:nvSpPr>
          <p:spPr bwMode="auto">
            <a:xfrm>
              <a:off x="6082670" y="3312072"/>
              <a:ext cx="2304686" cy="110346"/>
            </a:xfrm>
            <a:custGeom>
              <a:avLst/>
              <a:gdLst>
                <a:gd name="T0" fmla="*/ 12 w 3112"/>
                <a:gd name="T1" fmla="*/ 149 h 149"/>
                <a:gd name="T2" fmla="*/ 50 w 3112"/>
                <a:gd name="T3" fmla="*/ 147 h 149"/>
                <a:gd name="T4" fmla="*/ 126 w 3112"/>
                <a:gd name="T5" fmla="*/ 125 h 149"/>
                <a:gd name="T6" fmla="*/ 237 w 3112"/>
                <a:gd name="T7" fmla="*/ 121 h 149"/>
                <a:gd name="T8" fmla="*/ 237 w 3112"/>
                <a:gd name="T9" fmla="*/ 121 h 149"/>
                <a:gd name="T10" fmla="*/ 315 w 3112"/>
                <a:gd name="T11" fmla="*/ 135 h 149"/>
                <a:gd name="T12" fmla="*/ 353 w 3112"/>
                <a:gd name="T13" fmla="*/ 135 h 149"/>
                <a:gd name="T14" fmla="*/ 426 w 3112"/>
                <a:gd name="T15" fmla="*/ 114 h 149"/>
                <a:gd name="T16" fmla="*/ 539 w 3112"/>
                <a:gd name="T17" fmla="*/ 109 h 149"/>
                <a:gd name="T18" fmla="*/ 539 w 3112"/>
                <a:gd name="T19" fmla="*/ 109 h 149"/>
                <a:gd name="T20" fmla="*/ 617 w 3112"/>
                <a:gd name="T21" fmla="*/ 123 h 149"/>
                <a:gd name="T22" fmla="*/ 655 w 3112"/>
                <a:gd name="T23" fmla="*/ 123 h 149"/>
                <a:gd name="T24" fmla="*/ 729 w 3112"/>
                <a:gd name="T25" fmla="*/ 99 h 149"/>
                <a:gd name="T26" fmla="*/ 842 w 3112"/>
                <a:gd name="T27" fmla="*/ 95 h 149"/>
                <a:gd name="T28" fmla="*/ 842 w 3112"/>
                <a:gd name="T29" fmla="*/ 95 h 149"/>
                <a:gd name="T30" fmla="*/ 920 w 3112"/>
                <a:gd name="T31" fmla="*/ 111 h 149"/>
                <a:gd name="T32" fmla="*/ 958 w 3112"/>
                <a:gd name="T33" fmla="*/ 109 h 149"/>
                <a:gd name="T34" fmla="*/ 1031 w 3112"/>
                <a:gd name="T35" fmla="*/ 88 h 149"/>
                <a:gd name="T36" fmla="*/ 1145 w 3112"/>
                <a:gd name="T37" fmla="*/ 83 h 149"/>
                <a:gd name="T38" fmla="*/ 1145 w 3112"/>
                <a:gd name="T39" fmla="*/ 83 h 149"/>
                <a:gd name="T40" fmla="*/ 1220 w 3112"/>
                <a:gd name="T41" fmla="*/ 99 h 149"/>
                <a:gd name="T42" fmla="*/ 1258 w 3112"/>
                <a:gd name="T43" fmla="*/ 97 h 149"/>
                <a:gd name="T44" fmla="*/ 1334 w 3112"/>
                <a:gd name="T45" fmla="*/ 76 h 149"/>
                <a:gd name="T46" fmla="*/ 1448 w 3112"/>
                <a:gd name="T47" fmla="*/ 71 h 149"/>
                <a:gd name="T48" fmla="*/ 1448 w 3112"/>
                <a:gd name="T49" fmla="*/ 71 h 149"/>
                <a:gd name="T50" fmla="*/ 1523 w 3112"/>
                <a:gd name="T51" fmla="*/ 85 h 149"/>
                <a:gd name="T52" fmla="*/ 1561 w 3112"/>
                <a:gd name="T53" fmla="*/ 85 h 149"/>
                <a:gd name="T54" fmla="*/ 1637 w 3112"/>
                <a:gd name="T55" fmla="*/ 62 h 149"/>
                <a:gd name="T56" fmla="*/ 1750 w 3112"/>
                <a:gd name="T57" fmla="*/ 57 h 149"/>
                <a:gd name="T58" fmla="*/ 1750 w 3112"/>
                <a:gd name="T59" fmla="*/ 57 h 149"/>
                <a:gd name="T60" fmla="*/ 1826 w 3112"/>
                <a:gd name="T61" fmla="*/ 73 h 149"/>
                <a:gd name="T62" fmla="*/ 1864 w 3112"/>
                <a:gd name="T63" fmla="*/ 71 h 149"/>
                <a:gd name="T64" fmla="*/ 1939 w 3112"/>
                <a:gd name="T65" fmla="*/ 50 h 149"/>
                <a:gd name="T66" fmla="*/ 2053 w 3112"/>
                <a:gd name="T67" fmla="*/ 45 h 149"/>
                <a:gd name="T68" fmla="*/ 2053 w 3112"/>
                <a:gd name="T69" fmla="*/ 45 h 149"/>
                <a:gd name="T70" fmla="*/ 2129 w 3112"/>
                <a:gd name="T71" fmla="*/ 62 h 149"/>
                <a:gd name="T72" fmla="*/ 2166 w 3112"/>
                <a:gd name="T73" fmla="*/ 59 h 149"/>
                <a:gd name="T74" fmla="*/ 2242 w 3112"/>
                <a:gd name="T75" fmla="*/ 38 h 149"/>
                <a:gd name="T76" fmla="*/ 2356 w 3112"/>
                <a:gd name="T77" fmla="*/ 33 h 149"/>
                <a:gd name="T78" fmla="*/ 2356 w 3112"/>
                <a:gd name="T79" fmla="*/ 33 h 149"/>
                <a:gd name="T80" fmla="*/ 2431 w 3112"/>
                <a:gd name="T81" fmla="*/ 47 h 149"/>
                <a:gd name="T82" fmla="*/ 2469 w 3112"/>
                <a:gd name="T83" fmla="*/ 47 h 149"/>
                <a:gd name="T84" fmla="*/ 2545 w 3112"/>
                <a:gd name="T85" fmla="*/ 24 h 149"/>
                <a:gd name="T86" fmla="*/ 2658 w 3112"/>
                <a:gd name="T87" fmla="*/ 19 h 149"/>
                <a:gd name="T88" fmla="*/ 2658 w 3112"/>
                <a:gd name="T89" fmla="*/ 19 h 149"/>
                <a:gd name="T90" fmla="*/ 2734 w 3112"/>
                <a:gd name="T91" fmla="*/ 36 h 149"/>
                <a:gd name="T92" fmla="*/ 2772 w 3112"/>
                <a:gd name="T93" fmla="*/ 33 h 149"/>
                <a:gd name="T94" fmla="*/ 2847 w 3112"/>
                <a:gd name="T95" fmla="*/ 12 h 149"/>
                <a:gd name="T96" fmla="*/ 2961 w 3112"/>
                <a:gd name="T97" fmla="*/ 7 h 149"/>
                <a:gd name="T98" fmla="*/ 2961 w 3112"/>
                <a:gd name="T99" fmla="*/ 7 h 149"/>
                <a:gd name="T100" fmla="*/ 3037 w 3112"/>
                <a:gd name="T101" fmla="*/ 24 h 149"/>
                <a:gd name="T102" fmla="*/ 3074 w 3112"/>
                <a:gd name="T103" fmla="*/ 2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12" h="149">
                  <a:moveTo>
                    <a:pt x="12" y="130"/>
                  </a:moveTo>
                  <a:lnTo>
                    <a:pt x="0" y="130"/>
                  </a:lnTo>
                  <a:lnTo>
                    <a:pt x="0" y="149"/>
                  </a:lnTo>
                  <a:lnTo>
                    <a:pt x="12" y="149"/>
                  </a:lnTo>
                  <a:lnTo>
                    <a:pt x="12" y="130"/>
                  </a:lnTo>
                  <a:close/>
                  <a:moveTo>
                    <a:pt x="88" y="125"/>
                  </a:moveTo>
                  <a:lnTo>
                    <a:pt x="50" y="128"/>
                  </a:lnTo>
                  <a:lnTo>
                    <a:pt x="50" y="147"/>
                  </a:lnTo>
                  <a:lnTo>
                    <a:pt x="88" y="144"/>
                  </a:lnTo>
                  <a:lnTo>
                    <a:pt x="88" y="125"/>
                  </a:lnTo>
                  <a:close/>
                  <a:moveTo>
                    <a:pt x="163" y="123"/>
                  </a:moveTo>
                  <a:lnTo>
                    <a:pt x="126" y="125"/>
                  </a:lnTo>
                  <a:lnTo>
                    <a:pt x="126" y="144"/>
                  </a:lnTo>
                  <a:lnTo>
                    <a:pt x="163" y="142"/>
                  </a:lnTo>
                  <a:lnTo>
                    <a:pt x="163" y="123"/>
                  </a:lnTo>
                  <a:close/>
                  <a:moveTo>
                    <a:pt x="237" y="121"/>
                  </a:moveTo>
                  <a:lnTo>
                    <a:pt x="201" y="121"/>
                  </a:lnTo>
                  <a:lnTo>
                    <a:pt x="201" y="140"/>
                  </a:lnTo>
                  <a:lnTo>
                    <a:pt x="239" y="140"/>
                  </a:lnTo>
                  <a:lnTo>
                    <a:pt x="237" y="121"/>
                  </a:lnTo>
                  <a:close/>
                  <a:moveTo>
                    <a:pt x="312" y="118"/>
                  </a:moveTo>
                  <a:lnTo>
                    <a:pt x="275" y="118"/>
                  </a:lnTo>
                  <a:lnTo>
                    <a:pt x="277" y="137"/>
                  </a:lnTo>
                  <a:lnTo>
                    <a:pt x="315" y="135"/>
                  </a:lnTo>
                  <a:lnTo>
                    <a:pt x="312" y="118"/>
                  </a:lnTo>
                  <a:close/>
                  <a:moveTo>
                    <a:pt x="388" y="114"/>
                  </a:moveTo>
                  <a:lnTo>
                    <a:pt x="350" y="116"/>
                  </a:lnTo>
                  <a:lnTo>
                    <a:pt x="353" y="135"/>
                  </a:lnTo>
                  <a:lnTo>
                    <a:pt x="390" y="133"/>
                  </a:lnTo>
                  <a:lnTo>
                    <a:pt x="388" y="114"/>
                  </a:lnTo>
                  <a:close/>
                  <a:moveTo>
                    <a:pt x="464" y="111"/>
                  </a:moveTo>
                  <a:lnTo>
                    <a:pt x="426" y="114"/>
                  </a:lnTo>
                  <a:lnTo>
                    <a:pt x="428" y="133"/>
                  </a:lnTo>
                  <a:lnTo>
                    <a:pt x="466" y="130"/>
                  </a:lnTo>
                  <a:lnTo>
                    <a:pt x="464" y="111"/>
                  </a:lnTo>
                  <a:close/>
                  <a:moveTo>
                    <a:pt x="539" y="109"/>
                  </a:moveTo>
                  <a:lnTo>
                    <a:pt x="502" y="109"/>
                  </a:lnTo>
                  <a:lnTo>
                    <a:pt x="504" y="128"/>
                  </a:lnTo>
                  <a:lnTo>
                    <a:pt x="542" y="128"/>
                  </a:lnTo>
                  <a:lnTo>
                    <a:pt x="539" y="109"/>
                  </a:lnTo>
                  <a:close/>
                  <a:moveTo>
                    <a:pt x="615" y="104"/>
                  </a:moveTo>
                  <a:lnTo>
                    <a:pt x="577" y="107"/>
                  </a:lnTo>
                  <a:lnTo>
                    <a:pt x="580" y="125"/>
                  </a:lnTo>
                  <a:lnTo>
                    <a:pt x="617" y="123"/>
                  </a:lnTo>
                  <a:lnTo>
                    <a:pt x="615" y="104"/>
                  </a:lnTo>
                  <a:close/>
                  <a:moveTo>
                    <a:pt x="691" y="102"/>
                  </a:moveTo>
                  <a:lnTo>
                    <a:pt x="653" y="104"/>
                  </a:lnTo>
                  <a:lnTo>
                    <a:pt x="655" y="123"/>
                  </a:lnTo>
                  <a:lnTo>
                    <a:pt x="693" y="121"/>
                  </a:lnTo>
                  <a:lnTo>
                    <a:pt x="691" y="102"/>
                  </a:lnTo>
                  <a:close/>
                  <a:moveTo>
                    <a:pt x="766" y="99"/>
                  </a:moveTo>
                  <a:lnTo>
                    <a:pt x="729" y="99"/>
                  </a:lnTo>
                  <a:lnTo>
                    <a:pt x="731" y="118"/>
                  </a:lnTo>
                  <a:lnTo>
                    <a:pt x="769" y="118"/>
                  </a:lnTo>
                  <a:lnTo>
                    <a:pt x="766" y="99"/>
                  </a:lnTo>
                  <a:close/>
                  <a:moveTo>
                    <a:pt x="842" y="95"/>
                  </a:moveTo>
                  <a:lnTo>
                    <a:pt x="804" y="97"/>
                  </a:lnTo>
                  <a:lnTo>
                    <a:pt x="807" y="116"/>
                  </a:lnTo>
                  <a:lnTo>
                    <a:pt x="844" y="114"/>
                  </a:lnTo>
                  <a:lnTo>
                    <a:pt x="842" y="95"/>
                  </a:lnTo>
                  <a:close/>
                  <a:moveTo>
                    <a:pt x="918" y="92"/>
                  </a:moveTo>
                  <a:lnTo>
                    <a:pt x="880" y="95"/>
                  </a:lnTo>
                  <a:lnTo>
                    <a:pt x="882" y="114"/>
                  </a:lnTo>
                  <a:lnTo>
                    <a:pt x="920" y="111"/>
                  </a:lnTo>
                  <a:lnTo>
                    <a:pt x="918" y="92"/>
                  </a:lnTo>
                  <a:close/>
                  <a:moveTo>
                    <a:pt x="993" y="90"/>
                  </a:moveTo>
                  <a:lnTo>
                    <a:pt x="956" y="90"/>
                  </a:lnTo>
                  <a:lnTo>
                    <a:pt x="958" y="109"/>
                  </a:lnTo>
                  <a:lnTo>
                    <a:pt x="996" y="109"/>
                  </a:lnTo>
                  <a:lnTo>
                    <a:pt x="993" y="90"/>
                  </a:lnTo>
                  <a:close/>
                  <a:moveTo>
                    <a:pt x="1069" y="85"/>
                  </a:moveTo>
                  <a:lnTo>
                    <a:pt x="1031" y="88"/>
                  </a:lnTo>
                  <a:lnTo>
                    <a:pt x="1034" y="107"/>
                  </a:lnTo>
                  <a:lnTo>
                    <a:pt x="1072" y="104"/>
                  </a:lnTo>
                  <a:lnTo>
                    <a:pt x="1069" y="85"/>
                  </a:lnTo>
                  <a:close/>
                  <a:moveTo>
                    <a:pt x="1145" y="83"/>
                  </a:moveTo>
                  <a:lnTo>
                    <a:pt x="1107" y="85"/>
                  </a:lnTo>
                  <a:lnTo>
                    <a:pt x="1109" y="104"/>
                  </a:lnTo>
                  <a:lnTo>
                    <a:pt x="1145" y="102"/>
                  </a:lnTo>
                  <a:lnTo>
                    <a:pt x="1145" y="83"/>
                  </a:lnTo>
                  <a:close/>
                  <a:moveTo>
                    <a:pt x="1220" y="81"/>
                  </a:moveTo>
                  <a:lnTo>
                    <a:pt x="1183" y="81"/>
                  </a:lnTo>
                  <a:lnTo>
                    <a:pt x="1183" y="99"/>
                  </a:lnTo>
                  <a:lnTo>
                    <a:pt x="1220" y="99"/>
                  </a:lnTo>
                  <a:lnTo>
                    <a:pt x="1220" y="81"/>
                  </a:lnTo>
                  <a:close/>
                  <a:moveTo>
                    <a:pt x="1296" y="76"/>
                  </a:moveTo>
                  <a:lnTo>
                    <a:pt x="1258" y="78"/>
                  </a:lnTo>
                  <a:lnTo>
                    <a:pt x="1258" y="97"/>
                  </a:lnTo>
                  <a:lnTo>
                    <a:pt x="1296" y="95"/>
                  </a:lnTo>
                  <a:lnTo>
                    <a:pt x="1296" y="76"/>
                  </a:lnTo>
                  <a:close/>
                  <a:moveTo>
                    <a:pt x="1372" y="73"/>
                  </a:moveTo>
                  <a:lnTo>
                    <a:pt x="1334" y="76"/>
                  </a:lnTo>
                  <a:lnTo>
                    <a:pt x="1334" y="95"/>
                  </a:lnTo>
                  <a:lnTo>
                    <a:pt x="1372" y="92"/>
                  </a:lnTo>
                  <a:lnTo>
                    <a:pt x="1372" y="73"/>
                  </a:lnTo>
                  <a:close/>
                  <a:moveTo>
                    <a:pt x="1448" y="71"/>
                  </a:moveTo>
                  <a:lnTo>
                    <a:pt x="1410" y="71"/>
                  </a:lnTo>
                  <a:lnTo>
                    <a:pt x="1410" y="90"/>
                  </a:lnTo>
                  <a:lnTo>
                    <a:pt x="1448" y="90"/>
                  </a:lnTo>
                  <a:lnTo>
                    <a:pt x="1448" y="71"/>
                  </a:lnTo>
                  <a:close/>
                  <a:moveTo>
                    <a:pt x="1523" y="66"/>
                  </a:moveTo>
                  <a:lnTo>
                    <a:pt x="1485" y="69"/>
                  </a:lnTo>
                  <a:lnTo>
                    <a:pt x="1485" y="88"/>
                  </a:lnTo>
                  <a:lnTo>
                    <a:pt x="1523" y="85"/>
                  </a:lnTo>
                  <a:lnTo>
                    <a:pt x="1523" y="66"/>
                  </a:lnTo>
                  <a:close/>
                  <a:moveTo>
                    <a:pt x="1599" y="64"/>
                  </a:moveTo>
                  <a:lnTo>
                    <a:pt x="1561" y="66"/>
                  </a:lnTo>
                  <a:lnTo>
                    <a:pt x="1561" y="85"/>
                  </a:lnTo>
                  <a:lnTo>
                    <a:pt x="1599" y="83"/>
                  </a:lnTo>
                  <a:lnTo>
                    <a:pt x="1599" y="64"/>
                  </a:lnTo>
                  <a:close/>
                  <a:moveTo>
                    <a:pt x="1675" y="62"/>
                  </a:moveTo>
                  <a:lnTo>
                    <a:pt x="1637" y="62"/>
                  </a:lnTo>
                  <a:lnTo>
                    <a:pt x="1637" y="81"/>
                  </a:lnTo>
                  <a:lnTo>
                    <a:pt x="1675" y="81"/>
                  </a:lnTo>
                  <a:lnTo>
                    <a:pt x="1675" y="62"/>
                  </a:lnTo>
                  <a:close/>
                  <a:moveTo>
                    <a:pt x="1750" y="57"/>
                  </a:moveTo>
                  <a:lnTo>
                    <a:pt x="1712" y="59"/>
                  </a:lnTo>
                  <a:lnTo>
                    <a:pt x="1712" y="78"/>
                  </a:lnTo>
                  <a:lnTo>
                    <a:pt x="1750" y="76"/>
                  </a:lnTo>
                  <a:lnTo>
                    <a:pt x="1750" y="57"/>
                  </a:lnTo>
                  <a:close/>
                  <a:moveTo>
                    <a:pt x="1826" y="55"/>
                  </a:moveTo>
                  <a:lnTo>
                    <a:pt x="1788" y="57"/>
                  </a:lnTo>
                  <a:lnTo>
                    <a:pt x="1788" y="76"/>
                  </a:lnTo>
                  <a:lnTo>
                    <a:pt x="1826" y="73"/>
                  </a:lnTo>
                  <a:lnTo>
                    <a:pt x="1826" y="55"/>
                  </a:lnTo>
                  <a:close/>
                  <a:moveTo>
                    <a:pt x="1902" y="52"/>
                  </a:moveTo>
                  <a:lnTo>
                    <a:pt x="1864" y="52"/>
                  </a:lnTo>
                  <a:lnTo>
                    <a:pt x="1864" y="71"/>
                  </a:lnTo>
                  <a:lnTo>
                    <a:pt x="1902" y="71"/>
                  </a:lnTo>
                  <a:lnTo>
                    <a:pt x="1902" y="52"/>
                  </a:lnTo>
                  <a:close/>
                  <a:moveTo>
                    <a:pt x="1977" y="47"/>
                  </a:moveTo>
                  <a:lnTo>
                    <a:pt x="1939" y="50"/>
                  </a:lnTo>
                  <a:lnTo>
                    <a:pt x="1939" y="69"/>
                  </a:lnTo>
                  <a:lnTo>
                    <a:pt x="1977" y="66"/>
                  </a:lnTo>
                  <a:lnTo>
                    <a:pt x="1977" y="47"/>
                  </a:lnTo>
                  <a:close/>
                  <a:moveTo>
                    <a:pt x="2053" y="45"/>
                  </a:moveTo>
                  <a:lnTo>
                    <a:pt x="2015" y="47"/>
                  </a:lnTo>
                  <a:lnTo>
                    <a:pt x="2015" y="66"/>
                  </a:lnTo>
                  <a:lnTo>
                    <a:pt x="2053" y="64"/>
                  </a:lnTo>
                  <a:lnTo>
                    <a:pt x="2053" y="45"/>
                  </a:lnTo>
                  <a:close/>
                  <a:moveTo>
                    <a:pt x="2129" y="43"/>
                  </a:moveTo>
                  <a:lnTo>
                    <a:pt x="2091" y="43"/>
                  </a:lnTo>
                  <a:lnTo>
                    <a:pt x="2091" y="62"/>
                  </a:lnTo>
                  <a:lnTo>
                    <a:pt x="2129" y="62"/>
                  </a:lnTo>
                  <a:lnTo>
                    <a:pt x="2129" y="43"/>
                  </a:lnTo>
                  <a:close/>
                  <a:moveTo>
                    <a:pt x="2204" y="38"/>
                  </a:moveTo>
                  <a:lnTo>
                    <a:pt x="2166" y="40"/>
                  </a:lnTo>
                  <a:lnTo>
                    <a:pt x="2166" y="59"/>
                  </a:lnTo>
                  <a:lnTo>
                    <a:pt x="2204" y="57"/>
                  </a:lnTo>
                  <a:lnTo>
                    <a:pt x="2204" y="38"/>
                  </a:lnTo>
                  <a:close/>
                  <a:moveTo>
                    <a:pt x="2280" y="36"/>
                  </a:moveTo>
                  <a:lnTo>
                    <a:pt x="2242" y="38"/>
                  </a:lnTo>
                  <a:lnTo>
                    <a:pt x="2242" y="57"/>
                  </a:lnTo>
                  <a:lnTo>
                    <a:pt x="2280" y="55"/>
                  </a:lnTo>
                  <a:lnTo>
                    <a:pt x="2280" y="36"/>
                  </a:lnTo>
                  <a:close/>
                  <a:moveTo>
                    <a:pt x="2356" y="33"/>
                  </a:moveTo>
                  <a:lnTo>
                    <a:pt x="2318" y="33"/>
                  </a:lnTo>
                  <a:lnTo>
                    <a:pt x="2318" y="52"/>
                  </a:lnTo>
                  <a:lnTo>
                    <a:pt x="2356" y="52"/>
                  </a:lnTo>
                  <a:lnTo>
                    <a:pt x="2356" y="33"/>
                  </a:lnTo>
                  <a:close/>
                  <a:moveTo>
                    <a:pt x="2431" y="29"/>
                  </a:moveTo>
                  <a:lnTo>
                    <a:pt x="2393" y="31"/>
                  </a:lnTo>
                  <a:lnTo>
                    <a:pt x="2393" y="50"/>
                  </a:lnTo>
                  <a:lnTo>
                    <a:pt x="2431" y="47"/>
                  </a:lnTo>
                  <a:lnTo>
                    <a:pt x="2431" y="29"/>
                  </a:lnTo>
                  <a:close/>
                  <a:moveTo>
                    <a:pt x="2507" y="26"/>
                  </a:moveTo>
                  <a:lnTo>
                    <a:pt x="2469" y="29"/>
                  </a:lnTo>
                  <a:lnTo>
                    <a:pt x="2469" y="47"/>
                  </a:lnTo>
                  <a:lnTo>
                    <a:pt x="2507" y="45"/>
                  </a:lnTo>
                  <a:lnTo>
                    <a:pt x="2507" y="26"/>
                  </a:lnTo>
                  <a:close/>
                  <a:moveTo>
                    <a:pt x="2583" y="24"/>
                  </a:moveTo>
                  <a:lnTo>
                    <a:pt x="2545" y="24"/>
                  </a:lnTo>
                  <a:lnTo>
                    <a:pt x="2545" y="43"/>
                  </a:lnTo>
                  <a:lnTo>
                    <a:pt x="2583" y="43"/>
                  </a:lnTo>
                  <a:lnTo>
                    <a:pt x="2583" y="24"/>
                  </a:lnTo>
                  <a:close/>
                  <a:moveTo>
                    <a:pt x="2658" y="19"/>
                  </a:moveTo>
                  <a:lnTo>
                    <a:pt x="2620" y="21"/>
                  </a:lnTo>
                  <a:lnTo>
                    <a:pt x="2620" y="40"/>
                  </a:lnTo>
                  <a:lnTo>
                    <a:pt x="2658" y="38"/>
                  </a:lnTo>
                  <a:lnTo>
                    <a:pt x="2658" y="19"/>
                  </a:lnTo>
                  <a:close/>
                  <a:moveTo>
                    <a:pt x="2734" y="17"/>
                  </a:moveTo>
                  <a:lnTo>
                    <a:pt x="2696" y="19"/>
                  </a:lnTo>
                  <a:lnTo>
                    <a:pt x="2696" y="38"/>
                  </a:lnTo>
                  <a:lnTo>
                    <a:pt x="2734" y="36"/>
                  </a:lnTo>
                  <a:lnTo>
                    <a:pt x="2734" y="17"/>
                  </a:lnTo>
                  <a:close/>
                  <a:moveTo>
                    <a:pt x="2810" y="14"/>
                  </a:moveTo>
                  <a:lnTo>
                    <a:pt x="2772" y="14"/>
                  </a:lnTo>
                  <a:lnTo>
                    <a:pt x="2772" y="33"/>
                  </a:lnTo>
                  <a:lnTo>
                    <a:pt x="2810" y="33"/>
                  </a:lnTo>
                  <a:lnTo>
                    <a:pt x="2810" y="14"/>
                  </a:lnTo>
                  <a:close/>
                  <a:moveTo>
                    <a:pt x="2885" y="10"/>
                  </a:moveTo>
                  <a:lnTo>
                    <a:pt x="2847" y="12"/>
                  </a:lnTo>
                  <a:lnTo>
                    <a:pt x="2847" y="31"/>
                  </a:lnTo>
                  <a:lnTo>
                    <a:pt x="2885" y="29"/>
                  </a:lnTo>
                  <a:lnTo>
                    <a:pt x="2885" y="10"/>
                  </a:lnTo>
                  <a:close/>
                  <a:moveTo>
                    <a:pt x="2961" y="7"/>
                  </a:moveTo>
                  <a:lnTo>
                    <a:pt x="2923" y="10"/>
                  </a:lnTo>
                  <a:lnTo>
                    <a:pt x="2923" y="29"/>
                  </a:lnTo>
                  <a:lnTo>
                    <a:pt x="2961" y="26"/>
                  </a:lnTo>
                  <a:lnTo>
                    <a:pt x="2961" y="7"/>
                  </a:lnTo>
                  <a:close/>
                  <a:moveTo>
                    <a:pt x="3034" y="5"/>
                  </a:moveTo>
                  <a:lnTo>
                    <a:pt x="2996" y="5"/>
                  </a:lnTo>
                  <a:lnTo>
                    <a:pt x="2999" y="24"/>
                  </a:lnTo>
                  <a:lnTo>
                    <a:pt x="3037" y="24"/>
                  </a:lnTo>
                  <a:lnTo>
                    <a:pt x="3034" y="5"/>
                  </a:lnTo>
                  <a:close/>
                  <a:moveTo>
                    <a:pt x="3110" y="0"/>
                  </a:moveTo>
                  <a:lnTo>
                    <a:pt x="3072" y="2"/>
                  </a:lnTo>
                  <a:lnTo>
                    <a:pt x="3074" y="21"/>
                  </a:lnTo>
                  <a:lnTo>
                    <a:pt x="3112" y="19"/>
                  </a:lnTo>
                  <a:lnTo>
                    <a:pt x="311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Freeform 10"/>
            <p:cNvSpPr>
              <a:spLocks noEditPoints="1"/>
            </p:cNvSpPr>
            <p:nvPr/>
          </p:nvSpPr>
          <p:spPr bwMode="auto">
            <a:xfrm>
              <a:off x="6082670" y="3312072"/>
              <a:ext cx="2304686" cy="110346"/>
            </a:xfrm>
            <a:custGeom>
              <a:avLst/>
              <a:gdLst>
                <a:gd name="T0" fmla="*/ 12 w 3112"/>
                <a:gd name="T1" fmla="*/ 149 h 149"/>
                <a:gd name="T2" fmla="*/ 50 w 3112"/>
                <a:gd name="T3" fmla="*/ 147 h 149"/>
                <a:gd name="T4" fmla="*/ 126 w 3112"/>
                <a:gd name="T5" fmla="*/ 125 h 149"/>
                <a:gd name="T6" fmla="*/ 237 w 3112"/>
                <a:gd name="T7" fmla="*/ 121 h 149"/>
                <a:gd name="T8" fmla="*/ 237 w 3112"/>
                <a:gd name="T9" fmla="*/ 121 h 149"/>
                <a:gd name="T10" fmla="*/ 315 w 3112"/>
                <a:gd name="T11" fmla="*/ 135 h 149"/>
                <a:gd name="T12" fmla="*/ 353 w 3112"/>
                <a:gd name="T13" fmla="*/ 135 h 149"/>
                <a:gd name="T14" fmla="*/ 426 w 3112"/>
                <a:gd name="T15" fmla="*/ 114 h 149"/>
                <a:gd name="T16" fmla="*/ 539 w 3112"/>
                <a:gd name="T17" fmla="*/ 109 h 149"/>
                <a:gd name="T18" fmla="*/ 539 w 3112"/>
                <a:gd name="T19" fmla="*/ 109 h 149"/>
                <a:gd name="T20" fmla="*/ 617 w 3112"/>
                <a:gd name="T21" fmla="*/ 123 h 149"/>
                <a:gd name="T22" fmla="*/ 655 w 3112"/>
                <a:gd name="T23" fmla="*/ 123 h 149"/>
                <a:gd name="T24" fmla="*/ 729 w 3112"/>
                <a:gd name="T25" fmla="*/ 99 h 149"/>
                <a:gd name="T26" fmla="*/ 842 w 3112"/>
                <a:gd name="T27" fmla="*/ 95 h 149"/>
                <a:gd name="T28" fmla="*/ 842 w 3112"/>
                <a:gd name="T29" fmla="*/ 95 h 149"/>
                <a:gd name="T30" fmla="*/ 920 w 3112"/>
                <a:gd name="T31" fmla="*/ 111 h 149"/>
                <a:gd name="T32" fmla="*/ 958 w 3112"/>
                <a:gd name="T33" fmla="*/ 109 h 149"/>
                <a:gd name="T34" fmla="*/ 1031 w 3112"/>
                <a:gd name="T35" fmla="*/ 88 h 149"/>
                <a:gd name="T36" fmla="*/ 1145 w 3112"/>
                <a:gd name="T37" fmla="*/ 83 h 149"/>
                <a:gd name="T38" fmla="*/ 1145 w 3112"/>
                <a:gd name="T39" fmla="*/ 83 h 149"/>
                <a:gd name="T40" fmla="*/ 1220 w 3112"/>
                <a:gd name="T41" fmla="*/ 99 h 149"/>
                <a:gd name="T42" fmla="*/ 1258 w 3112"/>
                <a:gd name="T43" fmla="*/ 97 h 149"/>
                <a:gd name="T44" fmla="*/ 1334 w 3112"/>
                <a:gd name="T45" fmla="*/ 76 h 149"/>
                <a:gd name="T46" fmla="*/ 1448 w 3112"/>
                <a:gd name="T47" fmla="*/ 71 h 149"/>
                <a:gd name="T48" fmla="*/ 1448 w 3112"/>
                <a:gd name="T49" fmla="*/ 71 h 149"/>
                <a:gd name="T50" fmla="*/ 1523 w 3112"/>
                <a:gd name="T51" fmla="*/ 85 h 149"/>
                <a:gd name="T52" fmla="*/ 1561 w 3112"/>
                <a:gd name="T53" fmla="*/ 85 h 149"/>
                <a:gd name="T54" fmla="*/ 1637 w 3112"/>
                <a:gd name="T55" fmla="*/ 62 h 149"/>
                <a:gd name="T56" fmla="*/ 1750 w 3112"/>
                <a:gd name="T57" fmla="*/ 57 h 149"/>
                <a:gd name="T58" fmla="*/ 1750 w 3112"/>
                <a:gd name="T59" fmla="*/ 57 h 149"/>
                <a:gd name="T60" fmla="*/ 1826 w 3112"/>
                <a:gd name="T61" fmla="*/ 73 h 149"/>
                <a:gd name="T62" fmla="*/ 1864 w 3112"/>
                <a:gd name="T63" fmla="*/ 71 h 149"/>
                <a:gd name="T64" fmla="*/ 1939 w 3112"/>
                <a:gd name="T65" fmla="*/ 50 h 149"/>
                <a:gd name="T66" fmla="*/ 2053 w 3112"/>
                <a:gd name="T67" fmla="*/ 45 h 149"/>
                <a:gd name="T68" fmla="*/ 2053 w 3112"/>
                <a:gd name="T69" fmla="*/ 45 h 149"/>
                <a:gd name="T70" fmla="*/ 2129 w 3112"/>
                <a:gd name="T71" fmla="*/ 62 h 149"/>
                <a:gd name="T72" fmla="*/ 2166 w 3112"/>
                <a:gd name="T73" fmla="*/ 59 h 149"/>
                <a:gd name="T74" fmla="*/ 2242 w 3112"/>
                <a:gd name="T75" fmla="*/ 38 h 149"/>
                <a:gd name="T76" fmla="*/ 2356 w 3112"/>
                <a:gd name="T77" fmla="*/ 33 h 149"/>
                <a:gd name="T78" fmla="*/ 2356 w 3112"/>
                <a:gd name="T79" fmla="*/ 33 h 149"/>
                <a:gd name="T80" fmla="*/ 2431 w 3112"/>
                <a:gd name="T81" fmla="*/ 47 h 149"/>
                <a:gd name="T82" fmla="*/ 2469 w 3112"/>
                <a:gd name="T83" fmla="*/ 47 h 149"/>
                <a:gd name="T84" fmla="*/ 2545 w 3112"/>
                <a:gd name="T85" fmla="*/ 24 h 149"/>
                <a:gd name="T86" fmla="*/ 2658 w 3112"/>
                <a:gd name="T87" fmla="*/ 19 h 149"/>
                <a:gd name="T88" fmla="*/ 2658 w 3112"/>
                <a:gd name="T89" fmla="*/ 19 h 149"/>
                <a:gd name="T90" fmla="*/ 2734 w 3112"/>
                <a:gd name="T91" fmla="*/ 36 h 149"/>
                <a:gd name="T92" fmla="*/ 2772 w 3112"/>
                <a:gd name="T93" fmla="*/ 33 h 149"/>
                <a:gd name="T94" fmla="*/ 2847 w 3112"/>
                <a:gd name="T95" fmla="*/ 12 h 149"/>
                <a:gd name="T96" fmla="*/ 2961 w 3112"/>
                <a:gd name="T97" fmla="*/ 7 h 149"/>
                <a:gd name="T98" fmla="*/ 2961 w 3112"/>
                <a:gd name="T99" fmla="*/ 7 h 149"/>
                <a:gd name="T100" fmla="*/ 3037 w 3112"/>
                <a:gd name="T101" fmla="*/ 24 h 149"/>
                <a:gd name="T102" fmla="*/ 3074 w 3112"/>
                <a:gd name="T103" fmla="*/ 2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12" h="149">
                  <a:moveTo>
                    <a:pt x="12" y="130"/>
                  </a:moveTo>
                  <a:lnTo>
                    <a:pt x="0" y="130"/>
                  </a:lnTo>
                  <a:lnTo>
                    <a:pt x="0" y="149"/>
                  </a:lnTo>
                  <a:lnTo>
                    <a:pt x="12" y="149"/>
                  </a:lnTo>
                  <a:lnTo>
                    <a:pt x="12" y="130"/>
                  </a:lnTo>
                  <a:moveTo>
                    <a:pt x="88" y="125"/>
                  </a:moveTo>
                  <a:lnTo>
                    <a:pt x="50" y="128"/>
                  </a:lnTo>
                  <a:lnTo>
                    <a:pt x="50" y="147"/>
                  </a:lnTo>
                  <a:lnTo>
                    <a:pt x="88" y="144"/>
                  </a:lnTo>
                  <a:lnTo>
                    <a:pt x="88" y="125"/>
                  </a:lnTo>
                  <a:moveTo>
                    <a:pt x="163" y="123"/>
                  </a:moveTo>
                  <a:lnTo>
                    <a:pt x="126" y="125"/>
                  </a:lnTo>
                  <a:lnTo>
                    <a:pt x="126" y="144"/>
                  </a:lnTo>
                  <a:lnTo>
                    <a:pt x="163" y="142"/>
                  </a:lnTo>
                  <a:lnTo>
                    <a:pt x="163" y="123"/>
                  </a:lnTo>
                  <a:moveTo>
                    <a:pt x="237" y="121"/>
                  </a:moveTo>
                  <a:lnTo>
                    <a:pt x="201" y="121"/>
                  </a:lnTo>
                  <a:lnTo>
                    <a:pt x="201" y="140"/>
                  </a:lnTo>
                  <a:lnTo>
                    <a:pt x="239" y="140"/>
                  </a:lnTo>
                  <a:lnTo>
                    <a:pt x="237" y="121"/>
                  </a:lnTo>
                  <a:moveTo>
                    <a:pt x="312" y="118"/>
                  </a:moveTo>
                  <a:lnTo>
                    <a:pt x="275" y="118"/>
                  </a:lnTo>
                  <a:lnTo>
                    <a:pt x="277" y="137"/>
                  </a:lnTo>
                  <a:lnTo>
                    <a:pt x="315" y="135"/>
                  </a:lnTo>
                  <a:lnTo>
                    <a:pt x="312" y="118"/>
                  </a:lnTo>
                  <a:moveTo>
                    <a:pt x="388" y="114"/>
                  </a:moveTo>
                  <a:lnTo>
                    <a:pt x="350" y="116"/>
                  </a:lnTo>
                  <a:lnTo>
                    <a:pt x="353" y="135"/>
                  </a:lnTo>
                  <a:lnTo>
                    <a:pt x="390" y="133"/>
                  </a:lnTo>
                  <a:lnTo>
                    <a:pt x="388" y="114"/>
                  </a:lnTo>
                  <a:moveTo>
                    <a:pt x="464" y="111"/>
                  </a:moveTo>
                  <a:lnTo>
                    <a:pt x="426" y="114"/>
                  </a:lnTo>
                  <a:lnTo>
                    <a:pt x="428" y="133"/>
                  </a:lnTo>
                  <a:lnTo>
                    <a:pt x="466" y="130"/>
                  </a:lnTo>
                  <a:lnTo>
                    <a:pt x="464" y="111"/>
                  </a:lnTo>
                  <a:moveTo>
                    <a:pt x="539" y="109"/>
                  </a:moveTo>
                  <a:lnTo>
                    <a:pt x="502" y="109"/>
                  </a:lnTo>
                  <a:lnTo>
                    <a:pt x="504" y="128"/>
                  </a:lnTo>
                  <a:lnTo>
                    <a:pt x="542" y="128"/>
                  </a:lnTo>
                  <a:lnTo>
                    <a:pt x="539" y="109"/>
                  </a:lnTo>
                  <a:moveTo>
                    <a:pt x="615" y="104"/>
                  </a:moveTo>
                  <a:lnTo>
                    <a:pt x="577" y="107"/>
                  </a:lnTo>
                  <a:lnTo>
                    <a:pt x="580" y="125"/>
                  </a:lnTo>
                  <a:lnTo>
                    <a:pt x="617" y="123"/>
                  </a:lnTo>
                  <a:lnTo>
                    <a:pt x="615" y="104"/>
                  </a:lnTo>
                  <a:moveTo>
                    <a:pt x="691" y="102"/>
                  </a:moveTo>
                  <a:lnTo>
                    <a:pt x="653" y="104"/>
                  </a:lnTo>
                  <a:lnTo>
                    <a:pt x="655" y="123"/>
                  </a:lnTo>
                  <a:lnTo>
                    <a:pt x="693" y="121"/>
                  </a:lnTo>
                  <a:lnTo>
                    <a:pt x="691" y="102"/>
                  </a:lnTo>
                  <a:moveTo>
                    <a:pt x="766" y="99"/>
                  </a:moveTo>
                  <a:lnTo>
                    <a:pt x="729" y="99"/>
                  </a:lnTo>
                  <a:lnTo>
                    <a:pt x="731" y="118"/>
                  </a:lnTo>
                  <a:lnTo>
                    <a:pt x="769" y="118"/>
                  </a:lnTo>
                  <a:lnTo>
                    <a:pt x="766" y="99"/>
                  </a:lnTo>
                  <a:moveTo>
                    <a:pt x="842" y="95"/>
                  </a:moveTo>
                  <a:lnTo>
                    <a:pt x="804" y="97"/>
                  </a:lnTo>
                  <a:lnTo>
                    <a:pt x="807" y="116"/>
                  </a:lnTo>
                  <a:lnTo>
                    <a:pt x="844" y="114"/>
                  </a:lnTo>
                  <a:lnTo>
                    <a:pt x="842" y="95"/>
                  </a:lnTo>
                  <a:moveTo>
                    <a:pt x="918" y="92"/>
                  </a:moveTo>
                  <a:lnTo>
                    <a:pt x="880" y="95"/>
                  </a:lnTo>
                  <a:lnTo>
                    <a:pt x="882" y="114"/>
                  </a:lnTo>
                  <a:lnTo>
                    <a:pt x="920" y="111"/>
                  </a:lnTo>
                  <a:lnTo>
                    <a:pt x="918" y="92"/>
                  </a:lnTo>
                  <a:moveTo>
                    <a:pt x="993" y="90"/>
                  </a:moveTo>
                  <a:lnTo>
                    <a:pt x="956" y="90"/>
                  </a:lnTo>
                  <a:lnTo>
                    <a:pt x="958" y="109"/>
                  </a:lnTo>
                  <a:lnTo>
                    <a:pt x="996" y="109"/>
                  </a:lnTo>
                  <a:lnTo>
                    <a:pt x="993" y="90"/>
                  </a:lnTo>
                  <a:moveTo>
                    <a:pt x="1069" y="85"/>
                  </a:moveTo>
                  <a:lnTo>
                    <a:pt x="1031" y="88"/>
                  </a:lnTo>
                  <a:lnTo>
                    <a:pt x="1034" y="107"/>
                  </a:lnTo>
                  <a:lnTo>
                    <a:pt x="1072" y="104"/>
                  </a:lnTo>
                  <a:lnTo>
                    <a:pt x="1069" y="85"/>
                  </a:lnTo>
                  <a:moveTo>
                    <a:pt x="1145" y="83"/>
                  </a:moveTo>
                  <a:lnTo>
                    <a:pt x="1107" y="85"/>
                  </a:lnTo>
                  <a:lnTo>
                    <a:pt x="1109" y="104"/>
                  </a:lnTo>
                  <a:lnTo>
                    <a:pt x="1145" y="102"/>
                  </a:lnTo>
                  <a:lnTo>
                    <a:pt x="1145" y="83"/>
                  </a:lnTo>
                  <a:moveTo>
                    <a:pt x="1220" y="81"/>
                  </a:moveTo>
                  <a:lnTo>
                    <a:pt x="1183" y="81"/>
                  </a:lnTo>
                  <a:lnTo>
                    <a:pt x="1183" y="99"/>
                  </a:lnTo>
                  <a:lnTo>
                    <a:pt x="1220" y="99"/>
                  </a:lnTo>
                  <a:lnTo>
                    <a:pt x="1220" y="81"/>
                  </a:lnTo>
                  <a:moveTo>
                    <a:pt x="1296" y="76"/>
                  </a:moveTo>
                  <a:lnTo>
                    <a:pt x="1258" y="78"/>
                  </a:lnTo>
                  <a:lnTo>
                    <a:pt x="1258" y="97"/>
                  </a:lnTo>
                  <a:lnTo>
                    <a:pt x="1296" y="95"/>
                  </a:lnTo>
                  <a:lnTo>
                    <a:pt x="1296" y="76"/>
                  </a:lnTo>
                  <a:moveTo>
                    <a:pt x="1372" y="73"/>
                  </a:moveTo>
                  <a:lnTo>
                    <a:pt x="1334" y="76"/>
                  </a:lnTo>
                  <a:lnTo>
                    <a:pt x="1334" y="95"/>
                  </a:lnTo>
                  <a:lnTo>
                    <a:pt x="1372" y="92"/>
                  </a:lnTo>
                  <a:lnTo>
                    <a:pt x="1372" y="73"/>
                  </a:lnTo>
                  <a:moveTo>
                    <a:pt x="1448" y="71"/>
                  </a:moveTo>
                  <a:lnTo>
                    <a:pt x="1410" y="71"/>
                  </a:lnTo>
                  <a:lnTo>
                    <a:pt x="1410" y="90"/>
                  </a:lnTo>
                  <a:lnTo>
                    <a:pt x="1448" y="90"/>
                  </a:lnTo>
                  <a:lnTo>
                    <a:pt x="1448" y="71"/>
                  </a:lnTo>
                  <a:moveTo>
                    <a:pt x="1523" y="66"/>
                  </a:moveTo>
                  <a:lnTo>
                    <a:pt x="1485" y="69"/>
                  </a:lnTo>
                  <a:lnTo>
                    <a:pt x="1485" y="88"/>
                  </a:lnTo>
                  <a:lnTo>
                    <a:pt x="1523" y="85"/>
                  </a:lnTo>
                  <a:lnTo>
                    <a:pt x="1523" y="66"/>
                  </a:lnTo>
                  <a:moveTo>
                    <a:pt x="1599" y="64"/>
                  </a:moveTo>
                  <a:lnTo>
                    <a:pt x="1561" y="66"/>
                  </a:lnTo>
                  <a:lnTo>
                    <a:pt x="1561" y="85"/>
                  </a:lnTo>
                  <a:lnTo>
                    <a:pt x="1599" y="83"/>
                  </a:lnTo>
                  <a:lnTo>
                    <a:pt x="1599" y="64"/>
                  </a:lnTo>
                  <a:moveTo>
                    <a:pt x="1675" y="62"/>
                  </a:moveTo>
                  <a:lnTo>
                    <a:pt x="1637" y="62"/>
                  </a:lnTo>
                  <a:lnTo>
                    <a:pt x="1637" y="81"/>
                  </a:lnTo>
                  <a:lnTo>
                    <a:pt x="1675" y="81"/>
                  </a:lnTo>
                  <a:lnTo>
                    <a:pt x="1675" y="62"/>
                  </a:lnTo>
                  <a:moveTo>
                    <a:pt x="1750" y="57"/>
                  </a:moveTo>
                  <a:lnTo>
                    <a:pt x="1712" y="59"/>
                  </a:lnTo>
                  <a:lnTo>
                    <a:pt x="1712" y="78"/>
                  </a:lnTo>
                  <a:lnTo>
                    <a:pt x="1750" y="76"/>
                  </a:lnTo>
                  <a:lnTo>
                    <a:pt x="1750" y="57"/>
                  </a:lnTo>
                  <a:moveTo>
                    <a:pt x="1826" y="55"/>
                  </a:moveTo>
                  <a:lnTo>
                    <a:pt x="1788" y="57"/>
                  </a:lnTo>
                  <a:lnTo>
                    <a:pt x="1788" y="76"/>
                  </a:lnTo>
                  <a:lnTo>
                    <a:pt x="1826" y="73"/>
                  </a:lnTo>
                  <a:lnTo>
                    <a:pt x="1826" y="55"/>
                  </a:lnTo>
                  <a:moveTo>
                    <a:pt x="1902" y="52"/>
                  </a:moveTo>
                  <a:lnTo>
                    <a:pt x="1864" y="52"/>
                  </a:lnTo>
                  <a:lnTo>
                    <a:pt x="1864" y="71"/>
                  </a:lnTo>
                  <a:lnTo>
                    <a:pt x="1902" y="71"/>
                  </a:lnTo>
                  <a:lnTo>
                    <a:pt x="1902" y="52"/>
                  </a:lnTo>
                  <a:moveTo>
                    <a:pt x="1977" y="47"/>
                  </a:moveTo>
                  <a:lnTo>
                    <a:pt x="1939" y="50"/>
                  </a:lnTo>
                  <a:lnTo>
                    <a:pt x="1939" y="69"/>
                  </a:lnTo>
                  <a:lnTo>
                    <a:pt x="1977" y="66"/>
                  </a:lnTo>
                  <a:lnTo>
                    <a:pt x="1977" y="47"/>
                  </a:lnTo>
                  <a:moveTo>
                    <a:pt x="2053" y="45"/>
                  </a:moveTo>
                  <a:lnTo>
                    <a:pt x="2015" y="47"/>
                  </a:lnTo>
                  <a:lnTo>
                    <a:pt x="2015" y="66"/>
                  </a:lnTo>
                  <a:lnTo>
                    <a:pt x="2053" y="64"/>
                  </a:lnTo>
                  <a:lnTo>
                    <a:pt x="2053" y="45"/>
                  </a:lnTo>
                  <a:moveTo>
                    <a:pt x="2129" y="43"/>
                  </a:moveTo>
                  <a:lnTo>
                    <a:pt x="2091" y="43"/>
                  </a:lnTo>
                  <a:lnTo>
                    <a:pt x="2091" y="62"/>
                  </a:lnTo>
                  <a:lnTo>
                    <a:pt x="2129" y="62"/>
                  </a:lnTo>
                  <a:lnTo>
                    <a:pt x="2129" y="43"/>
                  </a:lnTo>
                  <a:moveTo>
                    <a:pt x="2204" y="38"/>
                  </a:moveTo>
                  <a:lnTo>
                    <a:pt x="2166" y="40"/>
                  </a:lnTo>
                  <a:lnTo>
                    <a:pt x="2166" y="59"/>
                  </a:lnTo>
                  <a:lnTo>
                    <a:pt x="2204" y="57"/>
                  </a:lnTo>
                  <a:lnTo>
                    <a:pt x="2204" y="38"/>
                  </a:lnTo>
                  <a:moveTo>
                    <a:pt x="2280" y="36"/>
                  </a:moveTo>
                  <a:lnTo>
                    <a:pt x="2242" y="38"/>
                  </a:lnTo>
                  <a:lnTo>
                    <a:pt x="2242" y="57"/>
                  </a:lnTo>
                  <a:lnTo>
                    <a:pt x="2280" y="55"/>
                  </a:lnTo>
                  <a:lnTo>
                    <a:pt x="2280" y="36"/>
                  </a:lnTo>
                  <a:moveTo>
                    <a:pt x="2356" y="33"/>
                  </a:moveTo>
                  <a:lnTo>
                    <a:pt x="2318" y="33"/>
                  </a:lnTo>
                  <a:lnTo>
                    <a:pt x="2318" y="52"/>
                  </a:lnTo>
                  <a:lnTo>
                    <a:pt x="2356" y="52"/>
                  </a:lnTo>
                  <a:lnTo>
                    <a:pt x="2356" y="33"/>
                  </a:lnTo>
                  <a:moveTo>
                    <a:pt x="2431" y="29"/>
                  </a:moveTo>
                  <a:lnTo>
                    <a:pt x="2393" y="31"/>
                  </a:lnTo>
                  <a:lnTo>
                    <a:pt x="2393" y="50"/>
                  </a:lnTo>
                  <a:lnTo>
                    <a:pt x="2431" y="47"/>
                  </a:lnTo>
                  <a:lnTo>
                    <a:pt x="2431" y="29"/>
                  </a:lnTo>
                  <a:moveTo>
                    <a:pt x="2507" y="26"/>
                  </a:moveTo>
                  <a:lnTo>
                    <a:pt x="2469" y="29"/>
                  </a:lnTo>
                  <a:lnTo>
                    <a:pt x="2469" y="47"/>
                  </a:lnTo>
                  <a:lnTo>
                    <a:pt x="2507" y="45"/>
                  </a:lnTo>
                  <a:lnTo>
                    <a:pt x="2507" y="26"/>
                  </a:lnTo>
                  <a:moveTo>
                    <a:pt x="2583" y="24"/>
                  </a:moveTo>
                  <a:lnTo>
                    <a:pt x="2545" y="24"/>
                  </a:lnTo>
                  <a:lnTo>
                    <a:pt x="2545" y="43"/>
                  </a:lnTo>
                  <a:lnTo>
                    <a:pt x="2583" y="43"/>
                  </a:lnTo>
                  <a:lnTo>
                    <a:pt x="2583" y="24"/>
                  </a:lnTo>
                  <a:moveTo>
                    <a:pt x="2658" y="19"/>
                  </a:moveTo>
                  <a:lnTo>
                    <a:pt x="2620" y="21"/>
                  </a:lnTo>
                  <a:lnTo>
                    <a:pt x="2620" y="40"/>
                  </a:lnTo>
                  <a:lnTo>
                    <a:pt x="2658" y="38"/>
                  </a:lnTo>
                  <a:lnTo>
                    <a:pt x="2658" y="19"/>
                  </a:lnTo>
                  <a:moveTo>
                    <a:pt x="2734" y="17"/>
                  </a:moveTo>
                  <a:lnTo>
                    <a:pt x="2696" y="19"/>
                  </a:lnTo>
                  <a:lnTo>
                    <a:pt x="2696" y="38"/>
                  </a:lnTo>
                  <a:lnTo>
                    <a:pt x="2734" y="36"/>
                  </a:lnTo>
                  <a:lnTo>
                    <a:pt x="2734" y="17"/>
                  </a:lnTo>
                  <a:moveTo>
                    <a:pt x="2810" y="14"/>
                  </a:moveTo>
                  <a:lnTo>
                    <a:pt x="2772" y="14"/>
                  </a:lnTo>
                  <a:lnTo>
                    <a:pt x="2772" y="33"/>
                  </a:lnTo>
                  <a:lnTo>
                    <a:pt x="2810" y="33"/>
                  </a:lnTo>
                  <a:lnTo>
                    <a:pt x="2810" y="14"/>
                  </a:lnTo>
                  <a:moveTo>
                    <a:pt x="2885" y="10"/>
                  </a:moveTo>
                  <a:lnTo>
                    <a:pt x="2847" y="12"/>
                  </a:lnTo>
                  <a:lnTo>
                    <a:pt x="2847" y="31"/>
                  </a:lnTo>
                  <a:lnTo>
                    <a:pt x="2885" y="29"/>
                  </a:lnTo>
                  <a:lnTo>
                    <a:pt x="2885" y="10"/>
                  </a:lnTo>
                  <a:moveTo>
                    <a:pt x="2961" y="7"/>
                  </a:moveTo>
                  <a:lnTo>
                    <a:pt x="2923" y="10"/>
                  </a:lnTo>
                  <a:lnTo>
                    <a:pt x="2923" y="29"/>
                  </a:lnTo>
                  <a:lnTo>
                    <a:pt x="2961" y="26"/>
                  </a:lnTo>
                  <a:lnTo>
                    <a:pt x="2961" y="7"/>
                  </a:lnTo>
                  <a:moveTo>
                    <a:pt x="3034" y="5"/>
                  </a:moveTo>
                  <a:lnTo>
                    <a:pt x="2996" y="5"/>
                  </a:lnTo>
                  <a:lnTo>
                    <a:pt x="2999" y="24"/>
                  </a:lnTo>
                  <a:lnTo>
                    <a:pt x="3037" y="24"/>
                  </a:lnTo>
                  <a:lnTo>
                    <a:pt x="3034" y="5"/>
                  </a:lnTo>
                  <a:moveTo>
                    <a:pt x="3110" y="0"/>
                  </a:moveTo>
                  <a:lnTo>
                    <a:pt x="3072" y="2"/>
                  </a:lnTo>
                  <a:lnTo>
                    <a:pt x="3074" y="21"/>
                  </a:lnTo>
                  <a:lnTo>
                    <a:pt x="3112" y="19"/>
                  </a:lnTo>
                  <a:lnTo>
                    <a:pt x="31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Freeform 11"/>
            <p:cNvSpPr>
              <a:spLocks noEditPoints="1"/>
            </p:cNvSpPr>
            <p:nvPr/>
          </p:nvSpPr>
          <p:spPr bwMode="auto">
            <a:xfrm>
              <a:off x="5154722" y="1986433"/>
              <a:ext cx="1933656" cy="1441169"/>
            </a:xfrm>
            <a:custGeom>
              <a:avLst/>
              <a:gdLst>
                <a:gd name="T0" fmla="*/ 31 w 2611"/>
                <a:gd name="T1" fmla="*/ 21 h 1946"/>
                <a:gd name="T2" fmla="*/ 71 w 2611"/>
                <a:gd name="T3" fmla="*/ 85 h 1946"/>
                <a:gd name="T4" fmla="*/ 111 w 2611"/>
                <a:gd name="T5" fmla="*/ 149 h 1946"/>
                <a:gd name="T6" fmla="*/ 154 w 2611"/>
                <a:gd name="T7" fmla="*/ 213 h 1946"/>
                <a:gd name="T8" fmla="*/ 194 w 2611"/>
                <a:gd name="T9" fmla="*/ 276 h 1946"/>
                <a:gd name="T10" fmla="*/ 236 w 2611"/>
                <a:gd name="T11" fmla="*/ 340 h 1946"/>
                <a:gd name="T12" fmla="*/ 277 w 2611"/>
                <a:gd name="T13" fmla="*/ 404 h 1946"/>
                <a:gd name="T14" fmla="*/ 317 w 2611"/>
                <a:gd name="T15" fmla="*/ 466 h 1946"/>
                <a:gd name="T16" fmla="*/ 359 w 2611"/>
                <a:gd name="T17" fmla="*/ 529 h 1946"/>
                <a:gd name="T18" fmla="*/ 400 w 2611"/>
                <a:gd name="T19" fmla="*/ 593 h 1946"/>
                <a:gd name="T20" fmla="*/ 440 w 2611"/>
                <a:gd name="T21" fmla="*/ 657 h 1946"/>
                <a:gd name="T22" fmla="*/ 482 w 2611"/>
                <a:gd name="T23" fmla="*/ 721 h 1946"/>
                <a:gd name="T24" fmla="*/ 523 w 2611"/>
                <a:gd name="T25" fmla="*/ 785 h 1946"/>
                <a:gd name="T26" fmla="*/ 565 w 2611"/>
                <a:gd name="T27" fmla="*/ 849 h 1946"/>
                <a:gd name="T28" fmla="*/ 605 w 2611"/>
                <a:gd name="T29" fmla="*/ 910 h 1946"/>
                <a:gd name="T30" fmla="*/ 646 w 2611"/>
                <a:gd name="T31" fmla="*/ 974 h 1946"/>
                <a:gd name="T32" fmla="*/ 688 w 2611"/>
                <a:gd name="T33" fmla="*/ 1038 h 1946"/>
                <a:gd name="T34" fmla="*/ 728 w 2611"/>
                <a:gd name="T35" fmla="*/ 1102 h 1946"/>
                <a:gd name="T36" fmla="*/ 771 w 2611"/>
                <a:gd name="T37" fmla="*/ 1166 h 1946"/>
                <a:gd name="T38" fmla="*/ 811 w 2611"/>
                <a:gd name="T39" fmla="*/ 1230 h 1946"/>
                <a:gd name="T40" fmla="*/ 851 w 2611"/>
                <a:gd name="T41" fmla="*/ 1293 h 1946"/>
                <a:gd name="T42" fmla="*/ 894 w 2611"/>
                <a:gd name="T43" fmla="*/ 1355 h 1946"/>
                <a:gd name="T44" fmla="*/ 934 w 2611"/>
                <a:gd name="T45" fmla="*/ 1419 h 1946"/>
                <a:gd name="T46" fmla="*/ 974 w 2611"/>
                <a:gd name="T47" fmla="*/ 1483 h 1946"/>
                <a:gd name="T48" fmla="*/ 1017 w 2611"/>
                <a:gd name="T49" fmla="*/ 1547 h 1946"/>
                <a:gd name="T50" fmla="*/ 1057 w 2611"/>
                <a:gd name="T51" fmla="*/ 1610 h 1946"/>
                <a:gd name="T52" fmla="*/ 1100 w 2611"/>
                <a:gd name="T53" fmla="*/ 1674 h 1946"/>
                <a:gd name="T54" fmla="*/ 1140 w 2611"/>
                <a:gd name="T55" fmla="*/ 1738 h 1946"/>
                <a:gd name="T56" fmla="*/ 1180 w 2611"/>
                <a:gd name="T57" fmla="*/ 1802 h 1946"/>
                <a:gd name="T58" fmla="*/ 1223 w 2611"/>
                <a:gd name="T59" fmla="*/ 1863 h 1946"/>
                <a:gd name="T60" fmla="*/ 1241 w 2611"/>
                <a:gd name="T61" fmla="*/ 1897 h 1946"/>
                <a:gd name="T62" fmla="*/ 1291 w 2611"/>
                <a:gd name="T63" fmla="*/ 1859 h 1946"/>
                <a:gd name="T64" fmla="*/ 1334 w 2611"/>
                <a:gd name="T65" fmla="*/ 1797 h 1946"/>
                <a:gd name="T66" fmla="*/ 1379 w 2611"/>
                <a:gd name="T67" fmla="*/ 1736 h 1946"/>
                <a:gd name="T68" fmla="*/ 1421 w 2611"/>
                <a:gd name="T69" fmla="*/ 1674 h 1946"/>
                <a:gd name="T70" fmla="*/ 1466 w 2611"/>
                <a:gd name="T71" fmla="*/ 1610 h 1946"/>
                <a:gd name="T72" fmla="*/ 1509 w 2611"/>
                <a:gd name="T73" fmla="*/ 1549 h 1946"/>
                <a:gd name="T74" fmla="*/ 1551 w 2611"/>
                <a:gd name="T75" fmla="*/ 1487 h 1946"/>
                <a:gd name="T76" fmla="*/ 1596 w 2611"/>
                <a:gd name="T77" fmla="*/ 1426 h 1946"/>
                <a:gd name="T78" fmla="*/ 1639 w 2611"/>
                <a:gd name="T79" fmla="*/ 1364 h 1946"/>
                <a:gd name="T80" fmla="*/ 1681 w 2611"/>
                <a:gd name="T81" fmla="*/ 1301 h 1946"/>
                <a:gd name="T82" fmla="*/ 1726 w 2611"/>
                <a:gd name="T83" fmla="*/ 1239 h 1946"/>
                <a:gd name="T84" fmla="*/ 1769 w 2611"/>
                <a:gd name="T85" fmla="*/ 1178 h 1946"/>
                <a:gd name="T86" fmla="*/ 1814 w 2611"/>
                <a:gd name="T87" fmla="*/ 1116 h 1946"/>
                <a:gd name="T88" fmla="*/ 1856 w 2611"/>
                <a:gd name="T89" fmla="*/ 1055 h 1946"/>
                <a:gd name="T90" fmla="*/ 1899 w 2611"/>
                <a:gd name="T91" fmla="*/ 991 h 1946"/>
                <a:gd name="T92" fmla="*/ 1944 w 2611"/>
                <a:gd name="T93" fmla="*/ 929 h 1946"/>
                <a:gd name="T94" fmla="*/ 1986 w 2611"/>
                <a:gd name="T95" fmla="*/ 868 h 1946"/>
                <a:gd name="T96" fmla="*/ 2029 w 2611"/>
                <a:gd name="T97" fmla="*/ 806 h 1946"/>
                <a:gd name="T98" fmla="*/ 2074 w 2611"/>
                <a:gd name="T99" fmla="*/ 745 h 1946"/>
                <a:gd name="T100" fmla="*/ 2116 w 2611"/>
                <a:gd name="T101" fmla="*/ 681 h 1946"/>
                <a:gd name="T102" fmla="*/ 2161 w 2611"/>
                <a:gd name="T103" fmla="*/ 619 h 1946"/>
                <a:gd name="T104" fmla="*/ 2204 w 2611"/>
                <a:gd name="T105" fmla="*/ 558 h 1946"/>
                <a:gd name="T106" fmla="*/ 2246 w 2611"/>
                <a:gd name="T107" fmla="*/ 496 h 1946"/>
                <a:gd name="T108" fmla="*/ 2291 w 2611"/>
                <a:gd name="T109" fmla="*/ 435 h 1946"/>
                <a:gd name="T110" fmla="*/ 2334 w 2611"/>
                <a:gd name="T111" fmla="*/ 371 h 1946"/>
                <a:gd name="T112" fmla="*/ 2379 w 2611"/>
                <a:gd name="T113" fmla="*/ 310 h 1946"/>
                <a:gd name="T114" fmla="*/ 2421 w 2611"/>
                <a:gd name="T115" fmla="*/ 248 h 1946"/>
                <a:gd name="T116" fmla="*/ 2464 w 2611"/>
                <a:gd name="T117" fmla="*/ 187 h 1946"/>
                <a:gd name="T118" fmla="*/ 2509 w 2611"/>
                <a:gd name="T119" fmla="*/ 125 h 1946"/>
                <a:gd name="T120" fmla="*/ 2552 w 2611"/>
                <a:gd name="T121" fmla="*/ 61 h 1946"/>
                <a:gd name="T122" fmla="*/ 2594 w 2611"/>
                <a:gd name="T123" fmla="*/ 0 h 1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11" h="1946">
                  <a:moveTo>
                    <a:pt x="31" y="21"/>
                  </a:moveTo>
                  <a:lnTo>
                    <a:pt x="16" y="0"/>
                  </a:lnTo>
                  <a:lnTo>
                    <a:pt x="0" y="12"/>
                  </a:lnTo>
                  <a:lnTo>
                    <a:pt x="14" y="33"/>
                  </a:lnTo>
                  <a:lnTo>
                    <a:pt x="31" y="21"/>
                  </a:lnTo>
                  <a:close/>
                  <a:moveTo>
                    <a:pt x="71" y="85"/>
                  </a:moveTo>
                  <a:lnTo>
                    <a:pt x="50" y="54"/>
                  </a:lnTo>
                  <a:lnTo>
                    <a:pt x="35" y="64"/>
                  </a:lnTo>
                  <a:lnTo>
                    <a:pt x="54" y="97"/>
                  </a:lnTo>
                  <a:lnTo>
                    <a:pt x="71" y="85"/>
                  </a:lnTo>
                  <a:close/>
                  <a:moveTo>
                    <a:pt x="111" y="149"/>
                  </a:moveTo>
                  <a:lnTo>
                    <a:pt x="92" y="118"/>
                  </a:lnTo>
                  <a:lnTo>
                    <a:pt x="76" y="127"/>
                  </a:lnTo>
                  <a:lnTo>
                    <a:pt x="97" y="158"/>
                  </a:lnTo>
                  <a:lnTo>
                    <a:pt x="111" y="149"/>
                  </a:lnTo>
                  <a:close/>
                  <a:moveTo>
                    <a:pt x="154" y="213"/>
                  </a:moveTo>
                  <a:lnTo>
                    <a:pt x="132" y="179"/>
                  </a:lnTo>
                  <a:lnTo>
                    <a:pt x="116" y="191"/>
                  </a:lnTo>
                  <a:lnTo>
                    <a:pt x="137" y="222"/>
                  </a:lnTo>
                  <a:lnTo>
                    <a:pt x="154" y="213"/>
                  </a:lnTo>
                  <a:close/>
                  <a:moveTo>
                    <a:pt x="194" y="276"/>
                  </a:moveTo>
                  <a:lnTo>
                    <a:pt x="173" y="243"/>
                  </a:lnTo>
                  <a:lnTo>
                    <a:pt x="158" y="255"/>
                  </a:lnTo>
                  <a:lnTo>
                    <a:pt x="177" y="286"/>
                  </a:lnTo>
                  <a:lnTo>
                    <a:pt x="194" y="276"/>
                  </a:lnTo>
                  <a:close/>
                  <a:moveTo>
                    <a:pt x="236" y="340"/>
                  </a:moveTo>
                  <a:lnTo>
                    <a:pt x="215" y="307"/>
                  </a:lnTo>
                  <a:lnTo>
                    <a:pt x="199" y="319"/>
                  </a:lnTo>
                  <a:lnTo>
                    <a:pt x="220" y="350"/>
                  </a:lnTo>
                  <a:lnTo>
                    <a:pt x="236" y="340"/>
                  </a:lnTo>
                  <a:close/>
                  <a:moveTo>
                    <a:pt x="277" y="404"/>
                  </a:moveTo>
                  <a:lnTo>
                    <a:pt x="255" y="371"/>
                  </a:lnTo>
                  <a:lnTo>
                    <a:pt x="241" y="380"/>
                  </a:lnTo>
                  <a:lnTo>
                    <a:pt x="260" y="414"/>
                  </a:lnTo>
                  <a:lnTo>
                    <a:pt x="277" y="404"/>
                  </a:lnTo>
                  <a:close/>
                  <a:moveTo>
                    <a:pt x="317" y="466"/>
                  </a:moveTo>
                  <a:lnTo>
                    <a:pt x="298" y="435"/>
                  </a:lnTo>
                  <a:lnTo>
                    <a:pt x="281" y="444"/>
                  </a:lnTo>
                  <a:lnTo>
                    <a:pt x="303" y="477"/>
                  </a:lnTo>
                  <a:lnTo>
                    <a:pt x="317" y="466"/>
                  </a:lnTo>
                  <a:close/>
                  <a:moveTo>
                    <a:pt x="359" y="529"/>
                  </a:moveTo>
                  <a:lnTo>
                    <a:pt x="338" y="499"/>
                  </a:lnTo>
                  <a:lnTo>
                    <a:pt x="322" y="508"/>
                  </a:lnTo>
                  <a:lnTo>
                    <a:pt x="343" y="541"/>
                  </a:lnTo>
                  <a:lnTo>
                    <a:pt x="359" y="529"/>
                  </a:lnTo>
                  <a:close/>
                  <a:moveTo>
                    <a:pt x="400" y="593"/>
                  </a:moveTo>
                  <a:lnTo>
                    <a:pt x="378" y="563"/>
                  </a:lnTo>
                  <a:lnTo>
                    <a:pt x="364" y="572"/>
                  </a:lnTo>
                  <a:lnTo>
                    <a:pt x="383" y="603"/>
                  </a:lnTo>
                  <a:lnTo>
                    <a:pt x="400" y="593"/>
                  </a:lnTo>
                  <a:close/>
                  <a:moveTo>
                    <a:pt x="440" y="657"/>
                  </a:moveTo>
                  <a:lnTo>
                    <a:pt x="421" y="626"/>
                  </a:lnTo>
                  <a:lnTo>
                    <a:pt x="404" y="636"/>
                  </a:lnTo>
                  <a:lnTo>
                    <a:pt x="426" y="667"/>
                  </a:lnTo>
                  <a:lnTo>
                    <a:pt x="440" y="657"/>
                  </a:lnTo>
                  <a:close/>
                  <a:moveTo>
                    <a:pt x="482" y="721"/>
                  </a:moveTo>
                  <a:lnTo>
                    <a:pt x="461" y="688"/>
                  </a:lnTo>
                  <a:lnTo>
                    <a:pt x="445" y="700"/>
                  </a:lnTo>
                  <a:lnTo>
                    <a:pt x="466" y="731"/>
                  </a:lnTo>
                  <a:lnTo>
                    <a:pt x="482" y="721"/>
                  </a:lnTo>
                  <a:close/>
                  <a:moveTo>
                    <a:pt x="523" y="785"/>
                  </a:moveTo>
                  <a:lnTo>
                    <a:pt x="504" y="752"/>
                  </a:lnTo>
                  <a:lnTo>
                    <a:pt x="487" y="764"/>
                  </a:lnTo>
                  <a:lnTo>
                    <a:pt x="508" y="794"/>
                  </a:lnTo>
                  <a:lnTo>
                    <a:pt x="523" y="785"/>
                  </a:lnTo>
                  <a:close/>
                  <a:moveTo>
                    <a:pt x="565" y="849"/>
                  </a:moveTo>
                  <a:lnTo>
                    <a:pt x="544" y="816"/>
                  </a:lnTo>
                  <a:lnTo>
                    <a:pt x="527" y="825"/>
                  </a:lnTo>
                  <a:lnTo>
                    <a:pt x="549" y="858"/>
                  </a:lnTo>
                  <a:lnTo>
                    <a:pt x="565" y="849"/>
                  </a:lnTo>
                  <a:close/>
                  <a:moveTo>
                    <a:pt x="605" y="910"/>
                  </a:moveTo>
                  <a:lnTo>
                    <a:pt x="584" y="880"/>
                  </a:lnTo>
                  <a:lnTo>
                    <a:pt x="570" y="889"/>
                  </a:lnTo>
                  <a:lnTo>
                    <a:pt x="589" y="922"/>
                  </a:lnTo>
                  <a:lnTo>
                    <a:pt x="605" y="910"/>
                  </a:lnTo>
                  <a:close/>
                  <a:moveTo>
                    <a:pt x="646" y="974"/>
                  </a:moveTo>
                  <a:lnTo>
                    <a:pt x="627" y="943"/>
                  </a:lnTo>
                  <a:lnTo>
                    <a:pt x="610" y="953"/>
                  </a:lnTo>
                  <a:lnTo>
                    <a:pt x="631" y="986"/>
                  </a:lnTo>
                  <a:lnTo>
                    <a:pt x="646" y="974"/>
                  </a:lnTo>
                  <a:close/>
                  <a:moveTo>
                    <a:pt x="688" y="1038"/>
                  </a:moveTo>
                  <a:lnTo>
                    <a:pt x="667" y="1007"/>
                  </a:lnTo>
                  <a:lnTo>
                    <a:pt x="650" y="1017"/>
                  </a:lnTo>
                  <a:lnTo>
                    <a:pt x="672" y="1050"/>
                  </a:lnTo>
                  <a:lnTo>
                    <a:pt x="688" y="1038"/>
                  </a:lnTo>
                  <a:close/>
                  <a:moveTo>
                    <a:pt x="728" y="1102"/>
                  </a:moveTo>
                  <a:lnTo>
                    <a:pt x="707" y="1071"/>
                  </a:lnTo>
                  <a:lnTo>
                    <a:pt x="693" y="1081"/>
                  </a:lnTo>
                  <a:lnTo>
                    <a:pt x="712" y="1111"/>
                  </a:lnTo>
                  <a:lnTo>
                    <a:pt x="728" y="1102"/>
                  </a:lnTo>
                  <a:close/>
                  <a:moveTo>
                    <a:pt x="771" y="1166"/>
                  </a:moveTo>
                  <a:lnTo>
                    <a:pt x="750" y="1133"/>
                  </a:lnTo>
                  <a:lnTo>
                    <a:pt x="733" y="1144"/>
                  </a:lnTo>
                  <a:lnTo>
                    <a:pt x="754" y="1175"/>
                  </a:lnTo>
                  <a:lnTo>
                    <a:pt x="771" y="1166"/>
                  </a:lnTo>
                  <a:close/>
                  <a:moveTo>
                    <a:pt x="811" y="1230"/>
                  </a:moveTo>
                  <a:lnTo>
                    <a:pt x="790" y="1196"/>
                  </a:lnTo>
                  <a:lnTo>
                    <a:pt x="776" y="1208"/>
                  </a:lnTo>
                  <a:lnTo>
                    <a:pt x="794" y="1239"/>
                  </a:lnTo>
                  <a:lnTo>
                    <a:pt x="811" y="1230"/>
                  </a:lnTo>
                  <a:close/>
                  <a:moveTo>
                    <a:pt x="851" y="1293"/>
                  </a:moveTo>
                  <a:lnTo>
                    <a:pt x="832" y="1260"/>
                  </a:lnTo>
                  <a:lnTo>
                    <a:pt x="816" y="1272"/>
                  </a:lnTo>
                  <a:lnTo>
                    <a:pt x="837" y="1303"/>
                  </a:lnTo>
                  <a:lnTo>
                    <a:pt x="851" y="1293"/>
                  </a:lnTo>
                  <a:close/>
                  <a:moveTo>
                    <a:pt x="894" y="1355"/>
                  </a:moveTo>
                  <a:lnTo>
                    <a:pt x="873" y="1324"/>
                  </a:lnTo>
                  <a:lnTo>
                    <a:pt x="856" y="1334"/>
                  </a:lnTo>
                  <a:lnTo>
                    <a:pt x="877" y="1367"/>
                  </a:lnTo>
                  <a:lnTo>
                    <a:pt x="894" y="1355"/>
                  </a:lnTo>
                  <a:close/>
                  <a:moveTo>
                    <a:pt x="934" y="1419"/>
                  </a:moveTo>
                  <a:lnTo>
                    <a:pt x="913" y="1388"/>
                  </a:lnTo>
                  <a:lnTo>
                    <a:pt x="899" y="1398"/>
                  </a:lnTo>
                  <a:lnTo>
                    <a:pt x="917" y="1431"/>
                  </a:lnTo>
                  <a:lnTo>
                    <a:pt x="934" y="1419"/>
                  </a:lnTo>
                  <a:close/>
                  <a:moveTo>
                    <a:pt x="974" y="1483"/>
                  </a:moveTo>
                  <a:lnTo>
                    <a:pt x="955" y="1452"/>
                  </a:lnTo>
                  <a:lnTo>
                    <a:pt x="939" y="1461"/>
                  </a:lnTo>
                  <a:lnTo>
                    <a:pt x="960" y="1494"/>
                  </a:lnTo>
                  <a:lnTo>
                    <a:pt x="974" y="1483"/>
                  </a:lnTo>
                  <a:close/>
                  <a:moveTo>
                    <a:pt x="1017" y="1547"/>
                  </a:moveTo>
                  <a:lnTo>
                    <a:pt x="995" y="1516"/>
                  </a:lnTo>
                  <a:lnTo>
                    <a:pt x="979" y="1525"/>
                  </a:lnTo>
                  <a:lnTo>
                    <a:pt x="1000" y="1556"/>
                  </a:lnTo>
                  <a:lnTo>
                    <a:pt x="1017" y="1547"/>
                  </a:lnTo>
                  <a:close/>
                  <a:moveTo>
                    <a:pt x="1057" y="1610"/>
                  </a:moveTo>
                  <a:lnTo>
                    <a:pt x="1038" y="1580"/>
                  </a:lnTo>
                  <a:lnTo>
                    <a:pt x="1022" y="1589"/>
                  </a:lnTo>
                  <a:lnTo>
                    <a:pt x="1043" y="1620"/>
                  </a:lnTo>
                  <a:lnTo>
                    <a:pt x="1057" y="1610"/>
                  </a:lnTo>
                  <a:close/>
                  <a:moveTo>
                    <a:pt x="1100" y="1674"/>
                  </a:moveTo>
                  <a:lnTo>
                    <a:pt x="1078" y="1641"/>
                  </a:lnTo>
                  <a:lnTo>
                    <a:pt x="1062" y="1653"/>
                  </a:lnTo>
                  <a:lnTo>
                    <a:pt x="1083" y="1684"/>
                  </a:lnTo>
                  <a:lnTo>
                    <a:pt x="1100" y="1674"/>
                  </a:lnTo>
                  <a:close/>
                  <a:moveTo>
                    <a:pt x="1140" y="1738"/>
                  </a:moveTo>
                  <a:lnTo>
                    <a:pt x="1118" y="1705"/>
                  </a:lnTo>
                  <a:lnTo>
                    <a:pt x="1104" y="1717"/>
                  </a:lnTo>
                  <a:lnTo>
                    <a:pt x="1123" y="1748"/>
                  </a:lnTo>
                  <a:lnTo>
                    <a:pt x="1140" y="1738"/>
                  </a:lnTo>
                  <a:close/>
                  <a:moveTo>
                    <a:pt x="1180" y="1802"/>
                  </a:moveTo>
                  <a:lnTo>
                    <a:pt x="1161" y="1769"/>
                  </a:lnTo>
                  <a:lnTo>
                    <a:pt x="1144" y="1778"/>
                  </a:lnTo>
                  <a:lnTo>
                    <a:pt x="1166" y="1811"/>
                  </a:lnTo>
                  <a:lnTo>
                    <a:pt x="1180" y="1802"/>
                  </a:lnTo>
                  <a:close/>
                  <a:moveTo>
                    <a:pt x="1223" y="1863"/>
                  </a:moveTo>
                  <a:lnTo>
                    <a:pt x="1201" y="1833"/>
                  </a:lnTo>
                  <a:lnTo>
                    <a:pt x="1185" y="1842"/>
                  </a:lnTo>
                  <a:lnTo>
                    <a:pt x="1206" y="1875"/>
                  </a:lnTo>
                  <a:lnTo>
                    <a:pt x="1223" y="1863"/>
                  </a:lnTo>
                  <a:close/>
                  <a:moveTo>
                    <a:pt x="1249" y="1920"/>
                  </a:moveTo>
                  <a:lnTo>
                    <a:pt x="1246" y="1925"/>
                  </a:lnTo>
                  <a:lnTo>
                    <a:pt x="1253" y="1930"/>
                  </a:lnTo>
                  <a:lnTo>
                    <a:pt x="1260" y="1925"/>
                  </a:lnTo>
                  <a:lnTo>
                    <a:pt x="1241" y="1897"/>
                  </a:lnTo>
                  <a:lnTo>
                    <a:pt x="1227" y="1906"/>
                  </a:lnTo>
                  <a:lnTo>
                    <a:pt x="1253" y="1946"/>
                  </a:lnTo>
                  <a:lnTo>
                    <a:pt x="1263" y="1932"/>
                  </a:lnTo>
                  <a:lnTo>
                    <a:pt x="1249" y="1920"/>
                  </a:lnTo>
                  <a:close/>
                  <a:moveTo>
                    <a:pt x="1291" y="1859"/>
                  </a:moveTo>
                  <a:lnTo>
                    <a:pt x="1270" y="1889"/>
                  </a:lnTo>
                  <a:lnTo>
                    <a:pt x="1284" y="1901"/>
                  </a:lnTo>
                  <a:lnTo>
                    <a:pt x="1308" y="1871"/>
                  </a:lnTo>
                  <a:lnTo>
                    <a:pt x="1291" y="1859"/>
                  </a:lnTo>
                  <a:close/>
                  <a:moveTo>
                    <a:pt x="1334" y="1797"/>
                  </a:moveTo>
                  <a:lnTo>
                    <a:pt x="1312" y="1828"/>
                  </a:lnTo>
                  <a:lnTo>
                    <a:pt x="1329" y="1840"/>
                  </a:lnTo>
                  <a:lnTo>
                    <a:pt x="1350" y="1809"/>
                  </a:lnTo>
                  <a:lnTo>
                    <a:pt x="1334" y="1797"/>
                  </a:lnTo>
                  <a:close/>
                  <a:moveTo>
                    <a:pt x="1379" y="1736"/>
                  </a:moveTo>
                  <a:lnTo>
                    <a:pt x="1357" y="1766"/>
                  </a:lnTo>
                  <a:lnTo>
                    <a:pt x="1371" y="1776"/>
                  </a:lnTo>
                  <a:lnTo>
                    <a:pt x="1393" y="1745"/>
                  </a:lnTo>
                  <a:lnTo>
                    <a:pt x="1379" y="1736"/>
                  </a:lnTo>
                  <a:close/>
                  <a:moveTo>
                    <a:pt x="1421" y="1674"/>
                  </a:moveTo>
                  <a:lnTo>
                    <a:pt x="1400" y="1705"/>
                  </a:lnTo>
                  <a:lnTo>
                    <a:pt x="1414" y="1714"/>
                  </a:lnTo>
                  <a:lnTo>
                    <a:pt x="1438" y="1684"/>
                  </a:lnTo>
                  <a:lnTo>
                    <a:pt x="1421" y="1674"/>
                  </a:lnTo>
                  <a:close/>
                  <a:moveTo>
                    <a:pt x="1466" y="1610"/>
                  </a:moveTo>
                  <a:lnTo>
                    <a:pt x="1442" y="1641"/>
                  </a:lnTo>
                  <a:lnTo>
                    <a:pt x="1459" y="1653"/>
                  </a:lnTo>
                  <a:lnTo>
                    <a:pt x="1480" y="1622"/>
                  </a:lnTo>
                  <a:lnTo>
                    <a:pt x="1466" y="1610"/>
                  </a:lnTo>
                  <a:close/>
                  <a:moveTo>
                    <a:pt x="1509" y="1549"/>
                  </a:moveTo>
                  <a:lnTo>
                    <a:pt x="1487" y="1580"/>
                  </a:lnTo>
                  <a:lnTo>
                    <a:pt x="1502" y="1591"/>
                  </a:lnTo>
                  <a:lnTo>
                    <a:pt x="1523" y="1561"/>
                  </a:lnTo>
                  <a:lnTo>
                    <a:pt x="1509" y="1549"/>
                  </a:lnTo>
                  <a:close/>
                  <a:moveTo>
                    <a:pt x="1551" y="1487"/>
                  </a:moveTo>
                  <a:lnTo>
                    <a:pt x="1530" y="1518"/>
                  </a:lnTo>
                  <a:lnTo>
                    <a:pt x="1546" y="1530"/>
                  </a:lnTo>
                  <a:lnTo>
                    <a:pt x="1568" y="1499"/>
                  </a:lnTo>
                  <a:lnTo>
                    <a:pt x="1551" y="1487"/>
                  </a:lnTo>
                  <a:close/>
                  <a:moveTo>
                    <a:pt x="1596" y="1426"/>
                  </a:moveTo>
                  <a:lnTo>
                    <a:pt x="1573" y="1457"/>
                  </a:lnTo>
                  <a:lnTo>
                    <a:pt x="1589" y="1466"/>
                  </a:lnTo>
                  <a:lnTo>
                    <a:pt x="1610" y="1435"/>
                  </a:lnTo>
                  <a:lnTo>
                    <a:pt x="1596" y="1426"/>
                  </a:lnTo>
                  <a:close/>
                  <a:moveTo>
                    <a:pt x="1639" y="1364"/>
                  </a:moveTo>
                  <a:lnTo>
                    <a:pt x="1617" y="1395"/>
                  </a:lnTo>
                  <a:lnTo>
                    <a:pt x="1632" y="1405"/>
                  </a:lnTo>
                  <a:lnTo>
                    <a:pt x="1655" y="1374"/>
                  </a:lnTo>
                  <a:lnTo>
                    <a:pt x="1639" y="1364"/>
                  </a:lnTo>
                  <a:close/>
                  <a:moveTo>
                    <a:pt x="1681" y="1301"/>
                  </a:moveTo>
                  <a:lnTo>
                    <a:pt x="1660" y="1331"/>
                  </a:lnTo>
                  <a:lnTo>
                    <a:pt x="1677" y="1343"/>
                  </a:lnTo>
                  <a:lnTo>
                    <a:pt x="1698" y="1312"/>
                  </a:lnTo>
                  <a:lnTo>
                    <a:pt x="1681" y="1301"/>
                  </a:lnTo>
                  <a:close/>
                  <a:moveTo>
                    <a:pt x="1726" y="1239"/>
                  </a:moveTo>
                  <a:lnTo>
                    <a:pt x="1705" y="1270"/>
                  </a:lnTo>
                  <a:lnTo>
                    <a:pt x="1719" y="1282"/>
                  </a:lnTo>
                  <a:lnTo>
                    <a:pt x="1740" y="1251"/>
                  </a:lnTo>
                  <a:lnTo>
                    <a:pt x="1726" y="1239"/>
                  </a:lnTo>
                  <a:close/>
                  <a:moveTo>
                    <a:pt x="1769" y="1178"/>
                  </a:moveTo>
                  <a:lnTo>
                    <a:pt x="1747" y="1208"/>
                  </a:lnTo>
                  <a:lnTo>
                    <a:pt x="1764" y="1220"/>
                  </a:lnTo>
                  <a:lnTo>
                    <a:pt x="1785" y="1189"/>
                  </a:lnTo>
                  <a:lnTo>
                    <a:pt x="1769" y="1178"/>
                  </a:lnTo>
                  <a:close/>
                  <a:moveTo>
                    <a:pt x="1814" y="1116"/>
                  </a:moveTo>
                  <a:lnTo>
                    <a:pt x="1790" y="1147"/>
                  </a:lnTo>
                  <a:lnTo>
                    <a:pt x="1807" y="1156"/>
                  </a:lnTo>
                  <a:lnTo>
                    <a:pt x="1828" y="1126"/>
                  </a:lnTo>
                  <a:lnTo>
                    <a:pt x="1814" y="1116"/>
                  </a:lnTo>
                  <a:close/>
                  <a:moveTo>
                    <a:pt x="1856" y="1055"/>
                  </a:moveTo>
                  <a:lnTo>
                    <a:pt x="1835" y="1085"/>
                  </a:lnTo>
                  <a:lnTo>
                    <a:pt x="1849" y="1095"/>
                  </a:lnTo>
                  <a:lnTo>
                    <a:pt x="1873" y="1064"/>
                  </a:lnTo>
                  <a:lnTo>
                    <a:pt x="1856" y="1055"/>
                  </a:lnTo>
                  <a:close/>
                  <a:moveTo>
                    <a:pt x="1899" y="991"/>
                  </a:moveTo>
                  <a:lnTo>
                    <a:pt x="1878" y="1021"/>
                  </a:lnTo>
                  <a:lnTo>
                    <a:pt x="1894" y="1033"/>
                  </a:lnTo>
                  <a:lnTo>
                    <a:pt x="1915" y="1003"/>
                  </a:lnTo>
                  <a:lnTo>
                    <a:pt x="1899" y="991"/>
                  </a:lnTo>
                  <a:close/>
                  <a:moveTo>
                    <a:pt x="1944" y="929"/>
                  </a:moveTo>
                  <a:lnTo>
                    <a:pt x="1922" y="960"/>
                  </a:lnTo>
                  <a:lnTo>
                    <a:pt x="1937" y="972"/>
                  </a:lnTo>
                  <a:lnTo>
                    <a:pt x="1958" y="941"/>
                  </a:lnTo>
                  <a:lnTo>
                    <a:pt x="1944" y="929"/>
                  </a:lnTo>
                  <a:close/>
                  <a:moveTo>
                    <a:pt x="1986" y="868"/>
                  </a:moveTo>
                  <a:lnTo>
                    <a:pt x="1965" y="898"/>
                  </a:lnTo>
                  <a:lnTo>
                    <a:pt x="1979" y="910"/>
                  </a:lnTo>
                  <a:lnTo>
                    <a:pt x="2003" y="880"/>
                  </a:lnTo>
                  <a:lnTo>
                    <a:pt x="1986" y="868"/>
                  </a:lnTo>
                  <a:close/>
                  <a:moveTo>
                    <a:pt x="2029" y="806"/>
                  </a:moveTo>
                  <a:lnTo>
                    <a:pt x="2008" y="837"/>
                  </a:lnTo>
                  <a:lnTo>
                    <a:pt x="2024" y="849"/>
                  </a:lnTo>
                  <a:lnTo>
                    <a:pt x="2045" y="816"/>
                  </a:lnTo>
                  <a:lnTo>
                    <a:pt x="2029" y="806"/>
                  </a:lnTo>
                  <a:close/>
                  <a:moveTo>
                    <a:pt x="2074" y="745"/>
                  </a:moveTo>
                  <a:lnTo>
                    <a:pt x="2053" y="775"/>
                  </a:lnTo>
                  <a:lnTo>
                    <a:pt x="2067" y="785"/>
                  </a:lnTo>
                  <a:lnTo>
                    <a:pt x="2088" y="754"/>
                  </a:lnTo>
                  <a:lnTo>
                    <a:pt x="2074" y="745"/>
                  </a:lnTo>
                  <a:close/>
                  <a:moveTo>
                    <a:pt x="2116" y="681"/>
                  </a:moveTo>
                  <a:lnTo>
                    <a:pt x="2095" y="714"/>
                  </a:lnTo>
                  <a:lnTo>
                    <a:pt x="2112" y="723"/>
                  </a:lnTo>
                  <a:lnTo>
                    <a:pt x="2133" y="693"/>
                  </a:lnTo>
                  <a:lnTo>
                    <a:pt x="2116" y="681"/>
                  </a:lnTo>
                  <a:close/>
                  <a:moveTo>
                    <a:pt x="2161" y="619"/>
                  </a:moveTo>
                  <a:lnTo>
                    <a:pt x="2138" y="650"/>
                  </a:lnTo>
                  <a:lnTo>
                    <a:pt x="2154" y="662"/>
                  </a:lnTo>
                  <a:lnTo>
                    <a:pt x="2176" y="631"/>
                  </a:lnTo>
                  <a:lnTo>
                    <a:pt x="2161" y="619"/>
                  </a:lnTo>
                  <a:close/>
                  <a:moveTo>
                    <a:pt x="2204" y="558"/>
                  </a:moveTo>
                  <a:lnTo>
                    <a:pt x="2183" y="589"/>
                  </a:lnTo>
                  <a:lnTo>
                    <a:pt x="2197" y="600"/>
                  </a:lnTo>
                  <a:lnTo>
                    <a:pt x="2220" y="570"/>
                  </a:lnTo>
                  <a:lnTo>
                    <a:pt x="2204" y="558"/>
                  </a:lnTo>
                  <a:close/>
                  <a:moveTo>
                    <a:pt x="2246" y="496"/>
                  </a:moveTo>
                  <a:lnTo>
                    <a:pt x="2225" y="527"/>
                  </a:lnTo>
                  <a:lnTo>
                    <a:pt x="2242" y="539"/>
                  </a:lnTo>
                  <a:lnTo>
                    <a:pt x="2263" y="506"/>
                  </a:lnTo>
                  <a:lnTo>
                    <a:pt x="2246" y="496"/>
                  </a:lnTo>
                  <a:close/>
                  <a:moveTo>
                    <a:pt x="2291" y="435"/>
                  </a:moveTo>
                  <a:lnTo>
                    <a:pt x="2270" y="466"/>
                  </a:lnTo>
                  <a:lnTo>
                    <a:pt x="2284" y="475"/>
                  </a:lnTo>
                  <a:lnTo>
                    <a:pt x="2306" y="444"/>
                  </a:lnTo>
                  <a:lnTo>
                    <a:pt x="2291" y="435"/>
                  </a:lnTo>
                  <a:close/>
                  <a:moveTo>
                    <a:pt x="2334" y="371"/>
                  </a:moveTo>
                  <a:lnTo>
                    <a:pt x="2313" y="404"/>
                  </a:lnTo>
                  <a:lnTo>
                    <a:pt x="2329" y="414"/>
                  </a:lnTo>
                  <a:lnTo>
                    <a:pt x="2351" y="383"/>
                  </a:lnTo>
                  <a:lnTo>
                    <a:pt x="2334" y="371"/>
                  </a:lnTo>
                  <a:close/>
                  <a:moveTo>
                    <a:pt x="2379" y="310"/>
                  </a:moveTo>
                  <a:lnTo>
                    <a:pt x="2355" y="340"/>
                  </a:lnTo>
                  <a:lnTo>
                    <a:pt x="2372" y="352"/>
                  </a:lnTo>
                  <a:lnTo>
                    <a:pt x="2393" y="321"/>
                  </a:lnTo>
                  <a:lnTo>
                    <a:pt x="2379" y="310"/>
                  </a:lnTo>
                  <a:close/>
                  <a:moveTo>
                    <a:pt x="2421" y="248"/>
                  </a:moveTo>
                  <a:lnTo>
                    <a:pt x="2400" y="279"/>
                  </a:lnTo>
                  <a:lnTo>
                    <a:pt x="2414" y="291"/>
                  </a:lnTo>
                  <a:lnTo>
                    <a:pt x="2436" y="260"/>
                  </a:lnTo>
                  <a:lnTo>
                    <a:pt x="2421" y="248"/>
                  </a:lnTo>
                  <a:close/>
                  <a:moveTo>
                    <a:pt x="2464" y="187"/>
                  </a:moveTo>
                  <a:lnTo>
                    <a:pt x="2443" y="217"/>
                  </a:lnTo>
                  <a:lnTo>
                    <a:pt x="2459" y="229"/>
                  </a:lnTo>
                  <a:lnTo>
                    <a:pt x="2481" y="196"/>
                  </a:lnTo>
                  <a:lnTo>
                    <a:pt x="2464" y="187"/>
                  </a:lnTo>
                  <a:close/>
                  <a:moveTo>
                    <a:pt x="2509" y="125"/>
                  </a:moveTo>
                  <a:lnTo>
                    <a:pt x="2488" y="156"/>
                  </a:lnTo>
                  <a:lnTo>
                    <a:pt x="2502" y="165"/>
                  </a:lnTo>
                  <a:lnTo>
                    <a:pt x="2523" y="135"/>
                  </a:lnTo>
                  <a:lnTo>
                    <a:pt x="2509" y="125"/>
                  </a:lnTo>
                  <a:close/>
                  <a:moveTo>
                    <a:pt x="2552" y="61"/>
                  </a:moveTo>
                  <a:lnTo>
                    <a:pt x="2530" y="94"/>
                  </a:lnTo>
                  <a:lnTo>
                    <a:pt x="2544" y="104"/>
                  </a:lnTo>
                  <a:lnTo>
                    <a:pt x="2568" y="73"/>
                  </a:lnTo>
                  <a:lnTo>
                    <a:pt x="2552" y="61"/>
                  </a:lnTo>
                  <a:close/>
                  <a:moveTo>
                    <a:pt x="2594" y="0"/>
                  </a:moveTo>
                  <a:lnTo>
                    <a:pt x="2573" y="30"/>
                  </a:lnTo>
                  <a:lnTo>
                    <a:pt x="2589" y="42"/>
                  </a:lnTo>
                  <a:lnTo>
                    <a:pt x="2611" y="12"/>
                  </a:lnTo>
                  <a:lnTo>
                    <a:pt x="2594" y="0"/>
                  </a:lnTo>
                  <a:close/>
                </a:path>
              </a:pathLst>
            </a:custGeom>
            <a:solidFill>
              <a:schemeClr val="tx2">
                <a:lumMod val="40000"/>
                <a:lumOff val="60000"/>
              </a:schemeClr>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12"/>
            <p:cNvSpPr>
              <a:spLocks/>
            </p:cNvSpPr>
            <p:nvPr/>
          </p:nvSpPr>
          <p:spPr bwMode="auto">
            <a:xfrm>
              <a:off x="5163609" y="2684800"/>
              <a:ext cx="1886258" cy="3120065"/>
            </a:xfrm>
            <a:custGeom>
              <a:avLst/>
              <a:gdLst>
                <a:gd name="T0" fmla="*/ 966 w 1077"/>
                <a:gd name="T1" fmla="*/ 315 h 1781"/>
                <a:gd name="T2" fmla="*/ 793 w 1077"/>
                <a:gd name="T3" fmla="*/ 486 h 1781"/>
                <a:gd name="T4" fmla="*/ 650 w 1077"/>
                <a:gd name="T5" fmla="*/ 297 h 1781"/>
                <a:gd name="T6" fmla="*/ 625 w 1077"/>
                <a:gd name="T7" fmla="*/ 266 h 1781"/>
                <a:gd name="T8" fmla="*/ 632 w 1077"/>
                <a:gd name="T9" fmla="*/ 236 h 1781"/>
                <a:gd name="T10" fmla="*/ 682 w 1077"/>
                <a:gd name="T11" fmla="*/ 187 h 1781"/>
                <a:gd name="T12" fmla="*/ 698 w 1077"/>
                <a:gd name="T13" fmla="*/ 150 h 1781"/>
                <a:gd name="T14" fmla="*/ 665 w 1077"/>
                <a:gd name="T15" fmla="*/ 82 h 1781"/>
                <a:gd name="T16" fmla="*/ 661 w 1077"/>
                <a:gd name="T17" fmla="*/ 50 h 1781"/>
                <a:gd name="T18" fmla="*/ 627 w 1077"/>
                <a:gd name="T19" fmla="*/ 24 h 1781"/>
                <a:gd name="T20" fmla="*/ 576 w 1077"/>
                <a:gd name="T21" fmla="*/ 3 h 1781"/>
                <a:gd name="T22" fmla="*/ 492 w 1077"/>
                <a:gd name="T23" fmla="*/ 48 h 1781"/>
                <a:gd name="T24" fmla="*/ 471 w 1077"/>
                <a:gd name="T25" fmla="*/ 119 h 1781"/>
                <a:gd name="T26" fmla="*/ 513 w 1077"/>
                <a:gd name="T27" fmla="*/ 199 h 1781"/>
                <a:gd name="T28" fmla="*/ 495 w 1077"/>
                <a:gd name="T29" fmla="*/ 223 h 1781"/>
                <a:gd name="T30" fmla="*/ 386 w 1077"/>
                <a:gd name="T31" fmla="*/ 230 h 1781"/>
                <a:gd name="T32" fmla="*/ 106 w 1077"/>
                <a:gd name="T33" fmla="*/ 313 h 1781"/>
                <a:gd name="T34" fmla="*/ 60 w 1077"/>
                <a:gd name="T35" fmla="*/ 630 h 1781"/>
                <a:gd name="T36" fmla="*/ 138 w 1077"/>
                <a:gd name="T37" fmla="*/ 599 h 1781"/>
                <a:gd name="T38" fmla="*/ 169 w 1077"/>
                <a:gd name="T39" fmla="*/ 527 h 1781"/>
                <a:gd name="T40" fmla="*/ 176 w 1077"/>
                <a:gd name="T41" fmla="*/ 406 h 1781"/>
                <a:gd name="T42" fmla="*/ 220 w 1077"/>
                <a:gd name="T43" fmla="*/ 373 h 1781"/>
                <a:gd name="T44" fmla="*/ 308 w 1077"/>
                <a:gd name="T45" fmla="*/ 360 h 1781"/>
                <a:gd name="T46" fmla="*/ 317 w 1077"/>
                <a:gd name="T47" fmla="*/ 358 h 1781"/>
                <a:gd name="T48" fmla="*/ 256 w 1077"/>
                <a:gd name="T49" fmla="*/ 760 h 1781"/>
                <a:gd name="T50" fmla="*/ 254 w 1077"/>
                <a:gd name="T51" fmla="*/ 794 h 1781"/>
                <a:gd name="T52" fmla="*/ 261 w 1077"/>
                <a:gd name="T53" fmla="*/ 896 h 1781"/>
                <a:gd name="T54" fmla="*/ 123 w 1077"/>
                <a:gd name="T55" fmla="*/ 1406 h 1781"/>
                <a:gd name="T56" fmla="*/ 47 w 1077"/>
                <a:gd name="T57" fmla="*/ 1578 h 1781"/>
                <a:gd name="T58" fmla="*/ 4 w 1077"/>
                <a:gd name="T59" fmla="*/ 1633 h 1781"/>
                <a:gd name="T60" fmla="*/ 56 w 1077"/>
                <a:gd name="T61" fmla="*/ 1688 h 1781"/>
                <a:gd name="T62" fmla="*/ 104 w 1077"/>
                <a:gd name="T63" fmla="*/ 1714 h 1781"/>
                <a:gd name="T64" fmla="*/ 122 w 1077"/>
                <a:gd name="T65" fmla="*/ 1741 h 1781"/>
                <a:gd name="T66" fmla="*/ 174 w 1077"/>
                <a:gd name="T67" fmla="*/ 1703 h 1781"/>
                <a:gd name="T68" fmla="*/ 161 w 1077"/>
                <a:gd name="T69" fmla="*/ 1636 h 1781"/>
                <a:gd name="T70" fmla="*/ 323 w 1077"/>
                <a:gd name="T71" fmla="*/ 1294 h 1781"/>
                <a:gd name="T72" fmla="*/ 385 w 1077"/>
                <a:gd name="T73" fmla="*/ 1152 h 1781"/>
                <a:gd name="T74" fmla="*/ 481 w 1077"/>
                <a:gd name="T75" fmla="*/ 943 h 1781"/>
                <a:gd name="T76" fmla="*/ 699 w 1077"/>
                <a:gd name="T77" fmla="*/ 879 h 1781"/>
                <a:gd name="T78" fmla="*/ 682 w 1077"/>
                <a:gd name="T79" fmla="*/ 976 h 1781"/>
                <a:gd name="T80" fmla="*/ 632 w 1077"/>
                <a:gd name="T81" fmla="*/ 1141 h 1781"/>
                <a:gd name="T82" fmla="*/ 618 w 1077"/>
                <a:gd name="T83" fmla="*/ 1225 h 1781"/>
                <a:gd name="T84" fmla="*/ 670 w 1077"/>
                <a:gd name="T85" fmla="*/ 1269 h 1781"/>
                <a:gd name="T86" fmla="*/ 795 w 1077"/>
                <a:gd name="T87" fmla="*/ 1285 h 1781"/>
                <a:gd name="T88" fmla="*/ 830 w 1077"/>
                <a:gd name="T89" fmla="*/ 1219 h 1781"/>
                <a:gd name="T90" fmla="*/ 746 w 1077"/>
                <a:gd name="T91" fmla="*/ 1165 h 1781"/>
                <a:gd name="T92" fmla="*/ 840 w 1077"/>
                <a:gd name="T93" fmla="*/ 864 h 1781"/>
                <a:gd name="T94" fmla="*/ 831 w 1077"/>
                <a:gd name="T95" fmla="*/ 762 h 1781"/>
                <a:gd name="T96" fmla="*/ 507 w 1077"/>
                <a:gd name="T97" fmla="*/ 757 h 1781"/>
                <a:gd name="T98" fmla="*/ 508 w 1077"/>
                <a:gd name="T99" fmla="*/ 758 h 1781"/>
                <a:gd name="T100" fmla="*/ 560 w 1077"/>
                <a:gd name="T101" fmla="*/ 658 h 1781"/>
                <a:gd name="T102" fmla="*/ 607 w 1077"/>
                <a:gd name="T103" fmla="*/ 511 h 1781"/>
                <a:gd name="T104" fmla="*/ 643 w 1077"/>
                <a:gd name="T105" fmla="*/ 449 h 1781"/>
                <a:gd name="T106" fmla="*/ 784 w 1077"/>
                <a:gd name="T107" fmla="*/ 596 h 1781"/>
                <a:gd name="T108" fmla="*/ 836 w 1077"/>
                <a:gd name="T109" fmla="*/ 566 h 1781"/>
                <a:gd name="T110" fmla="*/ 999 w 1077"/>
                <a:gd name="T111" fmla="*/ 402 h 1781"/>
                <a:gd name="T112" fmla="*/ 1042 w 1077"/>
                <a:gd name="T113" fmla="*/ 374 h 1781"/>
                <a:gd name="T114" fmla="*/ 1033 w 1077"/>
                <a:gd name="T115" fmla="*/ 280 h 1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7" h="1781">
                  <a:moveTo>
                    <a:pt x="1033" y="280"/>
                  </a:moveTo>
                  <a:cubicBezTo>
                    <a:pt x="1018" y="287"/>
                    <a:pt x="970" y="303"/>
                    <a:pt x="966" y="315"/>
                  </a:cubicBezTo>
                  <a:cubicBezTo>
                    <a:pt x="962" y="326"/>
                    <a:pt x="967" y="350"/>
                    <a:pt x="951" y="359"/>
                  </a:cubicBezTo>
                  <a:cubicBezTo>
                    <a:pt x="936" y="368"/>
                    <a:pt x="803" y="466"/>
                    <a:pt x="793" y="486"/>
                  </a:cubicBezTo>
                  <a:cubicBezTo>
                    <a:pt x="793" y="486"/>
                    <a:pt x="745" y="390"/>
                    <a:pt x="717" y="375"/>
                  </a:cubicBezTo>
                  <a:cubicBezTo>
                    <a:pt x="717" y="375"/>
                    <a:pt x="708" y="301"/>
                    <a:pt x="650" y="297"/>
                  </a:cubicBezTo>
                  <a:cubicBezTo>
                    <a:pt x="629" y="296"/>
                    <a:pt x="617" y="294"/>
                    <a:pt x="609" y="291"/>
                  </a:cubicBezTo>
                  <a:cubicBezTo>
                    <a:pt x="625" y="266"/>
                    <a:pt x="625" y="266"/>
                    <a:pt x="625" y="266"/>
                  </a:cubicBezTo>
                  <a:cubicBezTo>
                    <a:pt x="609" y="266"/>
                    <a:pt x="609" y="266"/>
                    <a:pt x="609" y="266"/>
                  </a:cubicBezTo>
                  <a:cubicBezTo>
                    <a:pt x="617" y="253"/>
                    <a:pt x="628" y="236"/>
                    <a:pt x="632" y="236"/>
                  </a:cubicBezTo>
                  <a:cubicBezTo>
                    <a:pt x="637" y="235"/>
                    <a:pt x="674" y="230"/>
                    <a:pt x="679" y="228"/>
                  </a:cubicBezTo>
                  <a:cubicBezTo>
                    <a:pt x="683" y="225"/>
                    <a:pt x="687" y="201"/>
                    <a:pt x="682" y="187"/>
                  </a:cubicBezTo>
                  <a:cubicBezTo>
                    <a:pt x="677" y="173"/>
                    <a:pt x="687" y="159"/>
                    <a:pt x="687" y="159"/>
                  </a:cubicBezTo>
                  <a:cubicBezTo>
                    <a:pt x="698" y="150"/>
                    <a:pt x="698" y="150"/>
                    <a:pt x="698" y="150"/>
                  </a:cubicBezTo>
                  <a:cubicBezTo>
                    <a:pt x="698" y="150"/>
                    <a:pt x="684" y="128"/>
                    <a:pt x="676" y="117"/>
                  </a:cubicBezTo>
                  <a:cubicBezTo>
                    <a:pt x="667" y="106"/>
                    <a:pt x="669" y="92"/>
                    <a:pt x="665" y="82"/>
                  </a:cubicBezTo>
                  <a:cubicBezTo>
                    <a:pt x="661" y="72"/>
                    <a:pt x="672" y="65"/>
                    <a:pt x="672" y="65"/>
                  </a:cubicBezTo>
                  <a:cubicBezTo>
                    <a:pt x="672" y="65"/>
                    <a:pt x="668" y="55"/>
                    <a:pt x="661" y="50"/>
                  </a:cubicBezTo>
                  <a:cubicBezTo>
                    <a:pt x="653" y="46"/>
                    <a:pt x="666" y="44"/>
                    <a:pt x="649" y="36"/>
                  </a:cubicBezTo>
                  <a:cubicBezTo>
                    <a:pt x="632" y="28"/>
                    <a:pt x="641" y="32"/>
                    <a:pt x="627" y="24"/>
                  </a:cubicBezTo>
                  <a:cubicBezTo>
                    <a:pt x="612" y="16"/>
                    <a:pt x="634" y="21"/>
                    <a:pt x="612" y="16"/>
                  </a:cubicBezTo>
                  <a:cubicBezTo>
                    <a:pt x="591" y="11"/>
                    <a:pt x="579" y="3"/>
                    <a:pt x="576" y="3"/>
                  </a:cubicBezTo>
                  <a:cubicBezTo>
                    <a:pt x="573" y="3"/>
                    <a:pt x="582" y="6"/>
                    <a:pt x="573" y="3"/>
                  </a:cubicBezTo>
                  <a:cubicBezTo>
                    <a:pt x="563" y="0"/>
                    <a:pt x="498" y="33"/>
                    <a:pt x="492" y="48"/>
                  </a:cubicBezTo>
                  <a:cubicBezTo>
                    <a:pt x="485" y="64"/>
                    <a:pt x="475" y="83"/>
                    <a:pt x="475" y="83"/>
                  </a:cubicBezTo>
                  <a:cubicBezTo>
                    <a:pt x="475" y="83"/>
                    <a:pt x="469" y="104"/>
                    <a:pt x="471" y="119"/>
                  </a:cubicBezTo>
                  <a:cubicBezTo>
                    <a:pt x="474" y="134"/>
                    <a:pt x="484" y="147"/>
                    <a:pt x="488" y="152"/>
                  </a:cubicBezTo>
                  <a:cubicBezTo>
                    <a:pt x="491" y="156"/>
                    <a:pt x="508" y="184"/>
                    <a:pt x="513" y="199"/>
                  </a:cubicBezTo>
                  <a:cubicBezTo>
                    <a:pt x="517" y="212"/>
                    <a:pt x="521" y="228"/>
                    <a:pt x="506" y="235"/>
                  </a:cubicBezTo>
                  <a:cubicBezTo>
                    <a:pt x="495" y="223"/>
                    <a:pt x="495" y="223"/>
                    <a:pt x="495" y="223"/>
                  </a:cubicBezTo>
                  <a:cubicBezTo>
                    <a:pt x="476" y="237"/>
                    <a:pt x="476" y="237"/>
                    <a:pt x="476" y="237"/>
                  </a:cubicBezTo>
                  <a:cubicBezTo>
                    <a:pt x="454" y="233"/>
                    <a:pt x="427" y="222"/>
                    <a:pt x="386" y="230"/>
                  </a:cubicBezTo>
                  <a:cubicBezTo>
                    <a:pt x="333" y="241"/>
                    <a:pt x="313" y="257"/>
                    <a:pt x="281" y="265"/>
                  </a:cubicBezTo>
                  <a:cubicBezTo>
                    <a:pt x="249" y="272"/>
                    <a:pt x="128" y="293"/>
                    <a:pt x="106" y="313"/>
                  </a:cubicBezTo>
                  <a:cubicBezTo>
                    <a:pt x="84" y="332"/>
                    <a:pt x="76" y="418"/>
                    <a:pt x="82" y="553"/>
                  </a:cubicBezTo>
                  <a:cubicBezTo>
                    <a:pt x="82" y="553"/>
                    <a:pt x="62" y="616"/>
                    <a:pt x="60" y="630"/>
                  </a:cubicBezTo>
                  <a:cubicBezTo>
                    <a:pt x="59" y="644"/>
                    <a:pt x="67" y="703"/>
                    <a:pt x="139" y="690"/>
                  </a:cubicBezTo>
                  <a:cubicBezTo>
                    <a:pt x="203" y="679"/>
                    <a:pt x="151" y="622"/>
                    <a:pt x="138" y="599"/>
                  </a:cubicBezTo>
                  <a:cubicBezTo>
                    <a:pt x="146" y="594"/>
                    <a:pt x="154" y="590"/>
                    <a:pt x="154" y="590"/>
                  </a:cubicBezTo>
                  <a:cubicBezTo>
                    <a:pt x="154" y="590"/>
                    <a:pt x="168" y="554"/>
                    <a:pt x="169" y="527"/>
                  </a:cubicBezTo>
                  <a:cubicBezTo>
                    <a:pt x="169" y="510"/>
                    <a:pt x="174" y="454"/>
                    <a:pt x="176" y="409"/>
                  </a:cubicBezTo>
                  <a:cubicBezTo>
                    <a:pt x="176" y="408"/>
                    <a:pt x="176" y="407"/>
                    <a:pt x="176" y="406"/>
                  </a:cubicBezTo>
                  <a:cubicBezTo>
                    <a:pt x="178" y="394"/>
                    <a:pt x="179" y="384"/>
                    <a:pt x="180" y="378"/>
                  </a:cubicBezTo>
                  <a:cubicBezTo>
                    <a:pt x="190" y="376"/>
                    <a:pt x="204" y="375"/>
                    <a:pt x="220" y="373"/>
                  </a:cubicBezTo>
                  <a:cubicBezTo>
                    <a:pt x="224" y="373"/>
                    <a:pt x="229" y="373"/>
                    <a:pt x="234" y="372"/>
                  </a:cubicBezTo>
                  <a:cubicBezTo>
                    <a:pt x="265" y="370"/>
                    <a:pt x="294" y="364"/>
                    <a:pt x="308" y="360"/>
                  </a:cubicBezTo>
                  <a:cubicBezTo>
                    <a:pt x="308" y="360"/>
                    <a:pt x="308" y="360"/>
                    <a:pt x="308" y="360"/>
                  </a:cubicBezTo>
                  <a:cubicBezTo>
                    <a:pt x="311" y="360"/>
                    <a:pt x="314" y="359"/>
                    <a:pt x="317" y="358"/>
                  </a:cubicBezTo>
                  <a:cubicBezTo>
                    <a:pt x="317" y="360"/>
                    <a:pt x="319" y="371"/>
                    <a:pt x="322" y="385"/>
                  </a:cubicBezTo>
                  <a:cubicBezTo>
                    <a:pt x="310" y="466"/>
                    <a:pt x="270" y="740"/>
                    <a:pt x="256" y="760"/>
                  </a:cubicBezTo>
                  <a:cubicBezTo>
                    <a:pt x="240" y="784"/>
                    <a:pt x="232" y="799"/>
                    <a:pt x="232" y="799"/>
                  </a:cubicBezTo>
                  <a:cubicBezTo>
                    <a:pt x="232" y="799"/>
                    <a:pt x="242" y="797"/>
                    <a:pt x="254" y="794"/>
                  </a:cubicBezTo>
                  <a:cubicBezTo>
                    <a:pt x="250" y="811"/>
                    <a:pt x="249" y="832"/>
                    <a:pt x="252" y="861"/>
                  </a:cubicBezTo>
                  <a:cubicBezTo>
                    <a:pt x="252" y="861"/>
                    <a:pt x="254" y="876"/>
                    <a:pt x="261" y="896"/>
                  </a:cubicBezTo>
                  <a:cubicBezTo>
                    <a:pt x="247" y="979"/>
                    <a:pt x="227" y="1177"/>
                    <a:pt x="200" y="1256"/>
                  </a:cubicBezTo>
                  <a:cubicBezTo>
                    <a:pt x="174" y="1282"/>
                    <a:pt x="141" y="1326"/>
                    <a:pt x="123" y="1406"/>
                  </a:cubicBezTo>
                  <a:cubicBezTo>
                    <a:pt x="123" y="1406"/>
                    <a:pt x="123" y="1406"/>
                    <a:pt x="123" y="1406"/>
                  </a:cubicBezTo>
                  <a:cubicBezTo>
                    <a:pt x="86" y="1483"/>
                    <a:pt x="47" y="1577"/>
                    <a:pt x="47" y="1578"/>
                  </a:cubicBezTo>
                  <a:cubicBezTo>
                    <a:pt x="25" y="1596"/>
                    <a:pt x="10" y="1604"/>
                    <a:pt x="5" y="1627"/>
                  </a:cubicBezTo>
                  <a:cubicBezTo>
                    <a:pt x="4" y="1630"/>
                    <a:pt x="4" y="1631"/>
                    <a:pt x="4" y="1633"/>
                  </a:cubicBezTo>
                  <a:cubicBezTo>
                    <a:pt x="0" y="1665"/>
                    <a:pt x="0" y="1665"/>
                    <a:pt x="0" y="1665"/>
                  </a:cubicBezTo>
                  <a:cubicBezTo>
                    <a:pt x="0" y="1665"/>
                    <a:pt x="44" y="1698"/>
                    <a:pt x="56" y="1688"/>
                  </a:cubicBezTo>
                  <a:cubicBezTo>
                    <a:pt x="64" y="1682"/>
                    <a:pt x="74" y="1683"/>
                    <a:pt x="85" y="1692"/>
                  </a:cubicBezTo>
                  <a:cubicBezTo>
                    <a:pt x="91" y="1698"/>
                    <a:pt x="97" y="1705"/>
                    <a:pt x="104" y="1714"/>
                  </a:cubicBezTo>
                  <a:cubicBezTo>
                    <a:pt x="105" y="1715"/>
                    <a:pt x="105" y="1716"/>
                    <a:pt x="106" y="1717"/>
                  </a:cubicBezTo>
                  <a:cubicBezTo>
                    <a:pt x="111" y="1724"/>
                    <a:pt x="116" y="1731"/>
                    <a:pt x="122" y="1741"/>
                  </a:cubicBezTo>
                  <a:cubicBezTo>
                    <a:pt x="122" y="1741"/>
                    <a:pt x="153" y="1781"/>
                    <a:pt x="193" y="1765"/>
                  </a:cubicBezTo>
                  <a:cubicBezTo>
                    <a:pt x="193" y="1765"/>
                    <a:pt x="208" y="1732"/>
                    <a:pt x="174" y="1703"/>
                  </a:cubicBezTo>
                  <a:cubicBezTo>
                    <a:pt x="147" y="1680"/>
                    <a:pt x="145" y="1650"/>
                    <a:pt x="148" y="1630"/>
                  </a:cubicBezTo>
                  <a:cubicBezTo>
                    <a:pt x="161" y="1636"/>
                    <a:pt x="161" y="1636"/>
                    <a:pt x="161" y="1636"/>
                  </a:cubicBezTo>
                  <a:cubicBezTo>
                    <a:pt x="161" y="1636"/>
                    <a:pt x="161" y="1636"/>
                    <a:pt x="170" y="1587"/>
                  </a:cubicBezTo>
                  <a:cubicBezTo>
                    <a:pt x="179" y="1539"/>
                    <a:pt x="301" y="1314"/>
                    <a:pt x="323" y="1294"/>
                  </a:cubicBezTo>
                  <a:cubicBezTo>
                    <a:pt x="336" y="1282"/>
                    <a:pt x="352" y="1230"/>
                    <a:pt x="365" y="1185"/>
                  </a:cubicBezTo>
                  <a:cubicBezTo>
                    <a:pt x="372" y="1176"/>
                    <a:pt x="379" y="1165"/>
                    <a:pt x="385" y="1152"/>
                  </a:cubicBezTo>
                  <a:cubicBezTo>
                    <a:pt x="404" y="1111"/>
                    <a:pt x="437" y="960"/>
                    <a:pt x="437" y="960"/>
                  </a:cubicBezTo>
                  <a:cubicBezTo>
                    <a:pt x="437" y="960"/>
                    <a:pt x="470" y="949"/>
                    <a:pt x="481" y="943"/>
                  </a:cubicBezTo>
                  <a:cubicBezTo>
                    <a:pt x="492" y="938"/>
                    <a:pt x="508" y="937"/>
                    <a:pt x="573" y="923"/>
                  </a:cubicBezTo>
                  <a:cubicBezTo>
                    <a:pt x="637" y="908"/>
                    <a:pt x="699" y="879"/>
                    <a:pt x="699" y="879"/>
                  </a:cubicBezTo>
                  <a:cubicBezTo>
                    <a:pt x="699" y="879"/>
                    <a:pt x="679" y="928"/>
                    <a:pt x="681" y="965"/>
                  </a:cubicBezTo>
                  <a:cubicBezTo>
                    <a:pt x="681" y="969"/>
                    <a:pt x="682" y="972"/>
                    <a:pt x="682" y="976"/>
                  </a:cubicBezTo>
                  <a:cubicBezTo>
                    <a:pt x="673" y="1023"/>
                    <a:pt x="663" y="1072"/>
                    <a:pt x="657" y="1085"/>
                  </a:cubicBezTo>
                  <a:cubicBezTo>
                    <a:pt x="645" y="1110"/>
                    <a:pt x="632" y="1141"/>
                    <a:pt x="632" y="1141"/>
                  </a:cubicBezTo>
                  <a:cubicBezTo>
                    <a:pt x="632" y="1141"/>
                    <a:pt x="639" y="1142"/>
                    <a:pt x="649" y="1143"/>
                  </a:cubicBezTo>
                  <a:cubicBezTo>
                    <a:pt x="633" y="1177"/>
                    <a:pt x="615" y="1211"/>
                    <a:pt x="618" y="1225"/>
                  </a:cubicBezTo>
                  <a:cubicBezTo>
                    <a:pt x="614" y="1247"/>
                    <a:pt x="614" y="1247"/>
                    <a:pt x="614" y="1247"/>
                  </a:cubicBezTo>
                  <a:cubicBezTo>
                    <a:pt x="670" y="1269"/>
                    <a:pt x="670" y="1269"/>
                    <a:pt x="670" y="1269"/>
                  </a:cubicBezTo>
                  <a:cubicBezTo>
                    <a:pt x="670" y="1269"/>
                    <a:pt x="694" y="1263"/>
                    <a:pt x="728" y="1274"/>
                  </a:cubicBezTo>
                  <a:cubicBezTo>
                    <a:pt x="752" y="1285"/>
                    <a:pt x="777" y="1293"/>
                    <a:pt x="795" y="1285"/>
                  </a:cubicBezTo>
                  <a:cubicBezTo>
                    <a:pt x="825" y="1273"/>
                    <a:pt x="867" y="1244"/>
                    <a:pt x="867" y="1226"/>
                  </a:cubicBezTo>
                  <a:cubicBezTo>
                    <a:pt x="867" y="1208"/>
                    <a:pt x="855" y="1215"/>
                    <a:pt x="830" y="1219"/>
                  </a:cubicBezTo>
                  <a:cubicBezTo>
                    <a:pt x="806" y="1223"/>
                    <a:pt x="766" y="1195"/>
                    <a:pt x="753" y="1179"/>
                  </a:cubicBezTo>
                  <a:cubicBezTo>
                    <a:pt x="750" y="1176"/>
                    <a:pt x="748" y="1171"/>
                    <a:pt x="746" y="1165"/>
                  </a:cubicBezTo>
                  <a:cubicBezTo>
                    <a:pt x="753" y="1179"/>
                    <a:pt x="766" y="1180"/>
                    <a:pt x="766" y="1180"/>
                  </a:cubicBezTo>
                  <a:cubicBezTo>
                    <a:pt x="766" y="1180"/>
                    <a:pt x="817" y="952"/>
                    <a:pt x="840" y="864"/>
                  </a:cubicBezTo>
                  <a:cubicBezTo>
                    <a:pt x="840" y="864"/>
                    <a:pt x="840" y="864"/>
                    <a:pt x="840" y="864"/>
                  </a:cubicBezTo>
                  <a:cubicBezTo>
                    <a:pt x="856" y="847"/>
                    <a:pt x="886" y="780"/>
                    <a:pt x="831" y="762"/>
                  </a:cubicBezTo>
                  <a:cubicBezTo>
                    <a:pt x="777" y="744"/>
                    <a:pt x="577" y="746"/>
                    <a:pt x="521" y="760"/>
                  </a:cubicBezTo>
                  <a:cubicBezTo>
                    <a:pt x="514" y="762"/>
                    <a:pt x="510" y="761"/>
                    <a:pt x="507" y="757"/>
                  </a:cubicBezTo>
                  <a:cubicBezTo>
                    <a:pt x="508" y="757"/>
                    <a:pt x="508" y="757"/>
                    <a:pt x="508" y="757"/>
                  </a:cubicBezTo>
                  <a:cubicBezTo>
                    <a:pt x="508" y="758"/>
                    <a:pt x="508" y="758"/>
                    <a:pt x="508" y="758"/>
                  </a:cubicBezTo>
                  <a:cubicBezTo>
                    <a:pt x="536" y="738"/>
                    <a:pt x="536" y="738"/>
                    <a:pt x="536" y="738"/>
                  </a:cubicBezTo>
                  <a:cubicBezTo>
                    <a:pt x="536" y="738"/>
                    <a:pt x="543" y="691"/>
                    <a:pt x="560" y="658"/>
                  </a:cubicBezTo>
                  <a:cubicBezTo>
                    <a:pt x="576" y="625"/>
                    <a:pt x="599" y="520"/>
                    <a:pt x="607" y="511"/>
                  </a:cubicBezTo>
                  <a:cubicBezTo>
                    <a:pt x="607" y="511"/>
                    <a:pt x="607" y="511"/>
                    <a:pt x="607" y="511"/>
                  </a:cubicBezTo>
                  <a:cubicBezTo>
                    <a:pt x="611" y="506"/>
                    <a:pt x="615" y="500"/>
                    <a:pt x="620" y="491"/>
                  </a:cubicBezTo>
                  <a:cubicBezTo>
                    <a:pt x="634" y="465"/>
                    <a:pt x="643" y="449"/>
                    <a:pt x="643" y="449"/>
                  </a:cubicBezTo>
                  <a:cubicBezTo>
                    <a:pt x="643" y="449"/>
                    <a:pt x="695" y="520"/>
                    <a:pt x="715" y="529"/>
                  </a:cubicBezTo>
                  <a:cubicBezTo>
                    <a:pt x="734" y="537"/>
                    <a:pt x="767" y="599"/>
                    <a:pt x="784" y="596"/>
                  </a:cubicBezTo>
                  <a:cubicBezTo>
                    <a:pt x="795" y="594"/>
                    <a:pt x="812" y="585"/>
                    <a:pt x="836" y="566"/>
                  </a:cubicBezTo>
                  <a:cubicBezTo>
                    <a:pt x="836" y="566"/>
                    <a:pt x="836" y="566"/>
                    <a:pt x="836" y="566"/>
                  </a:cubicBezTo>
                  <a:cubicBezTo>
                    <a:pt x="872" y="554"/>
                    <a:pt x="1000" y="429"/>
                    <a:pt x="1013" y="425"/>
                  </a:cubicBezTo>
                  <a:cubicBezTo>
                    <a:pt x="1019" y="423"/>
                    <a:pt x="1010" y="412"/>
                    <a:pt x="999" y="402"/>
                  </a:cubicBezTo>
                  <a:cubicBezTo>
                    <a:pt x="1000" y="401"/>
                    <a:pt x="1000" y="401"/>
                    <a:pt x="1001" y="401"/>
                  </a:cubicBezTo>
                  <a:cubicBezTo>
                    <a:pt x="1016" y="396"/>
                    <a:pt x="1030" y="394"/>
                    <a:pt x="1042" y="374"/>
                  </a:cubicBezTo>
                  <a:cubicBezTo>
                    <a:pt x="1054" y="355"/>
                    <a:pt x="1077" y="306"/>
                    <a:pt x="1072" y="296"/>
                  </a:cubicBezTo>
                  <a:cubicBezTo>
                    <a:pt x="1067" y="287"/>
                    <a:pt x="1047" y="274"/>
                    <a:pt x="1033" y="280"/>
                  </a:cubicBezTo>
                  <a:close/>
                </a:path>
              </a:pathLst>
            </a:custGeom>
            <a:solidFill>
              <a:schemeClr val="tx2">
                <a:lumMod val="40000"/>
                <a:lumOff val="60000"/>
              </a:schemeClr>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13"/>
            <p:cNvSpPr>
              <a:spLocks/>
            </p:cNvSpPr>
            <p:nvPr/>
          </p:nvSpPr>
          <p:spPr bwMode="auto">
            <a:xfrm>
              <a:off x="5000681" y="5924098"/>
              <a:ext cx="609498" cy="169593"/>
            </a:xfrm>
            <a:custGeom>
              <a:avLst/>
              <a:gdLst>
                <a:gd name="T0" fmla="*/ 785 w 823"/>
                <a:gd name="T1" fmla="*/ 0 h 229"/>
                <a:gd name="T2" fmla="*/ 0 w 823"/>
                <a:gd name="T3" fmla="*/ 0 h 229"/>
                <a:gd name="T4" fmla="*/ 0 w 823"/>
                <a:gd name="T5" fmla="*/ 21 h 229"/>
                <a:gd name="T6" fmla="*/ 785 w 823"/>
                <a:gd name="T7" fmla="*/ 21 h 229"/>
                <a:gd name="T8" fmla="*/ 785 w 823"/>
                <a:gd name="T9" fmla="*/ 45 h 229"/>
                <a:gd name="T10" fmla="*/ 38 w 823"/>
                <a:gd name="T11" fmla="*/ 45 h 229"/>
                <a:gd name="T12" fmla="*/ 38 w 823"/>
                <a:gd name="T13" fmla="*/ 186 h 229"/>
                <a:gd name="T14" fmla="*/ 785 w 823"/>
                <a:gd name="T15" fmla="*/ 186 h 229"/>
                <a:gd name="T16" fmla="*/ 785 w 823"/>
                <a:gd name="T17" fmla="*/ 208 h 229"/>
                <a:gd name="T18" fmla="*/ 0 w 823"/>
                <a:gd name="T19" fmla="*/ 208 h 229"/>
                <a:gd name="T20" fmla="*/ 0 w 823"/>
                <a:gd name="T21" fmla="*/ 229 h 229"/>
                <a:gd name="T22" fmla="*/ 785 w 823"/>
                <a:gd name="T23" fmla="*/ 229 h 229"/>
                <a:gd name="T24" fmla="*/ 823 w 823"/>
                <a:gd name="T25" fmla="*/ 229 h 229"/>
                <a:gd name="T26" fmla="*/ 823 w 823"/>
                <a:gd name="T27" fmla="*/ 208 h 229"/>
                <a:gd name="T28" fmla="*/ 823 w 823"/>
                <a:gd name="T29" fmla="*/ 186 h 229"/>
                <a:gd name="T30" fmla="*/ 823 w 823"/>
                <a:gd name="T31" fmla="*/ 45 h 229"/>
                <a:gd name="T32" fmla="*/ 823 w 823"/>
                <a:gd name="T33" fmla="*/ 21 h 229"/>
                <a:gd name="T34" fmla="*/ 823 w 823"/>
                <a:gd name="T35" fmla="*/ 0 h 229"/>
                <a:gd name="T36" fmla="*/ 785 w 823"/>
                <a:gd name="T37"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3" h="229">
                  <a:moveTo>
                    <a:pt x="785" y="0"/>
                  </a:moveTo>
                  <a:lnTo>
                    <a:pt x="0" y="0"/>
                  </a:lnTo>
                  <a:lnTo>
                    <a:pt x="0" y="21"/>
                  </a:lnTo>
                  <a:lnTo>
                    <a:pt x="785" y="21"/>
                  </a:lnTo>
                  <a:lnTo>
                    <a:pt x="785" y="45"/>
                  </a:lnTo>
                  <a:lnTo>
                    <a:pt x="38" y="45"/>
                  </a:lnTo>
                  <a:lnTo>
                    <a:pt x="38" y="186"/>
                  </a:lnTo>
                  <a:lnTo>
                    <a:pt x="785" y="186"/>
                  </a:lnTo>
                  <a:lnTo>
                    <a:pt x="785" y="208"/>
                  </a:lnTo>
                  <a:lnTo>
                    <a:pt x="0" y="208"/>
                  </a:lnTo>
                  <a:lnTo>
                    <a:pt x="0" y="229"/>
                  </a:lnTo>
                  <a:lnTo>
                    <a:pt x="785" y="229"/>
                  </a:lnTo>
                  <a:lnTo>
                    <a:pt x="823" y="229"/>
                  </a:lnTo>
                  <a:lnTo>
                    <a:pt x="823" y="208"/>
                  </a:lnTo>
                  <a:lnTo>
                    <a:pt x="823" y="186"/>
                  </a:lnTo>
                  <a:lnTo>
                    <a:pt x="823" y="45"/>
                  </a:lnTo>
                  <a:lnTo>
                    <a:pt x="823" y="21"/>
                  </a:lnTo>
                  <a:lnTo>
                    <a:pt x="823" y="0"/>
                  </a:lnTo>
                  <a:lnTo>
                    <a:pt x="785" y="0"/>
                  </a:lnTo>
                  <a:close/>
                </a:path>
              </a:pathLst>
            </a:custGeom>
            <a:solidFill>
              <a:schemeClr val="tx2">
                <a:lumMod val="40000"/>
                <a:lumOff val="60000"/>
              </a:schemeClr>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14"/>
            <p:cNvSpPr>
              <a:spLocks/>
            </p:cNvSpPr>
            <p:nvPr/>
          </p:nvSpPr>
          <p:spPr bwMode="auto">
            <a:xfrm>
              <a:off x="5000681" y="5783388"/>
              <a:ext cx="649489" cy="137007"/>
            </a:xfrm>
            <a:custGeom>
              <a:avLst/>
              <a:gdLst>
                <a:gd name="T0" fmla="*/ 835 w 877"/>
                <a:gd name="T1" fmla="*/ 0 h 185"/>
                <a:gd name="T2" fmla="*/ 0 w 877"/>
                <a:gd name="T3" fmla="*/ 0 h 185"/>
                <a:gd name="T4" fmla="*/ 0 w 877"/>
                <a:gd name="T5" fmla="*/ 19 h 185"/>
                <a:gd name="T6" fmla="*/ 835 w 877"/>
                <a:gd name="T7" fmla="*/ 19 h 185"/>
                <a:gd name="T8" fmla="*/ 835 w 877"/>
                <a:gd name="T9" fmla="*/ 36 h 185"/>
                <a:gd name="T10" fmla="*/ 40 w 877"/>
                <a:gd name="T11" fmla="*/ 36 h 185"/>
                <a:gd name="T12" fmla="*/ 40 w 877"/>
                <a:gd name="T13" fmla="*/ 152 h 185"/>
                <a:gd name="T14" fmla="*/ 835 w 877"/>
                <a:gd name="T15" fmla="*/ 152 h 185"/>
                <a:gd name="T16" fmla="*/ 835 w 877"/>
                <a:gd name="T17" fmla="*/ 168 h 185"/>
                <a:gd name="T18" fmla="*/ 0 w 877"/>
                <a:gd name="T19" fmla="*/ 168 h 185"/>
                <a:gd name="T20" fmla="*/ 0 w 877"/>
                <a:gd name="T21" fmla="*/ 185 h 185"/>
                <a:gd name="T22" fmla="*/ 835 w 877"/>
                <a:gd name="T23" fmla="*/ 185 h 185"/>
                <a:gd name="T24" fmla="*/ 877 w 877"/>
                <a:gd name="T25" fmla="*/ 185 h 185"/>
                <a:gd name="T26" fmla="*/ 877 w 877"/>
                <a:gd name="T27" fmla="*/ 168 h 185"/>
                <a:gd name="T28" fmla="*/ 877 w 877"/>
                <a:gd name="T29" fmla="*/ 152 h 185"/>
                <a:gd name="T30" fmla="*/ 877 w 877"/>
                <a:gd name="T31" fmla="*/ 36 h 185"/>
                <a:gd name="T32" fmla="*/ 877 w 877"/>
                <a:gd name="T33" fmla="*/ 19 h 185"/>
                <a:gd name="T34" fmla="*/ 877 w 877"/>
                <a:gd name="T35" fmla="*/ 0 h 185"/>
                <a:gd name="T36" fmla="*/ 835 w 877"/>
                <a:gd name="T37"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7" h="185">
                  <a:moveTo>
                    <a:pt x="835" y="0"/>
                  </a:moveTo>
                  <a:lnTo>
                    <a:pt x="0" y="0"/>
                  </a:lnTo>
                  <a:lnTo>
                    <a:pt x="0" y="19"/>
                  </a:lnTo>
                  <a:lnTo>
                    <a:pt x="835" y="19"/>
                  </a:lnTo>
                  <a:lnTo>
                    <a:pt x="835" y="36"/>
                  </a:lnTo>
                  <a:lnTo>
                    <a:pt x="40" y="36"/>
                  </a:lnTo>
                  <a:lnTo>
                    <a:pt x="40" y="152"/>
                  </a:lnTo>
                  <a:lnTo>
                    <a:pt x="835" y="152"/>
                  </a:lnTo>
                  <a:lnTo>
                    <a:pt x="835" y="168"/>
                  </a:lnTo>
                  <a:lnTo>
                    <a:pt x="0" y="168"/>
                  </a:lnTo>
                  <a:lnTo>
                    <a:pt x="0" y="185"/>
                  </a:lnTo>
                  <a:lnTo>
                    <a:pt x="835" y="185"/>
                  </a:lnTo>
                  <a:lnTo>
                    <a:pt x="877" y="185"/>
                  </a:lnTo>
                  <a:lnTo>
                    <a:pt x="877" y="168"/>
                  </a:lnTo>
                  <a:lnTo>
                    <a:pt x="877" y="152"/>
                  </a:lnTo>
                  <a:lnTo>
                    <a:pt x="877" y="36"/>
                  </a:lnTo>
                  <a:lnTo>
                    <a:pt x="877" y="19"/>
                  </a:lnTo>
                  <a:lnTo>
                    <a:pt x="877" y="0"/>
                  </a:lnTo>
                  <a:lnTo>
                    <a:pt x="835" y="0"/>
                  </a:lnTo>
                  <a:close/>
                </a:path>
              </a:pathLst>
            </a:custGeom>
            <a:solidFill>
              <a:schemeClr val="tx2">
                <a:lumMod val="40000"/>
                <a:lumOff val="60000"/>
              </a:schemeClr>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15"/>
            <p:cNvSpPr>
              <a:spLocks/>
            </p:cNvSpPr>
            <p:nvPr/>
          </p:nvSpPr>
          <p:spPr bwMode="auto">
            <a:xfrm>
              <a:off x="5778291" y="5934466"/>
              <a:ext cx="609498" cy="145154"/>
            </a:xfrm>
            <a:custGeom>
              <a:avLst/>
              <a:gdLst>
                <a:gd name="T0" fmla="*/ 785 w 823"/>
                <a:gd name="T1" fmla="*/ 0 h 196"/>
                <a:gd name="T2" fmla="*/ 0 w 823"/>
                <a:gd name="T3" fmla="*/ 0 h 196"/>
                <a:gd name="T4" fmla="*/ 0 w 823"/>
                <a:gd name="T5" fmla="*/ 19 h 196"/>
                <a:gd name="T6" fmla="*/ 785 w 823"/>
                <a:gd name="T7" fmla="*/ 19 h 196"/>
                <a:gd name="T8" fmla="*/ 785 w 823"/>
                <a:gd name="T9" fmla="*/ 38 h 196"/>
                <a:gd name="T10" fmla="*/ 38 w 823"/>
                <a:gd name="T11" fmla="*/ 38 h 196"/>
                <a:gd name="T12" fmla="*/ 38 w 823"/>
                <a:gd name="T13" fmla="*/ 161 h 196"/>
                <a:gd name="T14" fmla="*/ 785 w 823"/>
                <a:gd name="T15" fmla="*/ 161 h 196"/>
                <a:gd name="T16" fmla="*/ 785 w 823"/>
                <a:gd name="T17" fmla="*/ 177 h 196"/>
                <a:gd name="T18" fmla="*/ 0 w 823"/>
                <a:gd name="T19" fmla="*/ 177 h 196"/>
                <a:gd name="T20" fmla="*/ 0 w 823"/>
                <a:gd name="T21" fmla="*/ 196 h 196"/>
                <a:gd name="T22" fmla="*/ 785 w 823"/>
                <a:gd name="T23" fmla="*/ 196 h 196"/>
                <a:gd name="T24" fmla="*/ 823 w 823"/>
                <a:gd name="T25" fmla="*/ 196 h 196"/>
                <a:gd name="T26" fmla="*/ 823 w 823"/>
                <a:gd name="T27" fmla="*/ 177 h 196"/>
                <a:gd name="T28" fmla="*/ 823 w 823"/>
                <a:gd name="T29" fmla="*/ 161 h 196"/>
                <a:gd name="T30" fmla="*/ 823 w 823"/>
                <a:gd name="T31" fmla="*/ 38 h 196"/>
                <a:gd name="T32" fmla="*/ 823 w 823"/>
                <a:gd name="T33" fmla="*/ 19 h 196"/>
                <a:gd name="T34" fmla="*/ 823 w 823"/>
                <a:gd name="T35" fmla="*/ 0 h 196"/>
                <a:gd name="T36" fmla="*/ 785 w 823"/>
                <a:gd name="T37"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3" h="196">
                  <a:moveTo>
                    <a:pt x="785" y="0"/>
                  </a:moveTo>
                  <a:lnTo>
                    <a:pt x="0" y="0"/>
                  </a:lnTo>
                  <a:lnTo>
                    <a:pt x="0" y="19"/>
                  </a:lnTo>
                  <a:lnTo>
                    <a:pt x="785" y="19"/>
                  </a:lnTo>
                  <a:lnTo>
                    <a:pt x="785" y="38"/>
                  </a:lnTo>
                  <a:lnTo>
                    <a:pt x="38" y="38"/>
                  </a:lnTo>
                  <a:lnTo>
                    <a:pt x="38" y="161"/>
                  </a:lnTo>
                  <a:lnTo>
                    <a:pt x="785" y="161"/>
                  </a:lnTo>
                  <a:lnTo>
                    <a:pt x="785" y="177"/>
                  </a:lnTo>
                  <a:lnTo>
                    <a:pt x="0" y="177"/>
                  </a:lnTo>
                  <a:lnTo>
                    <a:pt x="0" y="196"/>
                  </a:lnTo>
                  <a:lnTo>
                    <a:pt x="785" y="196"/>
                  </a:lnTo>
                  <a:lnTo>
                    <a:pt x="823" y="196"/>
                  </a:lnTo>
                  <a:lnTo>
                    <a:pt x="823" y="177"/>
                  </a:lnTo>
                  <a:lnTo>
                    <a:pt x="823" y="161"/>
                  </a:lnTo>
                  <a:lnTo>
                    <a:pt x="823" y="38"/>
                  </a:lnTo>
                  <a:lnTo>
                    <a:pt x="823" y="19"/>
                  </a:lnTo>
                  <a:lnTo>
                    <a:pt x="823" y="0"/>
                  </a:lnTo>
                  <a:lnTo>
                    <a:pt x="785" y="0"/>
                  </a:lnTo>
                  <a:close/>
                </a:path>
              </a:pathLst>
            </a:custGeom>
            <a:solidFill>
              <a:schemeClr val="tx2">
                <a:lumMod val="40000"/>
                <a:lumOff val="60000"/>
              </a:schemeClr>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16"/>
            <p:cNvSpPr>
              <a:spLocks/>
            </p:cNvSpPr>
            <p:nvPr/>
          </p:nvSpPr>
          <p:spPr bwMode="auto">
            <a:xfrm>
              <a:off x="5778291" y="5813752"/>
              <a:ext cx="649489" cy="117012"/>
            </a:xfrm>
            <a:custGeom>
              <a:avLst/>
              <a:gdLst>
                <a:gd name="T0" fmla="*/ 837 w 877"/>
                <a:gd name="T1" fmla="*/ 0 h 158"/>
                <a:gd name="T2" fmla="*/ 0 w 877"/>
                <a:gd name="T3" fmla="*/ 0 h 158"/>
                <a:gd name="T4" fmla="*/ 0 w 877"/>
                <a:gd name="T5" fmla="*/ 16 h 158"/>
                <a:gd name="T6" fmla="*/ 837 w 877"/>
                <a:gd name="T7" fmla="*/ 16 h 158"/>
                <a:gd name="T8" fmla="*/ 837 w 877"/>
                <a:gd name="T9" fmla="*/ 30 h 158"/>
                <a:gd name="T10" fmla="*/ 40 w 877"/>
                <a:gd name="T11" fmla="*/ 30 h 158"/>
                <a:gd name="T12" fmla="*/ 40 w 877"/>
                <a:gd name="T13" fmla="*/ 130 h 158"/>
                <a:gd name="T14" fmla="*/ 837 w 877"/>
                <a:gd name="T15" fmla="*/ 130 h 158"/>
                <a:gd name="T16" fmla="*/ 837 w 877"/>
                <a:gd name="T17" fmla="*/ 144 h 158"/>
                <a:gd name="T18" fmla="*/ 0 w 877"/>
                <a:gd name="T19" fmla="*/ 144 h 158"/>
                <a:gd name="T20" fmla="*/ 0 w 877"/>
                <a:gd name="T21" fmla="*/ 158 h 158"/>
                <a:gd name="T22" fmla="*/ 837 w 877"/>
                <a:gd name="T23" fmla="*/ 158 h 158"/>
                <a:gd name="T24" fmla="*/ 877 w 877"/>
                <a:gd name="T25" fmla="*/ 158 h 158"/>
                <a:gd name="T26" fmla="*/ 877 w 877"/>
                <a:gd name="T27" fmla="*/ 144 h 158"/>
                <a:gd name="T28" fmla="*/ 877 w 877"/>
                <a:gd name="T29" fmla="*/ 130 h 158"/>
                <a:gd name="T30" fmla="*/ 877 w 877"/>
                <a:gd name="T31" fmla="*/ 30 h 158"/>
                <a:gd name="T32" fmla="*/ 877 w 877"/>
                <a:gd name="T33" fmla="*/ 16 h 158"/>
                <a:gd name="T34" fmla="*/ 877 w 877"/>
                <a:gd name="T35" fmla="*/ 0 h 158"/>
                <a:gd name="T36" fmla="*/ 837 w 877"/>
                <a:gd name="T3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7" h="158">
                  <a:moveTo>
                    <a:pt x="837" y="0"/>
                  </a:moveTo>
                  <a:lnTo>
                    <a:pt x="0" y="0"/>
                  </a:lnTo>
                  <a:lnTo>
                    <a:pt x="0" y="16"/>
                  </a:lnTo>
                  <a:lnTo>
                    <a:pt x="837" y="16"/>
                  </a:lnTo>
                  <a:lnTo>
                    <a:pt x="837" y="30"/>
                  </a:lnTo>
                  <a:lnTo>
                    <a:pt x="40" y="30"/>
                  </a:lnTo>
                  <a:lnTo>
                    <a:pt x="40" y="130"/>
                  </a:lnTo>
                  <a:lnTo>
                    <a:pt x="837" y="130"/>
                  </a:lnTo>
                  <a:lnTo>
                    <a:pt x="837" y="144"/>
                  </a:lnTo>
                  <a:lnTo>
                    <a:pt x="0" y="144"/>
                  </a:lnTo>
                  <a:lnTo>
                    <a:pt x="0" y="158"/>
                  </a:lnTo>
                  <a:lnTo>
                    <a:pt x="837" y="158"/>
                  </a:lnTo>
                  <a:lnTo>
                    <a:pt x="877" y="158"/>
                  </a:lnTo>
                  <a:lnTo>
                    <a:pt x="877" y="144"/>
                  </a:lnTo>
                  <a:lnTo>
                    <a:pt x="877" y="130"/>
                  </a:lnTo>
                  <a:lnTo>
                    <a:pt x="877" y="30"/>
                  </a:lnTo>
                  <a:lnTo>
                    <a:pt x="877" y="16"/>
                  </a:lnTo>
                  <a:lnTo>
                    <a:pt x="877" y="0"/>
                  </a:lnTo>
                  <a:lnTo>
                    <a:pt x="837" y="0"/>
                  </a:lnTo>
                  <a:close/>
                </a:path>
              </a:pathLst>
            </a:custGeom>
            <a:solidFill>
              <a:schemeClr val="tx2">
                <a:lumMod val="40000"/>
                <a:lumOff val="60000"/>
              </a:schemeClr>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17"/>
            <p:cNvSpPr>
              <a:spLocks/>
            </p:cNvSpPr>
            <p:nvPr/>
          </p:nvSpPr>
          <p:spPr bwMode="auto">
            <a:xfrm>
              <a:off x="5713120" y="5667857"/>
              <a:ext cx="609498" cy="145894"/>
            </a:xfrm>
            <a:custGeom>
              <a:avLst/>
              <a:gdLst>
                <a:gd name="T0" fmla="*/ 785 w 823"/>
                <a:gd name="T1" fmla="*/ 0 h 197"/>
                <a:gd name="T2" fmla="*/ 0 w 823"/>
                <a:gd name="T3" fmla="*/ 0 h 197"/>
                <a:gd name="T4" fmla="*/ 0 w 823"/>
                <a:gd name="T5" fmla="*/ 19 h 197"/>
                <a:gd name="T6" fmla="*/ 785 w 823"/>
                <a:gd name="T7" fmla="*/ 19 h 197"/>
                <a:gd name="T8" fmla="*/ 785 w 823"/>
                <a:gd name="T9" fmla="*/ 38 h 197"/>
                <a:gd name="T10" fmla="*/ 38 w 823"/>
                <a:gd name="T11" fmla="*/ 38 h 197"/>
                <a:gd name="T12" fmla="*/ 38 w 823"/>
                <a:gd name="T13" fmla="*/ 161 h 197"/>
                <a:gd name="T14" fmla="*/ 785 w 823"/>
                <a:gd name="T15" fmla="*/ 161 h 197"/>
                <a:gd name="T16" fmla="*/ 785 w 823"/>
                <a:gd name="T17" fmla="*/ 178 h 197"/>
                <a:gd name="T18" fmla="*/ 0 w 823"/>
                <a:gd name="T19" fmla="*/ 178 h 197"/>
                <a:gd name="T20" fmla="*/ 0 w 823"/>
                <a:gd name="T21" fmla="*/ 197 h 197"/>
                <a:gd name="T22" fmla="*/ 785 w 823"/>
                <a:gd name="T23" fmla="*/ 197 h 197"/>
                <a:gd name="T24" fmla="*/ 823 w 823"/>
                <a:gd name="T25" fmla="*/ 197 h 197"/>
                <a:gd name="T26" fmla="*/ 823 w 823"/>
                <a:gd name="T27" fmla="*/ 178 h 197"/>
                <a:gd name="T28" fmla="*/ 823 w 823"/>
                <a:gd name="T29" fmla="*/ 161 h 197"/>
                <a:gd name="T30" fmla="*/ 823 w 823"/>
                <a:gd name="T31" fmla="*/ 38 h 197"/>
                <a:gd name="T32" fmla="*/ 823 w 823"/>
                <a:gd name="T33" fmla="*/ 19 h 197"/>
                <a:gd name="T34" fmla="*/ 823 w 823"/>
                <a:gd name="T35" fmla="*/ 0 h 197"/>
                <a:gd name="T36" fmla="*/ 785 w 823"/>
                <a:gd name="T37"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3" h="197">
                  <a:moveTo>
                    <a:pt x="785" y="0"/>
                  </a:moveTo>
                  <a:lnTo>
                    <a:pt x="0" y="0"/>
                  </a:lnTo>
                  <a:lnTo>
                    <a:pt x="0" y="19"/>
                  </a:lnTo>
                  <a:lnTo>
                    <a:pt x="785" y="19"/>
                  </a:lnTo>
                  <a:lnTo>
                    <a:pt x="785" y="38"/>
                  </a:lnTo>
                  <a:lnTo>
                    <a:pt x="38" y="38"/>
                  </a:lnTo>
                  <a:lnTo>
                    <a:pt x="38" y="161"/>
                  </a:lnTo>
                  <a:lnTo>
                    <a:pt x="785" y="161"/>
                  </a:lnTo>
                  <a:lnTo>
                    <a:pt x="785" y="178"/>
                  </a:lnTo>
                  <a:lnTo>
                    <a:pt x="0" y="178"/>
                  </a:lnTo>
                  <a:lnTo>
                    <a:pt x="0" y="197"/>
                  </a:lnTo>
                  <a:lnTo>
                    <a:pt x="785" y="197"/>
                  </a:lnTo>
                  <a:lnTo>
                    <a:pt x="823" y="197"/>
                  </a:lnTo>
                  <a:lnTo>
                    <a:pt x="823" y="178"/>
                  </a:lnTo>
                  <a:lnTo>
                    <a:pt x="823" y="161"/>
                  </a:lnTo>
                  <a:lnTo>
                    <a:pt x="823" y="38"/>
                  </a:lnTo>
                  <a:lnTo>
                    <a:pt x="823" y="19"/>
                  </a:lnTo>
                  <a:lnTo>
                    <a:pt x="823" y="0"/>
                  </a:lnTo>
                  <a:lnTo>
                    <a:pt x="785" y="0"/>
                  </a:lnTo>
                  <a:close/>
                </a:path>
              </a:pathLst>
            </a:custGeom>
            <a:solidFill>
              <a:schemeClr val="tx2">
                <a:lumMod val="40000"/>
                <a:lumOff val="60000"/>
              </a:schemeClr>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18"/>
            <p:cNvSpPr>
              <a:spLocks/>
            </p:cNvSpPr>
            <p:nvPr/>
          </p:nvSpPr>
          <p:spPr bwMode="auto">
            <a:xfrm>
              <a:off x="5713120" y="5548624"/>
              <a:ext cx="650230" cy="117752"/>
            </a:xfrm>
            <a:custGeom>
              <a:avLst/>
              <a:gdLst>
                <a:gd name="T0" fmla="*/ 837 w 878"/>
                <a:gd name="T1" fmla="*/ 0 h 159"/>
                <a:gd name="T2" fmla="*/ 0 w 878"/>
                <a:gd name="T3" fmla="*/ 0 h 159"/>
                <a:gd name="T4" fmla="*/ 0 w 878"/>
                <a:gd name="T5" fmla="*/ 15 h 159"/>
                <a:gd name="T6" fmla="*/ 837 w 878"/>
                <a:gd name="T7" fmla="*/ 15 h 159"/>
                <a:gd name="T8" fmla="*/ 837 w 878"/>
                <a:gd name="T9" fmla="*/ 31 h 159"/>
                <a:gd name="T10" fmla="*/ 40 w 878"/>
                <a:gd name="T11" fmla="*/ 31 h 159"/>
                <a:gd name="T12" fmla="*/ 40 w 878"/>
                <a:gd name="T13" fmla="*/ 131 h 159"/>
                <a:gd name="T14" fmla="*/ 837 w 878"/>
                <a:gd name="T15" fmla="*/ 131 h 159"/>
                <a:gd name="T16" fmla="*/ 837 w 878"/>
                <a:gd name="T17" fmla="*/ 145 h 159"/>
                <a:gd name="T18" fmla="*/ 0 w 878"/>
                <a:gd name="T19" fmla="*/ 145 h 159"/>
                <a:gd name="T20" fmla="*/ 0 w 878"/>
                <a:gd name="T21" fmla="*/ 159 h 159"/>
                <a:gd name="T22" fmla="*/ 837 w 878"/>
                <a:gd name="T23" fmla="*/ 159 h 159"/>
                <a:gd name="T24" fmla="*/ 878 w 878"/>
                <a:gd name="T25" fmla="*/ 159 h 159"/>
                <a:gd name="T26" fmla="*/ 878 w 878"/>
                <a:gd name="T27" fmla="*/ 145 h 159"/>
                <a:gd name="T28" fmla="*/ 878 w 878"/>
                <a:gd name="T29" fmla="*/ 131 h 159"/>
                <a:gd name="T30" fmla="*/ 878 w 878"/>
                <a:gd name="T31" fmla="*/ 31 h 159"/>
                <a:gd name="T32" fmla="*/ 878 w 878"/>
                <a:gd name="T33" fmla="*/ 15 h 159"/>
                <a:gd name="T34" fmla="*/ 878 w 878"/>
                <a:gd name="T35" fmla="*/ 0 h 159"/>
                <a:gd name="T36" fmla="*/ 837 w 878"/>
                <a:gd name="T3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8" h="159">
                  <a:moveTo>
                    <a:pt x="837" y="0"/>
                  </a:moveTo>
                  <a:lnTo>
                    <a:pt x="0" y="0"/>
                  </a:lnTo>
                  <a:lnTo>
                    <a:pt x="0" y="15"/>
                  </a:lnTo>
                  <a:lnTo>
                    <a:pt x="837" y="15"/>
                  </a:lnTo>
                  <a:lnTo>
                    <a:pt x="837" y="31"/>
                  </a:lnTo>
                  <a:lnTo>
                    <a:pt x="40" y="31"/>
                  </a:lnTo>
                  <a:lnTo>
                    <a:pt x="40" y="131"/>
                  </a:lnTo>
                  <a:lnTo>
                    <a:pt x="837" y="131"/>
                  </a:lnTo>
                  <a:lnTo>
                    <a:pt x="837" y="145"/>
                  </a:lnTo>
                  <a:lnTo>
                    <a:pt x="0" y="145"/>
                  </a:lnTo>
                  <a:lnTo>
                    <a:pt x="0" y="159"/>
                  </a:lnTo>
                  <a:lnTo>
                    <a:pt x="837" y="159"/>
                  </a:lnTo>
                  <a:lnTo>
                    <a:pt x="878" y="159"/>
                  </a:lnTo>
                  <a:lnTo>
                    <a:pt x="878" y="145"/>
                  </a:lnTo>
                  <a:lnTo>
                    <a:pt x="878" y="131"/>
                  </a:lnTo>
                  <a:lnTo>
                    <a:pt x="878" y="31"/>
                  </a:lnTo>
                  <a:lnTo>
                    <a:pt x="878" y="15"/>
                  </a:lnTo>
                  <a:lnTo>
                    <a:pt x="878" y="0"/>
                  </a:lnTo>
                  <a:lnTo>
                    <a:pt x="837" y="0"/>
                  </a:lnTo>
                  <a:close/>
                </a:path>
              </a:pathLst>
            </a:custGeom>
            <a:solidFill>
              <a:schemeClr val="tx2">
                <a:lumMod val="40000"/>
                <a:lumOff val="60000"/>
              </a:schemeClr>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19"/>
            <p:cNvSpPr>
              <a:spLocks/>
            </p:cNvSpPr>
            <p:nvPr/>
          </p:nvSpPr>
          <p:spPr bwMode="auto">
            <a:xfrm>
              <a:off x="5778291" y="5431612"/>
              <a:ext cx="649489" cy="117012"/>
            </a:xfrm>
            <a:custGeom>
              <a:avLst/>
              <a:gdLst>
                <a:gd name="T0" fmla="*/ 837 w 877"/>
                <a:gd name="T1" fmla="*/ 0 h 158"/>
                <a:gd name="T2" fmla="*/ 0 w 877"/>
                <a:gd name="T3" fmla="*/ 0 h 158"/>
                <a:gd name="T4" fmla="*/ 0 w 877"/>
                <a:gd name="T5" fmla="*/ 14 h 158"/>
                <a:gd name="T6" fmla="*/ 837 w 877"/>
                <a:gd name="T7" fmla="*/ 14 h 158"/>
                <a:gd name="T8" fmla="*/ 837 w 877"/>
                <a:gd name="T9" fmla="*/ 31 h 158"/>
                <a:gd name="T10" fmla="*/ 40 w 877"/>
                <a:gd name="T11" fmla="*/ 31 h 158"/>
                <a:gd name="T12" fmla="*/ 40 w 877"/>
                <a:gd name="T13" fmla="*/ 130 h 158"/>
                <a:gd name="T14" fmla="*/ 837 w 877"/>
                <a:gd name="T15" fmla="*/ 130 h 158"/>
                <a:gd name="T16" fmla="*/ 837 w 877"/>
                <a:gd name="T17" fmla="*/ 144 h 158"/>
                <a:gd name="T18" fmla="*/ 0 w 877"/>
                <a:gd name="T19" fmla="*/ 144 h 158"/>
                <a:gd name="T20" fmla="*/ 0 w 877"/>
                <a:gd name="T21" fmla="*/ 158 h 158"/>
                <a:gd name="T22" fmla="*/ 837 w 877"/>
                <a:gd name="T23" fmla="*/ 158 h 158"/>
                <a:gd name="T24" fmla="*/ 877 w 877"/>
                <a:gd name="T25" fmla="*/ 158 h 158"/>
                <a:gd name="T26" fmla="*/ 877 w 877"/>
                <a:gd name="T27" fmla="*/ 144 h 158"/>
                <a:gd name="T28" fmla="*/ 877 w 877"/>
                <a:gd name="T29" fmla="*/ 130 h 158"/>
                <a:gd name="T30" fmla="*/ 877 w 877"/>
                <a:gd name="T31" fmla="*/ 31 h 158"/>
                <a:gd name="T32" fmla="*/ 877 w 877"/>
                <a:gd name="T33" fmla="*/ 14 h 158"/>
                <a:gd name="T34" fmla="*/ 877 w 877"/>
                <a:gd name="T35" fmla="*/ 0 h 158"/>
                <a:gd name="T36" fmla="*/ 837 w 877"/>
                <a:gd name="T3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7" h="158">
                  <a:moveTo>
                    <a:pt x="837" y="0"/>
                  </a:moveTo>
                  <a:lnTo>
                    <a:pt x="0" y="0"/>
                  </a:lnTo>
                  <a:lnTo>
                    <a:pt x="0" y="14"/>
                  </a:lnTo>
                  <a:lnTo>
                    <a:pt x="837" y="14"/>
                  </a:lnTo>
                  <a:lnTo>
                    <a:pt x="837" y="31"/>
                  </a:lnTo>
                  <a:lnTo>
                    <a:pt x="40" y="31"/>
                  </a:lnTo>
                  <a:lnTo>
                    <a:pt x="40" y="130"/>
                  </a:lnTo>
                  <a:lnTo>
                    <a:pt x="837" y="130"/>
                  </a:lnTo>
                  <a:lnTo>
                    <a:pt x="837" y="144"/>
                  </a:lnTo>
                  <a:lnTo>
                    <a:pt x="0" y="144"/>
                  </a:lnTo>
                  <a:lnTo>
                    <a:pt x="0" y="158"/>
                  </a:lnTo>
                  <a:lnTo>
                    <a:pt x="837" y="158"/>
                  </a:lnTo>
                  <a:lnTo>
                    <a:pt x="877" y="158"/>
                  </a:lnTo>
                  <a:lnTo>
                    <a:pt x="877" y="144"/>
                  </a:lnTo>
                  <a:lnTo>
                    <a:pt x="877" y="130"/>
                  </a:lnTo>
                  <a:lnTo>
                    <a:pt x="877" y="31"/>
                  </a:lnTo>
                  <a:lnTo>
                    <a:pt x="877" y="14"/>
                  </a:lnTo>
                  <a:lnTo>
                    <a:pt x="877" y="0"/>
                  </a:lnTo>
                  <a:lnTo>
                    <a:pt x="837" y="0"/>
                  </a:lnTo>
                  <a:close/>
                </a:path>
              </a:pathLst>
            </a:custGeom>
            <a:solidFill>
              <a:schemeClr val="tx2">
                <a:lumMod val="40000"/>
                <a:lumOff val="60000"/>
              </a:schemeClr>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20"/>
            <p:cNvSpPr>
              <a:spLocks/>
            </p:cNvSpPr>
            <p:nvPr/>
          </p:nvSpPr>
          <p:spPr bwMode="auto">
            <a:xfrm>
              <a:off x="6584043" y="5948537"/>
              <a:ext cx="609498" cy="145154"/>
            </a:xfrm>
            <a:custGeom>
              <a:avLst/>
              <a:gdLst>
                <a:gd name="T0" fmla="*/ 785 w 823"/>
                <a:gd name="T1" fmla="*/ 0 h 196"/>
                <a:gd name="T2" fmla="*/ 0 w 823"/>
                <a:gd name="T3" fmla="*/ 0 h 196"/>
                <a:gd name="T4" fmla="*/ 0 w 823"/>
                <a:gd name="T5" fmla="*/ 19 h 196"/>
                <a:gd name="T6" fmla="*/ 785 w 823"/>
                <a:gd name="T7" fmla="*/ 19 h 196"/>
                <a:gd name="T8" fmla="*/ 785 w 823"/>
                <a:gd name="T9" fmla="*/ 38 h 196"/>
                <a:gd name="T10" fmla="*/ 37 w 823"/>
                <a:gd name="T11" fmla="*/ 38 h 196"/>
                <a:gd name="T12" fmla="*/ 37 w 823"/>
                <a:gd name="T13" fmla="*/ 161 h 196"/>
                <a:gd name="T14" fmla="*/ 785 w 823"/>
                <a:gd name="T15" fmla="*/ 161 h 196"/>
                <a:gd name="T16" fmla="*/ 785 w 823"/>
                <a:gd name="T17" fmla="*/ 177 h 196"/>
                <a:gd name="T18" fmla="*/ 0 w 823"/>
                <a:gd name="T19" fmla="*/ 177 h 196"/>
                <a:gd name="T20" fmla="*/ 0 w 823"/>
                <a:gd name="T21" fmla="*/ 196 h 196"/>
                <a:gd name="T22" fmla="*/ 785 w 823"/>
                <a:gd name="T23" fmla="*/ 196 h 196"/>
                <a:gd name="T24" fmla="*/ 823 w 823"/>
                <a:gd name="T25" fmla="*/ 196 h 196"/>
                <a:gd name="T26" fmla="*/ 823 w 823"/>
                <a:gd name="T27" fmla="*/ 177 h 196"/>
                <a:gd name="T28" fmla="*/ 823 w 823"/>
                <a:gd name="T29" fmla="*/ 161 h 196"/>
                <a:gd name="T30" fmla="*/ 823 w 823"/>
                <a:gd name="T31" fmla="*/ 38 h 196"/>
                <a:gd name="T32" fmla="*/ 823 w 823"/>
                <a:gd name="T33" fmla="*/ 19 h 196"/>
                <a:gd name="T34" fmla="*/ 823 w 823"/>
                <a:gd name="T35" fmla="*/ 0 h 196"/>
                <a:gd name="T36" fmla="*/ 785 w 823"/>
                <a:gd name="T37"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3" h="196">
                  <a:moveTo>
                    <a:pt x="785" y="0"/>
                  </a:moveTo>
                  <a:lnTo>
                    <a:pt x="0" y="0"/>
                  </a:lnTo>
                  <a:lnTo>
                    <a:pt x="0" y="19"/>
                  </a:lnTo>
                  <a:lnTo>
                    <a:pt x="785" y="19"/>
                  </a:lnTo>
                  <a:lnTo>
                    <a:pt x="785" y="38"/>
                  </a:lnTo>
                  <a:lnTo>
                    <a:pt x="37" y="38"/>
                  </a:lnTo>
                  <a:lnTo>
                    <a:pt x="37" y="161"/>
                  </a:lnTo>
                  <a:lnTo>
                    <a:pt x="785" y="161"/>
                  </a:lnTo>
                  <a:lnTo>
                    <a:pt x="785" y="177"/>
                  </a:lnTo>
                  <a:lnTo>
                    <a:pt x="0" y="177"/>
                  </a:lnTo>
                  <a:lnTo>
                    <a:pt x="0" y="196"/>
                  </a:lnTo>
                  <a:lnTo>
                    <a:pt x="785" y="196"/>
                  </a:lnTo>
                  <a:lnTo>
                    <a:pt x="823" y="196"/>
                  </a:lnTo>
                  <a:lnTo>
                    <a:pt x="823" y="177"/>
                  </a:lnTo>
                  <a:lnTo>
                    <a:pt x="823" y="161"/>
                  </a:lnTo>
                  <a:lnTo>
                    <a:pt x="823" y="38"/>
                  </a:lnTo>
                  <a:lnTo>
                    <a:pt x="823" y="19"/>
                  </a:lnTo>
                  <a:lnTo>
                    <a:pt x="823" y="0"/>
                  </a:lnTo>
                  <a:lnTo>
                    <a:pt x="785" y="0"/>
                  </a:lnTo>
                  <a:close/>
                </a:path>
              </a:pathLst>
            </a:custGeom>
            <a:solidFill>
              <a:schemeClr val="tx2">
                <a:lumMod val="40000"/>
                <a:lumOff val="60000"/>
              </a:schemeClr>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21"/>
            <p:cNvSpPr>
              <a:spLocks/>
            </p:cNvSpPr>
            <p:nvPr/>
          </p:nvSpPr>
          <p:spPr bwMode="auto">
            <a:xfrm>
              <a:off x="6584043" y="5827082"/>
              <a:ext cx="649489" cy="117752"/>
            </a:xfrm>
            <a:custGeom>
              <a:avLst/>
              <a:gdLst>
                <a:gd name="T0" fmla="*/ 834 w 877"/>
                <a:gd name="T1" fmla="*/ 0 h 159"/>
                <a:gd name="T2" fmla="*/ 0 w 877"/>
                <a:gd name="T3" fmla="*/ 0 h 159"/>
                <a:gd name="T4" fmla="*/ 0 w 877"/>
                <a:gd name="T5" fmla="*/ 17 h 159"/>
                <a:gd name="T6" fmla="*/ 834 w 877"/>
                <a:gd name="T7" fmla="*/ 17 h 159"/>
                <a:gd name="T8" fmla="*/ 834 w 877"/>
                <a:gd name="T9" fmla="*/ 31 h 159"/>
                <a:gd name="T10" fmla="*/ 40 w 877"/>
                <a:gd name="T11" fmla="*/ 31 h 159"/>
                <a:gd name="T12" fmla="*/ 40 w 877"/>
                <a:gd name="T13" fmla="*/ 131 h 159"/>
                <a:gd name="T14" fmla="*/ 834 w 877"/>
                <a:gd name="T15" fmla="*/ 131 h 159"/>
                <a:gd name="T16" fmla="*/ 834 w 877"/>
                <a:gd name="T17" fmla="*/ 145 h 159"/>
                <a:gd name="T18" fmla="*/ 0 w 877"/>
                <a:gd name="T19" fmla="*/ 145 h 159"/>
                <a:gd name="T20" fmla="*/ 0 w 877"/>
                <a:gd name="T21" fmla="*/ 159 h 159"/>
                <a:gd name="T22" fmla="*/ 834 w 877"/>
                <a:gd name="T23" fmla="*/ 159 h 159"/>
                <a:gd name="T24" fmla="*/ 877 w 877"/>
                <a:gd name="T25" fmla="*/ 159 h 159"/>
                <a:gd name="T26" fmla="*/ 877 w 877"/>
                <a:gd name="T27" fmla="*/ 145 h 159"/>
                <a:gd name="T28" fmla="*/ 877 w 877"/>
                <a:gd name="T29" fmla="*/ 131 h 159"/>
                <a:gd name="T30" fmla="*/ 877 w 877"/>
                <a:gd name="T31" fmla="*/ 31 h 159"/>
                <a:gd name="T32" fmla="*/ 877 w 877"/>
                <a:gd name="T33" fmla="*/ 17 h 159"/>
                <a:gd name="T34" fmla="*/ 877 w 877"/>
                <a:gd name="T35" fmla="*/ 0 h 159"/>
                <a:gd name="T36" fmla="*/ 834 w 877"/>
                <a:gd name="T3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7" h="159">
                  <a:moveTo>
                    <a:pt x="834" y="0"/>
                  </a:moveTo>
                  <a:lnTo>
                    <a:pt x="0" y="0"/>
                  </a:lnTo>
                  <a:lnTo>
                    <a:pt x="0" y="17"/>
                  </a:lnTo>
                  <a:lnTo>
                    <a:pt x="834" y="17"/>
                  </a:lnTo>
                  <a:lnTo>
                    <a:pt x="834" y="31"/>
                  </a:lnTo>
                  <a:lnTo>
                    <a:pt x="40" y="31"/>
                  </a:lnTo>
                  <a:lnTo>
                    <a:pt x="40" y="131"/>
                  </a:lnTo>
                  <a:lnTo>
                    <a:pt x="834" y="131"/>
                  </a:lnTo>
                  <a:lnTo>
                    <a:pt x="834" y="145"/>
                  </a:lnTo>
                  <a:lnTo>
                    <a:pt x="0" y="145"/>
                  </a:lnTo>
                  <a:lnTo>
                    <a:pt x="0" y="159"/>
                  </a:lnTo>
                  <a:lnTo>
                    <a:pt x="834" y="159"/>
                  </a:lnTo>
                  <a:lnTo>
                    <a:pt x="877" y="159"/>
                  </a:lnTo>
                  <a:lnTo>
                    <a:pt x="877" y="145"/>
                  </a:lnTo>
                  <a:lnTo>
                    <a:pt x="877" y="131"/>
                  </a:lnTo>
                  <a:lnTo>
                    <a:pt x="877" y="31"/>
                  </a:lnTo>
                  <a:lnTo>
                    <a:pt x="877" y="17"/>
                  </a:lnTo>
                  <a:lnTo>
                    <a:pt x="877" y="0"/>
                  </a:lnTo>
                  <a:lnTo>
                    <a:pt x="834" y="0"/>
                  </a:lnTo>
                  <a:close/>
                </a:path>
              </a:pathLst>
            </a:custGeom>
            <a:solidFill>
              <a:schemeClr val="tx2">
                <a:lumMod val="40000"/>
                <a:lumOff val="60000"/>
              </a:schemeClr>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22"/>
            <p:cNvSpPr>
              <a:spLocks/>
            </p:cNvSpPr>
            <p:nvPr/>
          </p:nvSpPr>
          <p:spPr bwMode="auto">
            <a:xfrm>
              <a:off x="6517390" y="5681928"/>
              <a:ext cx="609498" cy="145154"/>
            </a:xfrm>
            <a:custGeom>
              <a:avLst/>
              <a:gdLst>
                <a:gd name="T0" fmla="*/ 785 w 823"/>
                <a:gd name="T1" fmla="*/ 0 h 196"/>
                <a:gd name="T2" fmla="*/ 0 w 823"/>
                <a:gd name="T3" fmla="*/ 0 h 196"/>
                <a:gd name="T4" fmla="*/ 0 w 823"/>
                <a:gd name="T5" fmla="*/ 19 h 196"/>
                <a:gd name="T6" fmla="*/ 785 w 823"/>
                <a:gd name="T7" fmla="*/ 19 h 196"/>
                <a:gd name="T8" fmla="*/ 785 w 823"/>
                <a:gd name="T9" fmla="*/ 38 h 196"/>
                <a:gd name="T10" fmla="*/ 38 w 823"/>
                <a:gd name="T11" fmla="*/ 38 h 196"/>
                <a:gd name="T12" fmla="*/ 38 w 823"/>
                <a:gd name="T13" fmla="*/ 161 h 196"/>
                <a:gd name="T14" fmla="*/ 785 w 823"/>
                <a:gd name="T15" fmla="*/ 161 h 196"/>
                <a:gd name="T16" fmla="*/ 785 w 823"/>
                <a:gd name="T17" fmla="*/ 178 h 196"/>
                <a:gd name="T18" fmla="*/ 0 w 823"/>
                <a:gd name="T19" fmla="*/ 178 h 196"/>
                <a:gd name="T20" fmla="*/ 0 w 823"/>
                <a:gd name="T21" fmla="*/ 196 h 196"/>
                <a:gd name="T22" fmla="*/ 785 w 823"/>
                <a:gd name="T23" fmla="*/ 196 h 196"/>
                <a:gd name="T24" fmla="*/ 823 w 823"/>
                <a:gd name="T25" fmla="*/ 196 h 196"/>
                <a:gd name="T26" fmla="*/ 823 w 823"/>
                <a:gd name="T27" fmla="*/ 178 h 196"/>
                <a:gd name="T28" fmla="*/ 823 w 823"/>
                <a:gd name="T29" fmla="*/ 161 h 196"/>
                <a:gd name="T30" fmla="*/ 823 w 823"/>
                <a:gd name="T31" fmla="*/ 38 h 196"/>
                <a:gd name="T32" fmla="*/ 823 w 823"/>
                <a:gd name="T33" fmla="*/ 19 h 196"/>
                <a:gd name="T34" fmla="*/ 823 w 823"/>
                <a:gd name="T35" fmla="*/ 0 h 196"/>
                <a:gd name="T36" fmla="*/ 785 w 823"/>
                <a:gd name="T37"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3" h="196">
                  <a:moveTo>
                    <a:pt x="785" y="0"/>
                  </a:moveTo>
                  <a:lnTo>
                    <a:pt x="0" y="0"/>
                  </a:lnTo>
                  <a:lnTo>
                    <a:pt x="0" y="19"/>
                  </a:lnTo>
                  <a:lnTo>
                    <a:pt x="785" y="19"/>
                  </a:lnTo>
                  <a:lnTo>
                    <a:pt x="785" y="38"/>
                  </a:lnTo>
                  <a:lnTo>
                    <a:pt x="38" y="38"/>
                  </a:lnTo>
                  <a:lnTo>
                    <a:pt x="38" y="161"/>
                  </a:lnTo>
                  <a:lnTo>
                    <a:pt x="785" y="161"/>
                  </a:lnTo>
                  <a:lnTo>
                    <a:pt x="785" y="178"/>
                  </a:lnTo>
                  <a:lnTo>
                    <a:pt x="0" y="178"/>
                  </a:lnTo>
                  <a:lnTo>
                    <a:pt x="0" y="196"/>
                  </a:lnTo>
                  <a:lnTo>
                    <a:pt x="785" y="196"/>
                  </a:lnTo>
                  <a:lnTo>
                    <a:pt x="823" y="196"/>
                  </a:lnTo>
                  <a:lnTo>
                    <a:pt x="823" y="178"/>
                  </a:lnTo>
                  <a:lnTo>
                    <a:pt x="823" y="161"/>
                  </a:lnTo>
                  <a:lnTo>
                    <a:pt x="823" y="38"/>
                  </a:lnTo>
                  <a:lnTo>
                    <a:pt x="823" y="19"/>
                  </a:lnTo>
                  <a:lnTo>
                    <a:pt x="823" y="0"/>
                  </a:lnTo>
                  <a:lnTo>
                    <a:pt x="785" y="0"/>
                  </a:lnTo>
                  <a:close/>
                </a:path>
              </a:pathLst>
            </a:custGeom>
            <a:solidFill>
              <a:schemeClr val="tx2">
                <a:lumMod val="40000"/>
                <a:lumOff val="60000"/>
              </a:schemeClr>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23"/>
            <p:cNvSpPr>
              <a:spLocks/>
            </p:cNvSpPr>
            <p:nvPr/>
          </p:nvSpPr>
          <p:spPr bwMode="auto">
            <a:xfrm>
              <a:off x="6517390" y="5562695"/>
              <a:ext cx="649489" cy="117752"/>
            </a:xfrm>
            <a:custGeom>
              <a:avLst/>
              <a:gdLst>
                <a:gd name="T0" fmla="*/ 837 w 877"/>
                <a:gd name="T1" fmla="*/ 0 h 159"/>
                <a:gd name="T2" fmla="*/ 0 w 877"/>
                <a:gd name="T3" fmla="*/ 0 h 159"/>
                <a:gd name="T4" fmla="*/ 0 w 877"/>
                <a:gd name="T5" fmla="*/ 15 h 159"/>
                <a:gd name="T6" fmla="*/ 837 w 877"/>
                <a:gd name="T7" fmla="*/ 15 h 159"/>
                <a:gd name="T8" fmla="*/ 837 w 877"/>
                <a:gd name="T9" fmla="*/ 31 h 159"/>
                <a:gd name="T10" fmla="*/ 40 w 877"/>
                <a:gd name="T11" fmla="*/ 31 h 159"/>
                <a:gd name="T12" fmla="*/ 40 w 877"/>
                <a:gd name="T13" fmla="*/ 130 h 159"/>
                <a:gd name="T14" fmla="*/ 837 w 877"/>
                <a:gd name="T15" fmla="*/ 130 h 159"/>
                <a:gd name="T16" fmla="*/ 837 w 877"/>
                <a:gd name="T17" fmla="*/ 145 h 159"/>
                <a:gd name="T18" fmla="*/ 0 w 877"/>
                <a:gd name="T19" fmla="*/ 145 h 159"/>
                <a:gd name="T20" fmla="*/ 0 w 877"/>
                <a:gd name="T21" fmla="*/ 159 h 159"/>
                <a:gd name="T22" fmla="*/ 837 w 877"/>
                <a:gd name="T23" fmla="*/ 159 h 159"/>
                <a:gd name="T24" fmla="*/ 877 w 877"/>
                <a:gd name="T25" fmla="*/ 159 h 159"/>
                <a:gd name="T26" fmla="*/ 877 w 877"/>
                <a:gd name="T27" fmla="*/ 145 h 159"/>
                <a:gd name="T28" fmla="*/ 877 w 877"/>
                <a:gd name="T29" fmla="*/ 130 h 159"/>
                <a:gd name="T30" fmla="*/ 877 w 877"/>
                <a:gd name="T31" fmla="*/ 31 h 159"/>
                <a:gd name="T32" fmla="*/ 877 w 877"/>
                <a:gd name="T33" fmla="*/ 15 h 159"/>
                <a:gd name="T34" fmla="*/ 877 w 877"/>
                <a:gd name="T35" fmla="*/ 0 h 159"/>
                <a:gd name="T36" fmla="*/ 837 w 877"/>
                <a:gd name="T3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7" h="159">
                  <a:moveTo>
                    <a:pt x="837" y="0"/>
                  </a:moveTo>
                  <a:lnTo>
                    <a:pt x="0" y="0"/>
                  </a:lnTo>
                  <a:lnTo>
                    <a:pt x="0" y="15"/>
                  </a:lnTo>
                  <a:lnTo>
                    <a:pt x="837" y="15"/>
                  </a:lnTo>
                  <a:lnTo>
                    <a:pt x="837" y="31"/>
                  </a:lnTo>
                  <a:lnTo>
                    <a:pt x="40" y="31"/>
                  </a:lnTo>
                  <a:lnTo>
                    <a:pt x="40" y="130"/>
                  </a:lnTo>
                  <a:lnTo>
                    <a:pt x="837" y="130"/>
                  </a:lnTo>
                  <a:lnTo>
                    <a:pt x="837" y="145"/>
                  </a:lnTo>
                  <a:lnTo>
                    <a:pt x="0" y="145"/>
                  </a:lnTo>
                  <a:lnTo>
                    <a:pt x="0" y="159"/>
                  </a:lnTo>
                  <a:lnTo>
                    <a:pt x="837" y="159"/>
                  </a:lnTo>
                  <a:lnTo>
                    <a:pt x="877" y="159"/>
                  </a:lnTo>
                  <a:lnTo>
                    <a:pt x="877" y="145"/>
                  </a:lnTo>
                  <a:lnTo>
                    <a:pt x="877" y="130"/>
                  </a:lnTo>
                  <a:lnTo>
                    <a:pt x="877" y="31"/>
                  </a:lnTo>
                  <a:lnTo>
                    <a:pt x="877" y="15"/>
                  </a:lnTo>
                  <a:lnTo>
                    <a:pt x="877" y="0"/>
                  </a:lnTo>
                  <a:lnTo>
                    <a:pt x="837" y="0"/>
                  </a:lnTo>
                  <a:close/>
                </a:path>
              </a:pathLst>
            </a:custGeom>
            <a:solidFill>
              <a:schemeClr val="tx2">
                <a:lumMod val="40000"/>
                <a:lumOff val="60000"/>
              </a:schemeClr>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24"/>
            <p:cNvSpPr>
              <a:spLocks/>
            </p:cNvSpPr>
            <p:nvPr/>
          </p:nvSpPr>
          <p:spPr bwMode="auto">
            <a:xfrm>
              <a:off x="6452219" y="5327931"/>
              <a:ext cx="650230" cy="117752"/>
            </a:xfrm>
            <a:custGeom>
              <a:avLst/>
              <a:gdLst>
                <a:gd name="T0" fmla="*/ 837 w 878"/>
                <a:gd name="T1" fmla="*/ 0 h 159"/>
                <a:gd name="T2" fmla="*/ 0 w 878"/>
                <a:gd name="T3" fmla="*/ 0 h 159"/>
                <a:gd name="T4" fmla="*/ 0 w 878"/>
                <a:gd name="T5" fmla="*/ 15 h 159"/>
                <a:gd name="T6" fmla="*/ 837 w 878"/>
                <a:gd name="T7" fmla="*/ 15 h 159"/>
                <a:gd name="T8" fmla="*/ 837 w 878"/>
                <a:gd name="T9" fmla="*/ 31 h 159"/>
                <a:gd name="T10" fmla="*/ 40 w 878"/>
                <a:gd name="T11" fmla="*/ 31 h 159"/>
                <a:gd name="T12" fmla="*/ 40 w 878"/>
                <a:gd name="T13" fmla="*/ 130 h 159"/>
                <a:gd name="T14" fmla="*/ 837 w 878"/>
                <a:gd name="T15" fmla="*/ 130 h 159"/>
                <a:gd name="T16" fmla="*/ 837 w 878"/>
                <a:gd name="T17" fmla="*/ 145 h 159"/>
                <a:gd name="T18" fmla="*/ 0 w 878"/>
                <a:gd name="T19" fmla="*/ 145 h 159"/>
                <a:gd name="T20" fmla="*/ 0 w 878"/>
                <a:gd name="T21" fmla="*/ 159 h 159"/>
                <a:gd name="T22" fmla="*/ 837 w 878"/>
                <a:gd name="T23" fmla="*/ 159 h 159"/>
                <a:gd name="T24" fmla="*/ 878 w 878"/>
                <a:gd name="T25" fmla="*/ 159 h 159"/>
                <a:gd name="T26" fmla="*/ 878 w 878"/>
                <a:gd name="T27" fmla="*/ 145 h 159"/>
                <a:gd name="T28" fmla="*/ 878 w 878"/>
                <a:gd name="T29" fmla="*/ 130 h 159"/>
                <a:gd name="T30" fmla="*/ 878 w 878"/>
                <a:gd name="T31" fmla="*/ 31 h 159"/>
                <a:gd name="T32" fmla="*/ 878 w 878"/>
                <a:gd name="T33" fmla="*/ 15 h 159"/>
                <a:gd name="T34" fmla="*/ 878 w 878"/>
                <a:gd name="T35" fmla="*/ 0 h 159"/>
                <a:gd name="T36" fmla="*/ 837 w 878"/>
                <a:gd name="T3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8" h="159">
                  <a:moveTo>
                    <a:pt x="837" y="0"/>
                  </a:moveTo>
                  <a:lnTo>
                    <a:pt x="0" y="0"/>
                  </a:lnTo>
                  <a:lnTo>
                    <a:pt x="0" y="15"/>
                  </a:lnTo>
                  <a:lnTo>
                    <a:pt x="837" y="15"/>
                  </a:lnTo>
                  <a:lnTo>
                    <a:pt x="837" y="31"/>
                  </a:lnTo>
                  <a:lnTo>
                    <a:pt x="40" y="31"/>
                  </a:lnTo>
                  <a:lnTo>
                    <a:pt x="40" y="130"/>
                  </a:lnTo>
                  <a:lnTo>
                    <a:pt x="837" y="130"/>
                  </a:lnTo>
                  <a:lnTo>
                    <a:pt x="837" y="145"/>
                  </a:lnTo>
                  <a:lnTo>
                    <a:pt x="0" y="145"/>
                  </a:lnTo>
                  <a:lnTo>
                    <a:pt x="0" y="159"/>
                  </a:lnTo>
                  <a:lnTo>
                    <a:pt x="837" y="159"/>
                  </a:lnTo>
                  <a:lnTo>
                    <a:pt x="878" y="159"/>
                  </a:lnTo>
                  <a:lnTo>
                    <a:pt x="878" y="145"/>
                  </a:lnTo>
                  <a:lnTo>
                    <a:pt x="878" y="130"/>
                  </a:lnTo>
                  <a:lnTo>
                    <a:pt x="878" y="31"/>
                  </a:lnTo>
                  <a:lnTo>
                    <a:pt x="878" y="15"/>
                  </a:lnTo>
                  <a:lnTo>
                    <a:pt x="878" y="0"/>
                  </a:lnTo>
                  <a:lnTo>
                    <a:pt x="837" y="0"/>
                  </a:lnTo>
                  <a:close/>
                </a:path>
              </a:pathLst>
            </a:custGeom>
            <a:solidFill>
              <a:schemeClr val="tx2">
                <a:lumMod val="40000"/>
                <a:lumOff val="60000"/>
              </a:schemeClr>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25"/>
            <p:cNvSpPr>
              <a:spLocks/>
            </p:cNvSpPr>
            <p:nvPr/>
          </p:nvSpPr>
          <p:spPr bwMode="auto">
            <a:xfrm>
              <a:off x="6432964" y="4944310"/>
              <a:ext cx="650230" cy="117752"/>
            </a:xfrm>
            <a:custGeom>
              <a:avLst/>
              <a:gdLst>
                <a:gd name="T0" fmla="*/ 837 w 878"/>
                <a:gd name="T1" fmla="*/ 0 h 159"/>
                <a:gd name="T2" fmla="*/ 0 w 878"/>
                <a:gd name="T3" fmla="*/ 0 h 159"/>
                <a:gd name="T4" fmla="*/ 0 w 878"/>
                <a:gd name="T5" fmla="*/ 17 h 159"/>
                <a:gd name="T6" fmla="*/ 837 w 878"/>
                <a:gd name="T7" fmla="*/ 17 h 159"/>
                <a:gd name="T8" fmla="*/ 837 w 878"/>
                <a:gd name="T9" fmla="*/ 31 h 159"/>
                <a:gd name="T10" fmla="*/ 40 w 878"/>
                <a:gd name="T11" fmla="*/ 31 h 159"/>
                <a:gd name="T12" fmla="*/ 40 w 878"/>
                <a:gd name="T13" fmla="*/ 131 h 159"/>
                <a:gd name="T14" fmla="*/ 837 w 878"/>
                <a:gd name="T15" fmla="*/ 131 h 159"/>
                <a:gd name="T16" fmla="*/ 837 w 878"/>
                <a:gd name="T17" fmla="*/ 145 h 159"/>
                <a:gd name="T18" fmla="*/ 0 w 878"/>
                <a:gd name="T19" fmla="*/ 145 h 159"/>
                <a:gd name="T20" fmla="*/ 0 w 878"/>
                <a:gd name="T21" fmla="*/ 159 h 159"/>
                <a:gd name="T22" fmla="*/ 837 w 878"/>
                <a:gd name="T23" fmla="*/ 159 h 159"/>
                <a:gd name="T24" fmla="*/ 878 w 878"/>
                <a:gd name="T25" fmla="*/ 159 h 159"/>
                <a:gd name="T26" fmla="*/ 878 w 878"/>
                <a:gd name="T27" fmla="*/ 145 h 159"/>
                <a:gd name="T28" fmla="*/ 878 w 878"/>
                <a:gd name="T29" fmla="*/ 131 h 159"/>
                <a:gd name="T30" fmla="*/ 878 w 878"/>
                <a:gd name="T31" fmla="*/ 31 h 159"/>
                <a:gd name="T32" fmla="*/ 878 w 878"/>
                <a:gd name="T33" fmla="*/ 17 h 159"/>
                <a:gd name="T34" fmla="*/ 878 w 878"/>
                <a:gd name="T35" fmla="*/ 0 h 159"/>
                <a:gd name="T36" fmla="*/ 837 w 878"/>
                <a:gd name="T3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8" h="159">
                  <a:moveTo>
                    <a:pt x="837" y="0"/>
                  </a:moveTo>
                  <a:lnTo>
                    <a:pt x="0" y="0"/>
                  </a:lnTo>
                  <a:lnTo>
                    <a:pt x="0" y="17"/>
                  </a:lnTo>
                  <a:lnTo>
                    <a:pt x="837" y="17"/>
                  </a:lnTo>
                  <a:lnTo>
                    <a:pt x="837" y="31"/>
                  </a:lnTo>
                  <a:lnTo>
                    <a:pt x="40" y="31"/>
                  </a:lnTo>
                  <a:lnTo>
                    <a:pt x="40" y="131"/>
                  </a:lnTo>
                  <a:lnTo>
                    <a:pt x="837" y="131"/>
                  </a:lnTo>
                  <a:lnTo>
                    <a:pt x="837" y="145"/>
                  </a:lnTo>
                  <a:lnTo>
                    <a:pt x="0" y="145"/>
                  </a:lnTo>
                  <a:lnTo>
                    <a:pt x="0" y="159"/>
                  </a:lnTo>
                  <a:lnTo>
                    <a:pt x="837" y="159"/>
                  </a:lnTo>
                  <a:lnTo>
                    <a:pt x="878" y="159"/>
                  </a:lnTo>
                  <a:lnTo>
                    <a:pt x="878" y="145"/>
                  </a:lnTo>
                  <a:lnTo>
                    <a:pt x="878" y="131"/>
                  </a:lnTo>
                  <a:lnTo>
                    <a:pt x="878" y="31"/>
                  </a:lnTo>
                  <a:lnTo>
                    <a:pt x="878" y="17"/>
                  </a:lnTo>
                  <a:lnTo>
                    <a:pt x="878" y="0"/>
                  </a:lnTo>
                  <a:lnTo>
                    <a:pt x="837" y="0"/>
                  </a:lnTo>
                  <a:close/>
                </a:path>
              </a:pathLst>
            </a:custGeom>
            <a:solidFill>
              <a:schemeClr val="tx2">
                <a:lumMod val="40000"/>
                <a:lumOff val="60000"/>
              </a:schemeClr>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26"/>
            <p:cNvSpPr>
              <a:spLocks/>
            </p:cNvSpPr>
            <p:nvPr/>
          </p:nvSpPr>
          <p:spPr bwMode="auto">
            <a:xfrm>
              <a:off x="6387789" y="5182777"/>
              <a:ext cx="609498" cy="145154"/>
            </a:xfrm>
            <a:custGeom>
              <a:avLst/>
              <a:gdLst>
                <a:gd name="T0" fmla="*/ 785 w 823"/>
                <a:gd name="T1" fmla="*/ 0 h 196"/>
                <a:gd name="T2" fmla="*/ 0 w 823"/>
                <a:gd name="T3" fmla="*/ 0 h 196"/>
                <a:gd name="T4" fmla="*/ 0 w 823"/>
                <a:gd name="T5" fmla="*/ 19 h 196"/>
                <a:gd name="T6" fmla="*/ 785 w 823"/>
                <a:gd name="T7" fmla="*/ 19 h 196"/>
                <a:gd name="T8" fmla="*/ 785 w 823"/>
                <a:gd name="T9" fmla="*/ 38 h 196"/>
                <a:gd name="T10" fmla="*/ 38 w 823"/>
                <a:gd name="T11" fmla="*/ 38 h 196"/>
                <a:gd name="T12" fmla="*/ 38 w 823"/>
                <a:gd name="T13" fmla="*/ 161 h 196"/>
                <a:gd name="T14" fmla="*/ 785 w 823"/>
                <a:gd name="T15" fmla="*/ 161 h 196"/>
                <a:gd name="T16" fmla="*/ 785 w 823"/>
                <a:gd name="T17" fmla="*/ 177 h 196"/>
                <a:gd name="T18" fmla="*/ 0 w 823"/>
                <a:gd name="T19" fmla="*/ 177 h 196"/>
                <a:gd name="T20" fmla="*/ 0 w 823"/>
                <a:gd name="T21" fmla="*/ 196 h 196"/>
                <a:gd name="T22" fmla="*/ 785 w 823"/>
                <a:gd name="T23" fmla="*/ 196 h 196"/>
                <a:gd name="T24" fmla="*/ 823 w 823"/>
                <a:gd name="T25" fmla="*/ 196 h 196"/>
                <a:gd name="T26" fmla="*/ 823 w 823"/>
                <a:gd name="T27" fmla="*/ 177 h 196"/>
                <a:gd name="T28" fmla="*/ 823 w 823"/>
                <a:gd name="T29" fmla="*/ 161 h 196"/>
                <a:gd name="T30" fmla="*/ 823 w 823"/>
                <a:gd name="T31" fmla="*/ 38 h 196"/>
                <a:gd name="T32" fmla="*/ 823 w 823"/>
                <a:gd name="T33" fmla="*/ 19 h 196"/>
                <a:gd name="T34" fmla="*/ 823 w 823"/>
                <a:gd name="T35" fmla="*/ 0 h 196"/>
                <a:gd name="T36" fmla="*/ 785 w 823"/>
                <a:gd name="T37"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3" h="196">
                  <a:moveTo>
                    <a:pt x="785" y="0"/>
                  </a:moveTo>
                  <a:lnTo>
                    <a:pt x="0" y="0"/>
                  </a:lnTo>
                  <a:lnTo>
                    <a:pt x="0" y="19"/>
                  </a:lnTo>
                  <a:lnTo>
                    <a:pt x="785" y="19"/>
                  </a:lnTo>
                  <a:lnTo>
                    <a:pt x="785" y="38"/>
                  </a:lnTo>
                  <a:lnTo>
                    <a:pt x="38" y="38"/>
                  </a:lnTo>
                  <a:lnTo>
                    <a:pt x="38" y="161"/>
                  </a:lnTo>
                  <a:lnTo>
                    <a:pt x="785" y="161"/>
                  </a:lnTo>
                  <a:lnTo>
                    <a:pt x="785" y="177"/>
                  </a:lnTo>
                  <a:lnTo>
                    <a:pt x="0" y="177"/>
                  </a:lnTo>
                  <a:lnTo>
                    <a:pt x="0" y="196"/>
                  </a:lnTo>
                  <a:lnTo>
                    <a:pt x="785" y="196"/>
                  </a:lnTo>
                  <a:lnTo>
                    <a:pt x="823" y="196"/>
                  </a:lnTo>
                  <a:lnTo>
                    <a:pt x="823" y="177"/>
                  </a:lnTo>
                  <a:lnTo>
                    <a:pt x="823" y="161"/>
                  </a:lnTo>
                  <a:lnTo>
                    <a:pt x="823" y="38"/>
                  </a:lnTo>
                  <a:lnTo>
                    <a:pt x="823" y="19"/>
                  </a:lnTo>
                  <a:lnTo>
                    <a:pt x="823" y="0"/>
                  </a:lnTo>
                  <a:lnTo>
                    <a:pt x="785" y="0"/>
                  </a:lnTo>
                  <a:close/>
                </a:path>
              </a:pathLst>
            </a:custGeom>
            <a:solidFill>
              <a:schemeClr val="tx2">
                <a:lumMod val="40000"/>
                <a:lumOff val="60000"/>
              </a:schemeClr>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27"/>
            <p:cNvSpPr>
              <a:spLocks/>
            </p:cNvSpPr>
            <p:nvPr/>
          </p:nvSpPr>
          <p:spPr bwMode="auto">
            <a:xfrm>
              <a:off x="6387789" y="5062063"/>
              <a:ext cx="649489" cy="117012"/>
            </a:xfrm>
            <a:custGeom>
              <a:avLst/>
              <a:gdLst>
                <a:gd name="T0" fmla="*/ 837 w 877"/>
                <a:gd name="T1" fmla="*/ 0 h 158"/>
                <a:gd name="T2" fmla="*/ 0 w 877"/>
                <a:gd name="T3" fmla="*/ 0 h 158"/>
                <a:gd name="T4" fmla="*/ 0 w 877"/>
                <a:gd name="T5" fmla="*/ 16 h 158"/>
                <a:gd name="T6" fmla="*/ 837 w 877"/>
                <a:gd name="T7" fmla="*/ 16 h 158"/>
                <a:gd name="T8" fmla="*/ 837 w 877"/>
                <a:gd name="T9" fmla="*/ 31 h 158"/>
                <a:gd name="T10" fmla="*/ 40 w 877"/>
                <a:gd name="T11" fmla="*/ 31 h 158"/>
                <a:gd name="T12" fmla="*/ 40 w 877"/>
                <a:gd name="T13" fmla="*/ 130 h 158"/>
                <a:gd name="T14" fmla="*/ 837 w 877"/>
                <a:gd name="T15" fmla="*/ 130 h 158"/>
                <a:gd name="T16" fmla="*/ 837 w 877"/>
                <a:gd name="T17" fmla="*/ 144 h 158"/>
                <a:gd name="T18" fmla="*/ 0 w 877"/>
                <a:gd name="T19" fmla="*/ 144 h 158"/>
                <a:gd name="T20" fmla="*/ 0 w 877"/>
                <a:gd name="T21" fmla="*/ 158 h 158"/>
                <a:gd name="T22" fmla="*/ 837 w 877"/>
                <a:gd name="T23" fmla="*/ 158 h 158"/>
                <a:gd name="T24" fmla="*/ 877 w 877"/>
                <a:gd name="T25" fmla="*/ 158 h 158"/>
                <a:gd name="T26" fmla="*/ 877 w 877"/>
                <a:gd name="T27" fmla="*/ 144 h 158"/>
                <a:gd name="T28" fmla="*/ 877 w 877"/>
                <a:gd name="T29" fmla="*/ 130 h 158"/>
                <a:gd name="T30" fmla="*/ 877 w 877"/>
                <a:gd name="T31" fmla="*/ 31 h 158"/>
                <a:gd name="T32" fmla="*/ 877 w 877"/>
                <a:gd name="T33" fmla="*/ 16 h 158"/>
                <a:gd name="T34" fmla="*/ 877 w 877"/>
                <a:gd name="T35" fmla="*/ 0 h 158"/>
                <a:gd name="T36" fmla="*/ 837 w 877"/>
                <a:gd name="T3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7" h="158">
                  <a:moveTo>
                    <a:pt x="837" y="0"/>
                  </a:moveTo>
                  <a:lnTo>
                    <a:pt x="0" y="0"/>
                  </a:lnTo>
                  <a:lnTo>
                    <a:pt x="0" y="16"/>
                  </a:lnTo>
                  <a:lnTo>
                    <a:pt x="837" y="16"/>
                  </a:lnTo>
                  <a:lnTo>
                    <a:pt x="837" y="31"/>
                  </a:lnTo>
                  <a:lnTo>
                    <a:pt x="40" y="31"/>
                  </a:lnTo>
                  <a:lnTo>
                    <a:pt x="40" y="130"/>
                  </a:lnTo>
                  <a:lnTo>
                    <a:pt x="837" y="130"/>
                  </a:lnTo>
                  <a:lnTo>
                    <a:pt x="837" y="144"/>
                  </a:lnTo>
                  <a:lnTo>
                    <a:pt x="0" y="144"/>
                  </a:lnTo>
                  <a:lnTo>
                    <a:pt x="0" y="158"/>
                  </a:lnTo>
                  <a:lnTo>
                    <a:pt x="837" y="158"/>
                  </a:lnTo>
                  <a:lnTo>
                    <a:pt x="877" y="158"/>
                  </a:lnTo>
                  <a:lnTo>
                    <a:pt x="877" y="144"/>
                  </a:lnTo>
                  <a:lnTo>
                    <a:pt x="877" y="130"/>
                  </a:lnTo>
                  <a:lnTo>
                    <a:pt x="877" y="31"/>
                  </a:lnTo>
                  <a:lnTo>
                    <a:pt x="877" y="16"/>
                  </a:lnTo>
                  <a:lnTo>
                    <a:pt x="877" y="0"/>
                  </a:lnTo>
                  <a:lnTo>
                    <a:pt x="837" y="0"/>
                  </a:lnTo>
                  <a:close/>
                </a:path>
              </a:pathLst>
            </a:custGeom>
            <a:solidFill>
              <a:schemeClr val="tx2">
                <a:lumMod val="40000"/>
                <a:lumOff val="60000"/>
              </a:schemeClr>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28"/>
            <p:cNvSpPr>
              <a:spLocks/>
            </p:cNvSpPr>
            <p:nvPr/>
          </p:nvSpPr>
          <p:spPr bwMode="auto">
            <a:xfrm>
              <a:off x="6584043" y="5445683"/>
              <a:ext cx="649489" cy="117012"/>
            </a:xfrm>
            <a:custGeom>
              <a:avLst/>
              <a:gdLst>
                <a:gd name="T0" fmla="*/ 834 w 877"/>
                <a:gd name="T1" fmla="*/ 0 h 158"/>
                <a:gd name="T2" fmla="*/ 0 w 877"/>
                <a:gd name="T3" fmla="*/ 0 h 158"/>
                <a:gd name="T4" fmla="*/ 0 w 877"/>
                <a:gd name="T5" fmla="*/ 14 h 158"/>
                <a:gd name="T6" fmla="*/ 834 w 877"/>
                <a:gd name="T7" fmla="*/ 14 h 158"/>
                <a:gd name="T8" fmla="*/ 834 w 877"/>
                <a:gd name="T9" fmla="*/ 31 h 158"/>
                <a:gd name="T10" fmla="*/ 40 w 877"/>
                <a:gd name="T11" fmla="*/ 31 h 158"/>
                <a:gd name="T12" fmla="*/ 40 w 877"/>
                <a:gd name="T13" fmla="*/ 130 h 158"/>
                <a:gd name="T14" fmla="*/ 834 w 877"/>
                <a:gd name="T15" fmla="*/ 130 h 158"/>
                <a:gd name="T16" fmla="*/ 834 w 877"/>
                <a:gd name="T17" fmla="*/ 144 h 158"/>
                <a:gd name="T18" fmla="*/ 0 w 877"/>
                <a:gd name="T19" fmla="*/ 144 h 158"/>
                <a:gd name="T20" fmla="*/ 0 w 877"/>
                <a:gd name="T21" fmla="*/ 158 h 158"/>
                <a:gd name="T22" fmla="*/ 834 w 877"/>
                <a:gd name="T23" fmla="*/ 158 h 158"/>
                <a:gd name="T24" fmla="*/ 877 w 877"/>
                <a:gd name="T25" fmla="*/ 158 h 158"/>
                <a:gd name="T26" fmla="*/ 877 w 877"/>
                <a:gd name="T27" fmla="*/ 144 h 158"/>
                <a:gd name="T28" fmla="*/ 877 w 877"/>
                <a:gd name="T29" fmla="*/ 130 h 158"/>
                <a:gd name="T30" fmla="*/ 877 w 877"/>
                <a:gd name="T31" fmla="*/ 31 h 158"/>
                <a:gd name="T32" fmla="*/ 877 w 877"/>
                <a:gd name="T33" fmla="*/ 14 h 158"/>
                <a:gd name="T34" fmla="*/ 877 w 877"/>
                <a:gd name="T35" fmla="*/ 0 h 158"/>
                <a:gd name="T36" fmla="*/ 834 w 877"/>
                <a:gd name="T3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7" h="158">
                  <a:moveTo>
                    <a:pt x="834" y="0"/>
                  </a:moveTo>
                  <a:lnTo>
                    <a:pt x="0" y="0"/>
                  </a:lnTo>
                  <a:lnTo>
                    <a:pt x="0" y="14"/>
                  </a:lnTo>
                  <a:lnTo>
                    <a:pt x="834" y="14"/>
                  </a:lnTo>
                  <a:lnTo>
                    <a:pt x="834" y="31"/>
                  </a:lnTo>
                  <a:lnTo>
                    <a:pt x="40" y="31"/>
                  </a:lnTo>
                  <a:lnTo>
                    <a:pt x="40" y="130"/>
                  </a:lnTo>
                  <a:lnTo>
                    <a:pt x="834" y="130"/>
                  </a:lnTo>
                  <a:lnTo>
                    <a:pt x="834" y="144"/>
                  </a:lnTo>
                  <a:lnTo>
                    <a:pt x="0" y="144"/>
                  </a:lnTo>
                  <a:lnTo>
                    <a:pt x="0" y="158"/>
                  </a:lnTo>
                  <a:lnTo>
                    <a:pt x="834" y="158"/>
                  </a:lnTo>
                  <a:lnTo>
                    <a:pt x="877" y="158"/>
                  </a:lnTo>
                  <a:lnTo>
                    <a:pt x="877" y="144"/>
                  </a:lnTo>
                  <a:lnTo>
                    <a:pt x="877" y="130"/>
                  </a:lnTo>
                  <a:lnTo>
                    <a:pt x="877" y="31"/>
                  </a:lnTo>
                  <a:lnTo>
                    <a:pt x="877" y="14"/>
                  </a:lnTo>
                  <a:lnTo>
                    <a:pt x="877" y="0"/>
                  </a:lnTo>
                  <a:lnTo>
                    <a:pt x="834" y="0"/>
                  </a:lnTo>
                  <a:close/>
                </a:path>
              </a:pathLst>
            </a:custGeom>
            <a:solidFill>
              <a:schemeClr val="tx2">
                <a:lumMod val="40000"/>
                <a:lumOff val="60000"/>
              </a:schemeClr>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138"/>
            <p:cNvSpPr>
              <a:spLocks/>
            </p:cNvSpPr>
            <p:nvPr/>
          </p:nvSpPr>
          <p:spPr bwMode="auto">
            <a:xfrm>
              <a:off x="3629126" y="3832699"/>
              <a:ext cx="791681" cy="791680"/>
            </a:xfrm>
            <a:custGeom>
              <a:avLst/>
              <a:gdLst>
                <a:gd name="T0" fmla="*/ 372 w 452"/>
                <a:gd name="T1" fmla="*/ 372 h 452"/>
                <a:gd name="T2" fmla="*/ 81 w 452"/>
                <a:gd name="T3" fmla="*/ 372 h 452"/>
                <a:gd name="T4" fmla="*/ 81 w 452"/>
                <a:gd name="T5" fmla="*/ 81 h 452"/>
                <a:gd name="T6" fmla="*/ 372 w 452"/>
                <a:gd name="T7" fmla="*/ 81 h 452"/>
                <a:gd name="T8" fmla="*/ 372 w 452"/>
                <a:gd name="T9" fmla="*/ 372 h 452"/>
              </a:gdLst>
              <a:ahLst/>
              <a:cxnLst>
                <a:cxn ang="0">
                  <a:pos x="T0" y="T1"/>
                </a:cxn>
                <a:cxn ang="0">
                  <a:pos x="T2" y="T3"/>
                </a:cxn>
                <a:cxn ang="0">
                  <a:pos x="T4" y="T5"/>
                </a:cxn>
                <a:cxn ang="0">
                  <a:pos x="T6" y="T7"/>
                </a:cxn>
                <a:cxn ang="0">
                  <a:pos x="T8" y="T9"/>
                </a:cxn>
              </a:cxnLst>
              <a:rect l="0" t="0" r="r" b="b"/>
              <a:pathLst>
                <a:path w="452" h="452">
                  <a:moveTo>
                    <a:pt x="372" y="372"/>
                  </a:moveTo>
                  <a:cubicBezTo>
                    <a:pt x="291" y="452"/>
                    <a:pt x="161" y="452"/>
                    <a:pt x="81" y="372"/>
                  </a:cubicBezTo>
                  <a:cubicBezTo>
                    <a:pt x="0" y="291"/>
                    <a:pt x="0" y="161"/>
                    <a:pt x="81" y="81"/>
                  </a:cubicBezTo>
                  <a:cubicBezTo>
                    <a:pt x="161" y="0"/>
                    <a:pt x="291" y="0"/>
                    <a:pt x="372" y="81"/>
                  </a:cubicBezTo>
                  <a:cubicBezTo>
                    <a:pt x="452" y="161"/>
                    <a:pt x="452" y="291"/>
                    <a:pt x="372" y="372"/>
                  </a:cubicBezTo>
                  <a:close/>
                </a:path>
              </a:pathLst>
            </a:custGeom>
            <a:solidFill>
              <a:schemeClr val="accent1"/>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139"/>
            <p:cNvSpPr>
              <a:spLocks/>
            </p:cNvSpPr>
            <p:nvPr/>
          </p:nvSpPr>
          <p:spPr bwMode="auto">
            <a:xfrm>
              <a:off x="7198724" y="2353761"/>
              <a:ext cx="791681" cy="791680"/>
            </a:xfrm>
            <a:custGeom>
              <a:avLst/>
              <a:gdLst>
                <a:gd name="T0" fmla="*/ 372 w 452"/>
                <a:gd name="T1" fmla="*/ 372 h 452"/>
                <a:gd name="T2" fmla="*/ 80 w 452"/>
                <a:gd name="T3" fmla="*/ 372 h 452"/>
                <a:gd name="T4" fmla="*/ 80 w 452"/>
                <a:gd name="T5" fmla="*/ 81 h 452"/>
                <a:gd name="T6" fmla="*/ 372 w 452"/>
                <a:gd name="T7" fmla="*/ 81 h 452"/>
                <a:gd name="T8" fmla="*/ 372 w 452"/>
                <a:gd name="T9" fmla="*/ 372 h 452"/>
              </a:gdLst>
              <a:ahLst/>
              <a:cxnLst>
                <a:cxn ang="0">
                  <a:pos x="T0" y="T1"/>
                </a:cxn>
                <a:cxn ang="0">
                  <a:pos x="T2" y="T3"/>
                </a:cxn>
                <a:cxn ang="0">
                  <a:pos x="T4" y="T5"/>
                </a:cxn>
                <a:cxn ang="0">
                  <a:pos x="T6" y="T7"/>
                </a:cxn>
                <a:cxn ang="0">
                  <a:pos x="T8" y="T9"/>
                </a:cxn>
              </a:cxnLst>
              <a:rect l="0" t="0" r="r" b="b"/>
              <a:pathLst>
                <a:path w="452" h="452">
                  <a:moveTo>
                    <a:pt x="372" y="372"/>
                  </a:moveTo>
                  <a:cubicBezTo>
                    <a:pt x="291" y="452"/>
                    <a:pt x="161" y="452"/>
                    <a:pt x="80" y="372"/>
                  </a:cubicBezTo>
                  <a:cubicBezTo>
                    <a:pt x="0" y="291"/>
                    <a:pt x="0" y="161"/>
                    <a:pt x="80" y="81"/>
                  </a:cubicBezTo>
                  <a:cubicBezTo>
                    <a:pt x="161" y="0"/>
                    <a:pt x="291" y="0"/>
                    <a:pt x="372" y="81"/>
                  </a:cubicBezTo>
                  <a:cubicBezTo>
                    <a:pt x="452" y="161"/>
                    <a:pt x="452" y="291"/>
                    <a:pt x="372" y="372"/>
                  </a:cubicBezTo>
                  <a:close/>
                </a:path>
              </a:pathLst>
            </a:custGeom>
            <a:solidFill>
              <a:schemeClr val="accent1"/>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140"/>
            <p:cNvSpPr>
              <a:spLocks/>
            </p:cNvSpPr>
            <p:nvPr/>
          </p:nvSpPr>
          <p:spPr bwMode="auto">
            <a:xfrm>
              <a:off x="5720526" y="1742782"/>
              <a:ext cx="791681" cy="791680"/>
            </a:xfrm>
            <a:custGeom>
              <a:avLst/>
              <a:gdLst>
                <a:gd name="T0" fmla="*/ 372 w 452"/>
                <a:gd name="T1" fmla="*/ 371 h 452"/>
                <a:gd name="T2" fmla="*/ 80 w 452"/>
                <a:gd name="T3" fmla="*/ 371 h 452"/>
                <a:gd name="T4" fmla="*/ 80 w 452"/>
                <a:gd name="T5" fmla="*/ 80 h 452"/>
                <a:gd name="T6" fmla="*/ 372 w 452"/>
                <a:gd name="T7" fmla="*/ 80 h 452"/>
                <a:gd name="T8" fmla="*/ 372 w 452"/>
                <a:gd name="T9" fmla="*/ 371 h 452"/>
              </a:gdLst>
              <a:ahLst/>
              <a:cxnLst>
                <a:cxn ang="0">
                  <a:pos x="T0" y="T1"/>
                </a:cxn>
                <a:cxn ang="0">
                  <a:pos x="T2" y="T3"/>
                </a:cxn>
                <a:cxn ang="0">
                  <a:pos x="T4" y="T5"/>
                </a:cxn>
                <a:cxn ang="0">
                  <a:pos x="T6" y="T7"/>
                </a:cxn>
                <a:cxn ang="0">
                  <a:pos x="T8" y="T9"/>
                </a:cxn>
              </a:cxnLst>
              <a:rect l="0" t="0" r="r" b="b"/>
              <a:pathLst>
                <a:path w="452" h="452">
                  <a:moveTo>
                    <a:pt x="372" y="371"/>
                  </a:moveTo>
                  <a:cubicBezTo>
                    <a:pt x="291" y="452"/>
                    <a:pt x="161" y="452"/>
                    <a:pt x="80" y="371"/>
                  </a:cubicBezTo>
                  <a:cubicBezTo>
                    <a:pt x="0" y="291"/>
                    <a:pt x="0" y="160"/>
                    <a:pt x="80" y="80"/>
                  </a:cubicBezTo>
                  <a:cubicBezTo>
                    <a:pt x="161" y="0"/>
                    <a:pt x="291" y="0"/>
                    <a:pt x="372" y="80"/>
                  </a:cubicBezTo>
                  <a:cubicBezTo>
                    <a:pt x="452" y="160"/>
                    <a:pt x="452" y="291"/>
                    <a:pt x="372" y="371"/>
                  </a:cubicBezTo>
                  <a:close/>
                </a:path>
              </a:pathLst>
            </a:custGeom>
            <a:solidFill>
              <a:schemeClr val="accent4"/>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141"/>
            <p:cNvSpPr>
              <a:spLocks/>
            </p:cNvSpPr>
            <p:nvPr/>
          </p:nvSpPr>
          <p:spPr bwMode="auto">
            <a:xfrm>
              <a:off x="4242327" y="2353761"/>
              <a:ext cx="791681" cy="791680"/>
            </a:xfrm>
            <a:custGeom>
              <a:avLst/>
              <a:gdLst>
                <a:gd name="T0" fmla="*/ 372 w 452"/>
                <a:gd name="T1" fmla="*/ 372 h 452"/>
                <a:gd name="T2" fmla="*/ 80 w 452"/>
                <a:gd name="T3" fmla="*/ 372 h 452"/>
                <a:gd name="T4" fmla="*/ 80 w 452"/>
                <a:gd name="T5" fmla="*/ 81 h 452"/>
                <a:gd name="T6" fmla="*/ 372 w 452"/>
                <a:gd name="T7" fmla="*/ 81 h 452"/>
                <a:gd name="T8" fmla="*/ 372 w 452"/>
                <a:gd name="T9" fmla="*/ 372 h 452"/>
              </a:gdLst>
              <a:ahLst/>
              <a:cxnLst>
                <a:cxn ang="0">
                  <a:pos x="T0" y="T1"/>
                </a:cxn>
                <a:cxn ang="0">
                  <a:pos x="T2" y="T3"/>
                </a:cxn>
                <a:cxn ang="0">
                  <a:pos x="T4" y="T5"/>
                </a:cxn>
                <a:cxn ang="0">
                  <a:pos x="T6" y="T7"/>
                </a:cxn>
                <a:cxn ang="0">
                  <a:pos x="T8" y="T9"/>
                </a:cxn>
              </a:cxnLst>
              <a:rect l="0" t="0" r="r" b="b"/>
              <a:pathLst>
                <a:path w="452" h="452">
                  <a:moveTo>
                    <a:pt x="372" y="372"/>
                  </a:moveTo>
                  <a:cubicBezTo>
                    <a:pt x="291" y="452"/>
                    <a:pt x="161" y="452"/>
                    <a:pt x="80" y="372"/>
                  </a:cubicBezTo>
                  <a:cubicBezTo>
                    <a:pt x="0" y="291"/>
                    <a:pt x="0" y="161"/>
                    <a:pt x="80" y="81"/>
                  </a:cubicBezTo>
                  <a:cubicBezTo>
                    <a:pt x="161" y="0"/>
                    <a:pt x="291" y="0"/>
                    <a:pt x="372" y="81"/>
                  </a:cubicBezTo>
                  <a:cubicBezTo>
                    <a:pt x="452" y="161"/>
                    <a:pt x="452" y="291"/>
                    <a:pt x="372" y="372"/>
                  </a:cubicBezTo>
                  <a:close/>
                </a:path>
              </a:pathLst>
            </a:custGeom>
            <a:solidFill>
              <a:schemeClr val="accent2"/>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142"/>
            <p:cNvSpPr>
              <a:spLocks/>
            </p:cNvSpPr>
            <p:nvPr/>
          </p:nvSpPr>
          <p:spPr bwMode="auto">
            <a:xfrm>
              <a:off x="7811184" y="3832699"/>
              <a:ext cx="791681" cy="791680"/>
            </a:xfrm>
            <a:custGeom>
              <a:avLst/>
              <a:gdLst>
                <a:gd name="T0" fmla="*/ 371 w 452"/>
                <a:gd name="T1" fmla="*/ 372 h 452"/>
                <a:gd name="T2" fmla="*/ 80 w 452"/>
                <a:gd name="T3" fmla="*/ 372 h 452"/>
                <a:gd name="T4" fmla="*/ 80 w 452"/>
                <a:gd name="T5" fmla="*/ 81 h 452"/>
                <a:gd name="T6" fmla="*/ 371 w 452"/>
                <a:gd name="T7" fmla="*/ 81 h 452"/>
                <a:gd name="T8" fmla="*/ 371 w 452"/>
                <a:gd name="T9" fmla="*/ 372 h 452"/>
              </a:gdLst>
              <a:ahLst/>
              <a:cxnLst>
                <a:cxn ang="0">
                  <a:pos x="T0" y="T1"/>
                </a:cxn>
                <a:cxn ang="0">
                  <a:pos x="T2" y="T3"/>
                </a:cxn>
                <a:cxn ang="0">
                  <a:pos x="T4" y="T5"/>
                </a:cxn>
                <a:cxn ang="0">
                  <a:pos x="T6" y="T7"/>
                </a:cxn>
                <a:cxn ang="0">
                  <a:pos x="T8" y="T9"/>
                </a:cxn>
              </a:cxnLst>
              <a:rect l="0" t="0" r="r" b="b"/>
              <a:pathLst>
                <a:path w="452" h="452">
                  <a:moveTo>
                    <a:pt x="371" y="372"/>
                  </a:moveTo>
                  <a:cubicBezTo>
                    <a:pt x="291" y="452"/>
                    <a:pt x="161" y="452"/>
                    <a:pt x="80" y="372"/>
                  </a:cubicBezTo>
                  <a:cubicBezTo>
                    <a:pt x="0" y="291"/>
                    <a:pt x="0" y="161"/>
                    <a:pt x="80" y="81"/>
                  </a:cubicBezTo>
                  <a:cubicBezTo>
                    <a:pt x="161" y="0"/>
                    <a:pt x="291" y="0"/>
                    <a:pt x="371" y="81"/>
                  </a:cubicBezTo>
                  <a:cubicBezTo>
                    <a:pt x="452" y="161"/>
                    <a:pt x="452" y="291"/>
                    <a:pt x="371" y="372"/>
                  </a:cubicBezTo>
                  <a:close/>
                </a:path>
              </a:pathLst>
            </a:custGeom>
            <a:solidFill>
              <a:schemeClr val="accent3"/>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143"/>
            <p:cNvSpPr>
              <a:spLocks/>
            </p:cNvSpPr>
            <p:nvPr/>
          </p:nvSpPr>
          <p:spPr bwMode="auto">
            <a:xfrm>
              <a:off x="8086680" y="3042500"/>
              <a:ext cx="570247" cy="570987"/>
            </a:xfrm>
            <a:custGeom>
              <a:avLst/>
              <a:gdLst>
                <a:gd name="T0" fmla="*/ 268 w 326"/>
                <a:gd name="T1" fmla="*/ 268 h 326"/>
                <a:gd name="T2" fmla="*/ 58 w 326"/>
                <a:gd name="T3" fmla="*/ 268 h 326"/>
                <a:gd name="T4" fmla="*/ 58 w 326"/>
                <a:gd name="T5" fmla="*/ 58 h 326"/>
                <a:gd name="T6" fmla="*/ 268 w 326"/>
                <a:gd name="T7" fmla="*/ 58 h 326"/>
                <a:gd name="T8" fmla="*/ 268 w 326"/>
                <a:gd name="T9" fmla="*/ 268 h 326"/>
              </a:gdLst>
              <a:ahLst/>
              <a:cxnLst>
                <a:cxn ang="0">
                  <a:pos x="T0" y="T1"/>
                </a:cxn>
                <a:cxn ang="0">
                  <a:pos x="T2" y="T3"/>
                </a:cxn>
                <a:cxn ang="0">
                  <a:pos x="T4" y="T5"/>
                </a:cxn>
                <a:cxn ang="0">
                  <a:pos x="T6" y="T7"/>
                </a:cxn>
                <a:cxn ang="0">
                  <a:pos x="T8" y="T9"/>
                </a:cxn>
              </a:cxnLst>
              <a:rect l="0" t="0" r="r" b="b"/>
              <a:pathLst>
                <a:path w="326" h="326">
                  <a:moveTo>
                    <a:pt x="268" y="268"/>
                  </a:moveTo>
                  <a:cubicBezTo>
                    <a:pt x="210" y="326"/>
                    <a:pt x="116" y="326"/>
                    <a:pt x="58" y="268"/>
                  </a:cubicBezTo>
                  <a:cubicBezTo>
                    <a:pt x="0" y="210"/>
                    <a:pt x="0" y="116"/>
                    <a:pt x="58" y="58"/>
                  </a:cubicBezTo>
                  <a:cubicBezTo>
                    <a:pt x="116" y="0"/>
                    <a:pt x="210" y="0"/>
                    <a:pt x="268" y="58"/>
                  </a:cubicBezTo>
                  <a:cubicBezTo>
                    <a:pt x="326" y="116"/>
                    <a:pt x="326" y="210"/>
                    <a:pt x="268" y="268"/>
                  </a:cubicBezTo>
                </a:path>
              </a:pathLst>
            </a:custGeom>
            <a:solidFill>
              <a:schemeClr val="accent2"/>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144"/>
            <p:cNvSpPr>
              <a:spLocks/>
            </p:cNvSpPr>
            <p:nvPr/>
          </p:nvSpPr>
          <p:spPr bwMode="auto">
            <a:xfrm>
              <a:off x="6757338" y="1733895"/>
              <a:ext cx="568766" cy="569506"/>
            </a:xfrm>
            <a:custGeom>
              <a:avLst/>
              <a:gdLst>
                <a:gd name="T0" fmla="*/ 268 w 325"/>
                <a:gd name="T1" fmla="*/ 268 h 325"/>
                <a:gd name="T2" fmla="*/ 58 w 325"/>
                <a:gd name="T3" fmla="*/ 268 h 325"/>
                <a:gd name="T4" fmla="*/ 58 w 325"/>
                <a:gd name="T5" fmla="*/ 58 h 325"/>
                <a:gd name="T6" fmla="*/ 268 w 325"/>
                <a:gd name="T7" fmla="*/ 58 h 325"/>
                <a:gd name="T8" fmla="*/ 268 w 325"/>
                <a:gd name="T9" fmla="*/ 268 h 325"/>
              </a:gdLst>
              <a:ahLst/>
              <a:cxnLst>
                <a:cxn ang="0">
                  <a:pos x="T0" y="T1"/>
                </a:cxn>
                <a:cxn ang="0">
                  <a:pos x="T2" y="T3"/>
                </a:cxn>
                <a:cxn ang="0">
                  <a:pos x="T4" y="T5"/>
                </a:cxn>
                <a:cxn ang="0">
                  <a:pos x="T6" y="T7"/>
                </a:cxn>
                <a:cxn ang="0">
                  <a:pos x="T8" y="T9"/>
                </a:cxn>
              </a:cxnLst>
              <a:rect l="0" t="0" r="r" b="b"/>
              <a:pathLst>
                <a:path w="325" h="325">
                  <a:moveTo>
                    <a:pt x="268" y="268"/>
                  </a:moveTo>
                  <a:cubicBezTo>
                    <a:pt x="210" y="325"/>
                    <a:pt x="116" y="325"/>
                    <a:pt x="58" y="268"/>
                  </a:cubicBezTo>
                  <a:cubicBezTo>
                    <a:pt x="0" y="210"/>
                    <a:pt x="0" y="116"/>
                    <a:pt x="58" y="58"/>
                  </a:cubicBezTo>
                  <a:cubicBezTo>
                    <a:pt x="116" y="0"/>
                    <a:pt x="210" y="0"/>
                    <a:pt x="268" y="58"/>
                  </a:cubicBezTo>
                  <a:cubicBezTo>
                    <a:pt x="325" y="116"/>
                    <a:pt x="325" y="210"/>
                    <a:pt x="268" y="268"/>
                  </a:cubicBezTo>
                  <a:close/>
                </a:path>
              </a:pathLst>
            </a:custGeom>
            <a:solidFill>
              <a:schemeClr val="tx2"/>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145"/>
            <p:cNvSpPr>
              <a:spLocks/>
            </p:cNvSpPr>
            <p:nvPr/>
          </p:nvSpPr>
          <p:spPr bwMode="auto">
            <a:xfrm>
              <a:off x="4890335" y="1723527"/>
              <a:ext cx="568766" cy="570987"/>
            </a:xfrm>
            <a:custGeom>
              <a:avLst/>
              <a:gdLst>
                <a:gd name="T0" fmla="*/ 267 w 325"/>
                <a:gd name="T1" fmla="*/ 268 h 326"/>
                <a:gd name="T2" fmla="*/ 57 w 325"/>
                <a:gd name="T3" fmla="*/ 268 h 326"/>
                <a:gd name="T4" fmla="*/ 57 w 325"/>
                <a:gd name="T5" fmla="*/ 58 h 326"/>
                <a:gd name="T6" fmla="*/ 267 w 325"/>
                <a:gd name="T7" fmla="*/ 58 h 326"/>
                <a:gd name="T8" fmla="*/ 267 w 325"/>
                <a:gd name="T9" fmla="*/ 268 h 326"/>
              </a:gdLst>
              <a:ahLst/>
              <a:cxnLst>
                <a:cxn ang="0">
                  <a:pos x="T0" y="T1"/>
                </a:cxn>
                <a:cxn ang="0">
                  <a:pos x="T2" y="T3"/>
                </a:cxn>
                <a:cxn ang="0">
                  <a:pos x="T4" y="T5"/>
                </a:cxn>
                <a:cxn ang="0">
                  <a:pos x="T6" y="T7"/>
                </a:cxn>
                <a:cxn ang="0">
                  <a:pos x="T8" y="T9"/>
                </a:cxn>
              </a:cxnLst>
              <a:rect l="0" t="0" r="r" b="b"/>
              <a:pathLst>
                <a:path w="325" h="326">
                  <a:moveTo>
                    <a:pt x="267" y="268"/>
                  </a:moveTo>
                  <a:cubicBezTo>
                    <a:pt x="209" y="326"/>
                    <a:pt x="115" y="326"/>
                    <a:pt x="57" y="268"/>
                  </a:cubicBezTo>
                  <a:cubicBezTo>
                    <a:pt x="0" y="210"/>
                    <a:pt x="0" y="116"/>
                    <a:pt x="57" y="58"/>
                  </a:cubicBezTo>
                  <a:cubicBezTo>
                    <a:pt x="115" y="0"/>
                    <a:pt x="209" y="0"/>
                    <a:pt x="267" y="58"/>
                  </a:cubicBezTo>
                  <a:cubicBezTo>
                    <a:pt x="325" y="116"/>
                    <a:pt x="325" y="210"/>
                    <a:pt x="267" y="268"/>
                  </a:cubicBezTo>
                  <a:close/>
                </a:path>
              </a:pathLst>
            </a:custGeom>
            <a:solidFill>
              <a:schemeClr val="accent3"/>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146"/>
            <p:cNvSpPr>
              <a:spLocks/>
            </p:cNvSpPr>
            <p:nvPr/>
          </p:nvSpPr>
          <p:spPr bwMode="auto">
            <a:xfrm>
              <a:off x="3534332" y="3009174"/>
              <a:ext cx="569506" cy="569506"/>
            </a:xfrm>
            <a:custGeom>
              <a:avLst/>
              <a:gdLst>
                <a:gd name="T0" fmla="*/ 267 w 325"/>
                <a:gd name="T1" fmla="*/ 267 h 325"/>
                <a:gd name="T2" fmla="*/ 58 w 325"/>
                <a:gd name="T3" fmla="*/ 267 h 325"/>
                <a:gd name="T4" fmla="*/ 58 w 325"/>
                <a:gd name="T5" fmla="*/ 58 h 325"/>
                <a:gd name="T6" fmla="*/ 267 w 325"/>
                <a:gd name="T7" fmla="*/ 58 h 325"/>
                <a:gd name="T8" fmla="*/ 267 w 325"/>
                <a:gd name="T9" fmla="*/ 267 h 325"/>
              </a:gdLst>
              <a:ahLst/>
              <a:cxnLst>
                <a:cxn ang="0">
                  <a:pos x="T0" y="T1"/>
                </a:cxn>
                <a:cxn ang="0">
                  <a:pos x="T2" y="T3"/>
                </a:cxn>
                <a:cxn ang="0">
                  <a:pos x="T4" y="T5"/>
                </a:cxn>
                <a:cxn ang="0">
                  <a:pos x="T6" y="T7"/>
                </a:cxn>
                <a:cxn ang="0">
                  <a:pos x="T8" y="T9"/>
                </a:cxn>
              </a:cxnLst>
              <a:rect l="0" t="0" r="r" b="b"/>
              <a:pathLst>
                <a:path w="325" h="325">
                  <a:moveTo>
                    <a:pt x="267" y="267"/>
                  </a:moveTo>
                  <a:cubicBezTo>
                    <a:pt x="210" y="325"/>
                    <a:pt x="116" y="325"/>
                    <a:pt x="58" y="267"/>
                  </a:cubicBezTo>
                  <a:cubicBezTo>
                    <a:pt x="0" y="209"/>
                    <a:pt x="0" y="116"/>
                    <a:pt x="58" y="58"/>
                  </a:cubicBezTo>
                  <a:cubicBezTo>
                    <a:pt x="116" y="0"/>
                    <a:pt x="210" y="0"/>
                    <a:pt x="267" y="58"/>
                  </a:cubicBezTo>
                  <a:cubicBezTo>
                    <a:pt x="325" y="116"/>
                    <a:pt x="325" y="209"/>
                    <a:pt x="267" y="267"/>
                  </a:cubicBezTo>
                </a:path>
              </a:pathLst>
            </a:custGeom>
            <a:solidFill>
              <a:schemeClr val="tx2"/>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47"/>
            <p:cNvSpPr>
              <a:spLocks noEditPoints="1"/>
            </p:cNvSpPr>
            <p:nvPr/>
          </p:nvSpPr>
          <p:spPr bwMode="auto">
            <a:xfrm>
              <a:off x="4513433" y="2573503"/>
              <a:ext cx="249468" cy="345530"/>
            </a:xfrm>
            <a:custGeom>
              <a:avLst/>
              <a:gdLst>
                <a:gd name="T0" fmla="*/ 62 w 81"/>
                <a:gd name="T1" fmla="*/ 37 h 112"/>
                <a:gd name="T2" fmla="*/ 74 w 81"/>
                <a:gd name="T3" fmla="*/ 36 h 112"/>
                <a:gd name="T4" fmla="*/ 69 w 81"/>
                <a:gd name="T5" fmla="*/ 43 h 112"/>
                <a:gd name="T6" fmla="*/ 69 w 81"/>
                <a:gd name="T7" fmla="*/ 100 h 112"/>
                <a:gd name="T8" fmla="*/ 12 w 81"/>
                <a:gd name="T9" fmla="*/ 100 h 112"/>
                <a:gd name="T10" fmla="*/ 12 w 81"/>
                <a:gd name="T11" fmla="*/ 43 h 112"/>
                <a:gd name="T12" fmla="*/ 36 w 81"/>
                <a:gd name="T13" fmla="*/ 27 h 112"/>
                <a:gd name="T14" fmla="*/ 29 w 81"/>
                <a:gd name="T15" fmla="*/ 21 h 112"/>
                <a:gd name="T16" fmla="*/ 22 w 81"/>
                <a:gd name="T17" fmla="*/ 12 h 112"/>
                <a:gd name="T18" fmla="*/ 41 w 81"/>
                <a:gd name="T19" fmla="*/ 0 h 112"/>
                <a:gd name="T20" fmla="*/ 59 w 81"/>
                <a:gd name="T21" fmla="*/ 12 h 112"/>
                <a:gd name="T22" fmla="*/ 52 w 81"/>
                <a:gd name="T23" fmla="*/ 21 h 112"/>
                <a:gd name="T24" fmla="*/ 45 w 81"/>
                <a:gd name="T25" fmla="*/ 27 h 112"/>
                <a:gd name="T26" fmla="*/ 29 w 81"/>
                <a:gd name="T27" fmla="*/ 15 h 112"/>
                <a:gd name="T28" fmla="*/ 52 w 81"/>
                <a:gd name="T29" fmla="*/ 14 h 112"/>
                <a:gd name="T30" fmla="*/ 53 w 81"/>
                <a:gd name="T31" fmla="*/ 12 h 112"/>
                <a:gd name="T32" fmla="*/ 41 w 81"/>
                <a:gd name="T33" fmla="*/ 5 h 112"/>
                <a:gd name="T34" fmla="*/ 28 w 81"/>
                <a:gd name="T35" fmla="*/ 12 h 112"/>
                <a:gd name="T36" fmla="*/ 20 w 81"/>
                <a:gd name="T37" fmla="*/ 53 h 112"/>
                <a:gd name="T38" fmla="*/ 27 w 81"/>
                <a:gd name="T39" fmla="*/ 56 h 112"/>
                <a:gd name="T40" fmla="*/ 20 w 81"/>
                <a:gd name="T41" fmla="*/ 53 h 112"/>
                <a:gd name="T42" fmla="*/ 27 w 81"/>
                <a:gd name="T43" fmla="*/ 87 h 112"/>
                <a:gd name="T44" fmla="*/ 20 w 81"/>
                <a:gd name="T45" fmla="*/ 90 h 112"/>
                <a:gd name="T46" fmla="*/ 61 w 81"/>
                <a:gd name="T47" fmla="*/ 90 h 112"/>
                <a:gd name="T48" fmla="*/ 54 w 81"/>
                <a:gd name="T49" fmla="*/ 87 h 112"/>
                <a:gd name="T50" fmla="*/ 61 w 81"/>
                <a:gd name="T51" fmla="*/ 90 h 112"/>
                <a:gd name="T52" fmla="*/ 61 w 81"/>
                <a:gd name="T53" fmla="*/ 70 h 112"/>
                <a:gd name="T54" fmla="*/ 68 w 81"/>
                <a:gd name="T55" fmla="*/ 73 h 112"/>
                <a:gd name="T56" fmla="*/ 42 w 81"/>
                <a:gd name="T57" fmla="*/ 99 h 112"/>
                <a:gd name="T58" fmla="*/ 39 w 81"/>
                <a:gd name="T59" fmla="*/ 92 h 112"/>
                <a:gd name="T60" fmla="*/ 42 w 81"/>
                <a:gd name="T61" fmla="*/ 99 h 112"/>
                <a:gd name="T62" fmla="*/ 20 w 81"/>
                <a:gd name="T63" fmla="*/ 73 h 112"/>
                <a:gd name="T64" fmla="*/ 13 w 81"/>
                <a:gd name="T65" fmla="*/ 70 h 112"/>
                <a:gd name="T66" fmla="*/ 39 w 81"/>
                <a:gd name="T67" fmla="*/ 44 h 112"/>
                <a:gd name="T68" fmla="*/ 42 w 81"/>
                <a:gd name="T69" fmla="*/ 51 h 112"/>
                <a:gd name="T70" fmla="*/ 39 w 81"/>
                <a:gd name="T71" fmla="*/ 44 h 112"/>
                <a:gd name="T72" fmla="*/ 45 w 81"/>
                <a:gd name="T73" fmla="*/ 68 h 112"/>
                <a:gd name="T74" fmla="*/ 54 w 81"/>
                <a:gd name="T75" fmla="*/ 49 h 112"/>
                <a:gd name="T76" fmla="*/ 38 w 81"/>
                <a:gd name="T77" fmla="*/ 67 h 112"/>
                <a:gd name="T78" fmla="*/ 43 w 81"/>
                <a:gd name="T79" fmla="*/ 78 h 112"/>
                <a:gd name="T80" fmla="*/ 58 w 81"/>
                <a:gd name="T81" fmla="*/ 82 h 112"/>
                <a:gd name="T82" fmla="*/ 46 w 81"/>
                <a:gd name="T83" fmla="*/ 73 h 112"/>
                <a:gd name="T84" fmla="*/ 61 w 81"/>
                <a:gd name="T85" fmla="*/ 51 h 112"/>
                <a:gd name="T86" fmla="*/ 20 w 81"/>
                <a:gd name="T87" fmla="*/ 51 h 112"/>
                <a:gd name="T88" fmla="*/ 20 w 81"/>
                <a:gd name="T89" fmla="*/ 92 h 112"/>
                <a:gd name="T90" fmla="*/ 61 w 81"/>
                <a:gd name="T91" fmla="*/ 92 h 112"/>
                <a:gd name="T92" fmla="*/ 61 w 81"/>
                <a:gd name="T93" fmla="*/ 5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 h="112">
                  <a:moveTo>
                    <a:pt x="45" y="31"/>
                  </a:moveTo>
                  <a:cubicBezTo>
                    <a:pt x="51" y="32"/>
                    <a:pt x="57" y="34"/>
                    <a:pt x="62" y="37"/>
                  </a:cubicBezTo>
                  <a:cubicBezTo>
                    <a:pt x="68" y="31"/>
                    <a:pt x="68" y="31"/>
                    <a:pt x="68" y="31"/>
                  </a:cubicBezTo>
                  <a:cubicBezTo>
                    <a:pt x="74" y="36"/>
                    <a:pt x="74" y="36"/>
                    <a:pt x="74" y="36"/>
                  </a:cubicBezTo>
                  <a:cubicBezTo>
                    <a:pt x="69" y="42"/>
                    <a:pt x="69" y="42"/>
                    <a:pt x="69" y="42"/>
                  </a:cubicBezTo>
                  <a:cubicBezTo>
                    <a:pt x="69" y="43"/>
                    <a:pt x="69" y="43"/>
                    <a:pt x="69" y="43"/>
                  </a:cubicBezTo>
                  <a:cubicBezTo>
                    <a:pt x="77" y="50"/>
                    <a:pt x="81" y="60"/>
                    <a:pt x="81" y="72"/>
                  </a:cubicBezTo>
                  <a:cubicBezTo>
                    <a:pt x="81" y="83"/>
                    <a:pt x="77" y="93"/>
                    <a:pt x="69" y="100"/>
                  </a:cubicBezTo>
                  <a:cubicBezTo>
                    <a:pt x="62" y="108"/>
                    <a:pt x="52" y="112"/>
                    <a:pt x="41" y="112"/>
                  </a:cubicBezTo>
                  <a:cubicBezTo>
                    <a:pt x="29" y="112"/>
                    <a:pt x="19" y="108"/>
                    <a:pt x="12" y="100"/>
                  </a:cubicBezTo>
                  <a:cubicBezTo>
                    <a:pt x="5" y="93"/>
                    <a:pt x="0" y="83"/>
                    <a:pt x="0" y="72"/>
                  </a:cubicBezTo>
                  <a:cubicBezTo>
                    <a:pt x="0" y="60"/>
                    <a:pt x="5" y="50"/>
                    <a:pt x="12" y="43"/>
                  </a:cubicBezTo>
                  <a:cubicBezTo>
                    <a:pt x="18" y="37"/>
                    <a:pt x="27" y="32"/>
                    <a:pt x="36" y="31"/>
                  </a:cubicBezTo>
                  <a:cubicBezTo>
                    <a:pt x="36" y="27"/>
                    <a:pt x="36" y="27"/>
                    <a:pt x="36" y="27"/>
                  </a:cubicBezTo>
                  <a:cubicBezTo>
                    <a:pt x="29" y="27"/>
                    <a:pt x="29" y="27"/>
                    <a:pt x="29" y="27"/>
                  </a:cubicBezTo>
                  <a:cubicBezTo>
                    <a:pt x="29" y="21"/>
                    <a:pt x="29" y="21"/>
                    <a:pt x="29" y="21"/>
                  </a:cubicBezTo>
                  <a:cubicBezTo>
                    <a:pt x="29" y="21"/>
                    <a:pt x="29" y="21"/>
                    <a:pt x="28" y="21"/>
                  </a:cubicBezTo>
                  <a:cubicBezTo>
                    <a:pt x="25" y="19"/>
                    <a:pt x="22" y="15"/>
                    <a:pt x="22" y="12"/>
                  </a:cubicBezTo>
                  <a:cubicBezTo>
                    <a:pt x="22" y="8"/>
                    <a:pt x="25" y="5"/>
                    <a:pt x="28" y="3"/>
                  </a:cubicBezTo>
                  <a:cubicBezTo>
                    <a:pt x="32" y="1"/>
                    <a:pt x="36" y="0"/>
                    <a:pt x="41" y="0"/>
                  </a:cubicBezTo>
                  <a:cubicBezTo>
                    <a:pt x="45" y="0"/>
                    <a:pt x="50" y="1"/>
                    <a:pt x="53" y="3"/>
                  </a:cubicBezTo>
                  <a:cubicBezTo>
                    <a:pt x="57" y="5"/>
                    <a:pt x="59" y="8"/>
                    <a:pt x="59" y="12"/>
                  </a:cubicBezTo>
                  <a:cubicBezTo>
                    <a:pt x="59" y="15"/>
                    <a:pt x="57" y="19"/>
                    <a:pt x="53" y="21"/>
                  </a:cubicBezTo>
                  <a:cubicBezTo>
                    <a:pt x="53" y="21"/>
                    <a:pt x="52" y="21"/>
                    <a:pt x="52" y="21"/>
                  </a:cubicBezTo>
                  <a:cubicBezTo>
                    <a:pt x="52" y="27"/>
                    <a:pt x="52" y="27"/>
                    <a:pt x="52" y="27"/>
                  </a:cubicBezTo>
                  <a:cubicBezTo>
                    <a:pt x="45" y="27"/>
                    <a:pt x="45" y="27"/>
                    <a:pt x="45" y="27"/>
                  </a:cubicBezTo>
                  <a:cubicBezTo>
                    <a:pt x="45" y="31"/>
                    <a:pt x="45" y="31"/>
                    <a:pt x="45" y="31"/>
                  </a:cubicBezTo>
                  <a:close/>
                  <a:moveTo>
                    <a:pt x="29" y="15"/>
                  </a:moveTo>
                  <a:cubicBezTo>
                    <a:pt x="29" y="14"/>
                    <a:pt x="29" y="14"/>
                    <a:pt x="29" y="14"/>
                  </a:cubicBezTo>
                  <a:cubicBezTo>
                    <a:pt x="52" y="14"/>
                    <a:pt x="52" y="14"/>
                    <a:pt x="52" y="14"/>
                  </a:cubicBezTo>
                  <a:cubicBezTo>
                    <a:pt x="52" y="15"/>
                    <a:pt x="52" y="15"/>
                    <a:pt x="52" y="15"/>
                  </a:cubicBezTo>
                  <a:cubicBezTo>
                    <a:pt x="53" y="14"/>
                    <a:pt x="53" y="13"/>
                    <a:pt x="53" y="12"/>
                  </a:cubicBezTo>
                  <a:cubicBezTo>
                    <a:pt x="53" y="10"/>
                    <a:pt x="52" y="9"/>
                    <a:pt x="50" y="8"/>
                  </a:cubicBezTo>
                  <a:cubicBezTo>
                    <a:pt x="48" y="6"/>
                    <a:pt x="44" y="5"/>
                    <a:pt x="41" y="5"/>
                  </a:cubicBezTo>
                  <a:cubicBezTo>
                    <a:pt x="37" y="5"/>
                    <a:pt x="33" y="6"/>
                    <a:pt x="31" y="8"/>
                  </a:cubicBezTo>
                  <a:cubicBezTo>
                    <a:pt x="29" y="9"/>
                    <a:pt x="28" y="10"/>
                    <a:pt x="28" y="12"/>
                  </a:cubicBezTo>
                  <a:cubicBezTo>
                    <a:pt x="28" y="13"/>
                    <a:pt x="28" y="14"/>
                    <a:pt x="29" y="15"/>
                  </a:cubicBezTo>
                  <a:close/>
                  <a:moveTo>
                    <a:pt x="20" y="53"/>
                  </a:moveTo>
                  <a:cubicBezTo>
                    <a:pt x="25" y="58"/>
                    <a:pt x="25" y="58"/>
                    <a:pt x="25" y="58"/>
                  </a:cubicBezTo>
                  <a:cubicBezTo>
                    <a:pt x="27" y="56"/>
                    <a:pt x="27" y="56"/>
                    <a:pt x="27" y="56"/>
                  </a:cubicBezTo>
                  <a:cubicBezTo>
                    <a:pt x="22" y="51"/>
                    <a:pt x="22" y="51"/>
                    <a:pt x="22" y="51"/>
                  </a:cubicBezTo>
                  <a:cubicBezTo>
                    <a:pt x="20" y="53"/>
                    <a:pt x="20" y="53"/>
                    <a:pt x="20" y="53"/>
                  </a:cubicBezTo>
                  <a:close/>
                  <a:moveTo>
                    <a:pt x="22" y="92"/>
                  </a:moveTo>
                  <a:cubicBezTo>
                    <a:pt x="27" y="87"/>
                    <a:pt x="27" y="87"/>
                    <a:pt x="27" y="87"/>
                  </a:cubicBezTo>
                  <a:cubicBezTo>
                    <a:pt x="25" y="85"/>
                    <a:pt x="25" y="85"/>
                    <a:pt x="25" y="85"/>
                  </a:cubicBezTo>
                  <a:cubicBezTo>
                    <a:pt x="20" y="90"/>
                    <a:pt x="20" y="90"/>
                    <a:pt x="20" y="90"/>
                  </a:cubicBezTo>
                  <a:cubicBezTo>
                    <a:pt x="22" y="92"/>
                    <a:pt x="22" y="92"/>
                    <a:pt x="22" y="92"/>
                  </a:cubicBezTo>
                  <a:close/>
                  <a:moveTo>
                    <a:pt x="61" y="90"/>
                  </a:moveTo>
                  <a:cubicBezTo>
                    <a:pt x="56" y="85"/>
                    <a:pt x="56" y="85"/>
                    <a:pt x="56" y="85"/>
                  </a:cubicBezTo>
                  <a:cubicBezTo>
                    <a:pt x="54" y="87"/>
                    <a:pt x="54" y="87"/>
                    <a:pt x="54" y="87"/>
                  </a:cubicBezTo>
                  <a:cubicBezTo>
                    <a:pt x="59" y="92"/>
                    <a:pt x="59" y="92"/>
                    <a:pt x="59" y="92"/>
                  </a:cubicBezTo>
                  <a:cubicBezTo>
                    <a:pt x="61" y="90"/>
                    <a:pt x="61" y="90"/>
                    <a:pt x="61" y="90"/>
                  </a:cubicBezTo>
                  <a:close/>
                  <a:moveTo>
                    <a:pt x="68" y="70"/>
                  </a:moveTo>
                  <a:cubicBezTo>
                    <a:pt x="61" y="70"/>
                    <a:pt x="61" y="70"/>
                    <a:pt x="61" y="70"/>
                  </a:cubicBezTo>
                  <a:cubicBezTo>
                    <a:pt x="61" y="73"/>
                    <a:pt x="61" y="73"/>
                    <a:pt x="61" y="73"/>
                  </a:cubicBezTo>
                  <a:cubicBezTo>
                    <a:pt x="68" y="73"/>
                    <a:pt x="68" y="73"/>
                    <a:pt x="68" y="73"/>
                  </a:cubicBezTo>
                  <a:cubicBezTo>
                    <a:pt x="68" y="70"/>
                    <a:pt x="68" y="70"/>
                    <a:pt x="68" y="70"/>
                  </a:cubicBezTo>
                  <a:close/>
                  <a:moveTo>
                    <a:pt x="42" y="99"/>
                  </a:moveTo>
                  <a:cubicBezTo>
                    <a:pt x="42" y="92"/>
                    <a:pt x="42" y="92"/>
                    <a:pt x="42" y="92"/>
                  </a:cubicBezTo>
                  <a:cubicBezTo>
                    <a:pt x="39" y="92"/>
                    <a:pt x="39" y="92"/>
                    <a:pt x="39" y="92"/>
                  </a:cubicBezTo>
                  <a:cubicBezTo>
                    <a:pt x="39" y="99"/>
                    <a:pt x="39" y="99"/>
                    <a:pt x="39" y="99"/>
                  </a:cubicBezTo>
                  <a:cubicBezTo>
                    <a:pt x="42" y="99"/>
                    <a:pt x="42" y="99"/>
                    <a:pt x="42" y="99"/>
                  </a:cubicBezTo>
                  <a:close/>
                  <a:moveTo>
                    <a:pt x="13" y="73"/>
                  </a:moveTo>
                  <a:cubicBezTo>
                    <a:pt x="20" y="73"/>
                    <a:pt x="20" y="73"/>
                    <a:pt x="20" y="73"/>
                  </a:cubicBezTo>
                  <a:cubicBezTo>
                    <a:pt x="20" y="70"/>
                    <a:pt x="20" y="70"/>
                    <a:pt x="20" y="70"/>
                  </a:cubicBezTo>
                  <a:cubicBezTo>
                    <a:pt x="13" y="70"/>
                    <a:pt x="13" y="70"/>
                    <a:pt x="13" y="70"/>
                  </a:cubicBezTo>
                  <a:cubicBezTo>
                    <a:pt x="13" y="73"/>
                    <a:pt x="13" y="73"/>
                    <a:pt x="13" y="73"/>
                  </a:cubicBezTo>
                  <a:close/>
                  <a:moveTo>
                    <a:pt x="39" y="44"/>
                  </a:moveTo>
                  <a:cubicBezTo>
                    <a:pt x="39" y="51"/>
                    <a:pt x="39" y="51"/>
                    <a:pt x="39" y="51"/>
                  </a:cubicBezTo>
                  <a:cubicBezTo>
                    <a:pt x="42" y="51"/>
                    <a:pt x="42" y="51"/>
                    <a:pt x="42" y="51"/>
                  </a:cubicBezTo>
                  <a:cubicBezTo>
                    <a:pt x="42" y="44"/>
                    <a:pt x="42" y="44"/>
                    <a:pt x="42" y="44"/>
                  </a:cubicBezTo>
                  <a:cubicBezTo>
                    <a:pt x="39" y="44"/>
                    <a:pt x="39" y="44"/>
                    <a:pt x="39" y="44"/>
                  </a:cubicBezTo>
                  <a:close/>
                  <a:moveTo>
                    <a:pt x="46" y="70"/>
                  </a:moveTo>
                  <a:cubicBezTo>
                    <a:pt x="45" y="69"/>
                    <a:pt x="45" y="69"/>
                    <a:pt x="45" y="68"/>
                  </a:cubicBezTo>
                  <a:cubicBezTo>
                    <a:pt x="49" y="63"/>
                    <a:pt x="53" y="57"/>
                    <a:pt x="57" y="51"/>
                  </a:cubicBezTo>
                  <a:cubicBezTo>
                    <a:pt x="56" y="50"/>
                    <a:pt x="55" y="49"/>
                    <a:pt x="54" y="49"/>
                  </a:cubicBezTo>
                  <a:cubicBezTo>
                    <a:pt x="49" y="54"/>
                    <a:pt x="45" y="60"/>
                    <a:pt x="41" y="67"/>
                  </a:cubicBezTo>
                  <a:cubicBezTo>
                    <a:pt x="40" y="66"/>
                    <a:pt x="39" y="66"/>
                    <a:pt x="38" y="67"/>
                  </a:cubicBezTo>
                  <a:cubicBezTo>
                    <a:pt x="35" y="68"/>
                    <a:pt x="33" y="72"/>
                    <a:pt x="35" y="75"/>
                  </a:cubicBezTo>
                  <a:cubicBezTo>
                    <a:pt x="36" y="78"/>
                    <a:pt x="40" y="79"/>
                    <a:pt x="43" y="78"/>
                  </a:cubicBezTo>
                  <a:cubicBezTo>
                    <a:pt x="43" y="78"/>
                    <a:pt x="43" y="77"/>
                    <a:pt x="44" y="77"/>
                  </a:cubicBezTo>
                  <a:cubicBezTo>
                    <a:pt x="48" y="79"/>
                    <a:pt x="53" y="81"/>
                    <a:pt x="58" y="82"/>
                  </a:cubicBezTo>
                  <a:cubicBezTo>
                    <a:pt x="58" y="80"/>
                    <a:pt x="59" y="79"/>
                    <a:pt x="59" y="78"/>
                  </a:cubicBezTo>
                  <a:cubicBezTo>
                    <a:pt x="55" y="76"/>
                    <a:pt x="51" y="74"/>
                    <a:pt x="46" y="73"/>
                  </a:cubicBezTo>
                  <a:cubicBezTo>
                    <a:pt x="46" y="72"/>
                    <a:pt x="46" y="71"/>
                    <a:pt x="46" y="70"/>
                  </a:cubicBezTo>
                  <a:close/>
                  <a:moveTo>
                    <a:pt x="61" y="51"/>
                  </a:moveTo>
                  <a:cubicBezTo>
                    <a:pt x="56" y="45"/>
                    <a:pt x="49" y="42"/>
                    <a:pt x="41" y="42"/>
                  </a:cubicBezTo>
                  <a:cubicBezTo>
                    <a:pt x="32" y="42"/>
                    <a:pt x="25" y="45"/>
                    <a:pt x="20" y="51"/>
                  </a:cubicBezTo>
                  <a:cubicBezTo>
                    <a:pt x="14" y="56"/>
                    <a:pt x="11" y="63"/>
                    <a:pt x="11" y="72"/>
                  </a:cubicBezTo>
                  <a:cubicBezTo>
                    <a:pt x="11" y="80"/>
                    <a:pt x="14" y="87"/>
                    <a:pt x="20" y="92"/>
                  </a:cubicBezTo>
                  <a:cubicBezTo>
                    <a:pt x="25" y="98"/>
                    <a:pt x="32" y="101"/>
                    <a:pt x="41" y="101"/>
                  </a:cubicBezTo>
                  <a:cubicBezTo>
                    <a:pt x="49" y="101"/>
                    <a:pt x="56" y="98"/>
                    <a:pt x="61" y="92"/>
                  </a:cubicBezTo>
                  <a:cubicBezTo>
                    <a:pt x="67" y="87"/>
                    <a:pt x="70" y="80"/>
                    <a:pt x="70" y="72"/>
                  </a:cubicBezTo>
                  <a:cubicBezTo>
                    <a:pt x="70" y="63"/>
                    <a:pt x="67" y="56"/>
                    <a:pt x="61" y="51"/>
                  </a:cubicBezTo>
                  <a:close/>
                </a:path>
              </a:pathLst>
            </a:custGeom>
            <a:solidFill>
              <a:schemeClr val="bg2"/>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48"/>
            <p:cNvSpPr>
              <a:spLocks noEditPoints="1"/>
            </p:cNvSpPr>
            <p:nvPr/>
          </p:nvSpPr>
          <p:spPr bwMode="auto">
            <a:xfrm>
              <a:off x="8088833" y="4114063"/>
              <a:ext cx="237999" cy="265241"/>
            </a:xfrm>
            <a:custGeom>
              <a:avLst/>
              <a:gdLst>
                <a:gd name="T0" fmla="*/ 13 w 77"/>
                <a:gd name="T1" fmla="*/ 8 h 86"/>
                <a:gd name="T2" fmla="*/ 38 w 77"/>
                <a:gd name="T3" fmla="*/ 1 h 86"/>
                <a:gd name="T4" fmla="*/ 59 w 77"/>
                <a:gd name="T5" fmla="*/ 13 h 86"/>
                <a:gd name="T6" fmla="*/ 66 w 77"/>
                <a:gd name="T7" fmla="*/ 38 h 86"/>
                <a:gd name="T8" fmla="*/ 58 w 77"/>
                <a:gd name="T9" fmla="*/ 55 h 86"/>
                <a:gd name="T10" fmla="*/ 64 w 77"/>
                <a:gd name="T11" fmla="*/ 59 h 86"/>
                <a:gd name="T12" fmla="*/ 74 w 77"/>
                <a:gd name="T13" fmla="*/ 72 h 86"/>
                <a:gd name="T14" fmla="*/ 73 w 77"/>
                <a:gd name="T15" fmla="*/ 84 h 86"/>
                <a:gd name="T16" fmla="*/ 73 w 77"/>
                <a:gd name="T17" fmla="*/ 84 h 86"/>
                <a:gd name="T18" fmla="*/ 62 w 77"/>
                <a:gd name="T19" fmla="*/ 82 h 86"/>
                <a:gd name="T20" fmla="*/ 51 w 77"/>
                <a:gd name="T21" fmla="*/ 68 h 86"/>
                <a:gd name="T22" fmla="*/ 49 w 77"/>
                <a:gd name="T23" fmla="*/ 63 h 86"/>
                <a:gd name="T24" fmla="*/ 30 w 77"/>
                <a:gd name="T25" fmla="*/ 66 h 86"/>
                <a:gd name="T26" fmla="*/ 8 w 77"/>
                <a:gd name="T27" fmla="*/ 54 h 86"/>
                <a:gd name="T28" fmla="*/ 1 w 77"/>
                <a:gd name="T29" fmla="*/ 30 h 86"/>
                <a:gd name="T30" fmla="*/ 13 w 77"/>
                <a:gd name="T31" fmla="*/ 8 h 86"/>
                <a:gd name="T32" fmla="*/ 30 w 77"/>
                <a:gd name="T33" fmla="*/ 49 h 86"/>
                <a:gd name="T34" fmla="*/ 38 w 77"/>
                <a:gd name="T35" fmla="*/ 49 h 86"/>
                <a:gd name="T36" fmla="*/ 38 w 77"/>
                <a:gd name="T37" fmla="*/ 40 h 86"/>
                <a:gd name="T38" fmla="*/ 47 w 77"/>
                <a:gd name="T39" fmla="*/ 40 h 86"/>
                <a:gd name="T40" fmla="*/ 47 w 77"/>
                <a:gd name="T41" fmla="*/ 32 h 86"/>
                <a:gd name="T42" fmla="*/ 38 w 77"/>
                <a:gd name="T43" fmla="*/ 32 h 86"/>
                <a:gd name="T44" fmla="*/ 38 w 77"/>
                <a:gd name="T45" fmla="*/ 23 h 86"/>
                <a:gd name="T46" fmla="*/ 30 w 77"/>
                <a:gd name="T47" fmla="*/ 23 h 86"/>
                <a:gd name="T48" fmla="*/ 30 w 77"/>
                <a:gd name="T49" fmla="*/ 32 h 86"/>
                <a:gd name="T50" fmla="*/ 21 w 77"/>
                <a:gd name="T51" fmla="*/ 32 h 86"/>
                <a:gd name="T52" fmla="*/ 21 w 77"/>
                <a:gd name="T53" fmla="*/ 40 h 86"/>
                <a:gd name="T54" fmla="*/ 30 w 77"/>
                <a:gd name="T55" fmla="*/ 40 h 86"/>
                <a:gd name="T56" fmla="*/ 30 w 77"/>
                <a:gd name="T57" fmla="*/ 49 h 86"/>
                <a:gd name="T58" fmla="*/ 18 w 77"/>
                <a:gd name="T59" fmla="*/ 36 h 86"/>
                <a:gd name="T60" fmla="*/ 43 w 77"/>
                <a:gd name="T61" fmla="*/ 19 h 86"/>
                <a:gd name="T62" fmla="*/ 18 w 77"/>
                <a:gd name="T63" fmla="*/ 36 h 86"/>
                <a:gd name="T64" fmla="*/ 36 w 77"/>
                <a:gd name="T65" fmla="*/ 12 h 86"/>
                <a:gd name="T66" fmla="*/ 20 w 77"/>
                <a:gd name="T67" fmla="*/ 16 h 86"/>
                <a:gd name="T68" fmla="*/ 12 w 77"/>
                <a:gd name="T69" fmla="*/ 31 h 86"/>
                <a:gd name="T70" fmla="*/ 16 w 77"/>
                <a:gd name="T71" fmla="*/ 47 h 86"/>
                <a:gd name="T72" fmla="*/ 31 w 77"/>
                <a:gd name="T73" fmla="*/ 55 h 86"/>
                <a:gd name="T74" fmla="*/ 47 w 77"/>
                <a:gd name="T75" fmla="*/ 51 h 86"/>
                <a:gd name="T76" fmla="*/ 55 w 77"/>
                <a:gd name="T77" fmla="*/ 36 h 86"/>
                <a:gd name="T78" fmla="*/ 51 w 77"/>
                <a:gd name="T79" fmla="*/ 20 h 86"/>
                <a:gd name="T80" fmla="*/ 36 w 77"/>
                <a:gd name="T81" fmla="*/ 1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7" h="86">
                  <a:moveTo>
                    <a:pt x="13" y="8"/>
                  </a:moveTo>
                  <a:cubicBezTo>
                    <a:pt x="20" y="2"/>
                    <a:pt x="29" y="0"/>
                    <a:pt x="38" y="1"/>
                  </a:cubicBezTo>
                  <a:cubicBezTo>
                    <a:pt x="46" y="2"/>
                    <a:pt x="54" y="6"/>
                    <a:pt x="59" y="13"/>
                  </a:cubicBezTo>
                  <a:cubicBezTo>
                    <a:pt x="65" y="21"/>
                    <a:pt x="67" y="29"/>
                    <a:pt x="66" y="38"/>
                  </a:cubicBezTo>
                  <a:cubicBezTo>
                    <a:pt x="65" y="44"/>
                    <a:pt x="63" y="50"/>
                    <a:pt x="58" y="55"/>
                  </a:cubicBezTo>
                  <a:cubicBezTo>
                    <a:pt x="60" y="56"/>
                    <a:pt x="62" y="57"/>
                    <a:pt x="64" y="59"/>
                  </a:cubicBezTo>
                  <a:cubicBezTo>
                    <a:pt x="74" y="72"/>
                    <a:pt x="74" y="72"/>
                    <a:pt x="74" y="72"/>
                  </a:cubicBezTo>
                  <a:cubicBezTo>
                    <a:pt x="77" y="76"/>
                    <a:pt x="76" y="81"/>
                    <a:pt x="73" y="84"/>
                  </a:cubicBezTo>
                  <a:cubicBezTo>
                    <a:pt x="73" y="84"/>
                    <a:pt x="73" y="84"/>
                    <a:pt x="73" y="84"/>
                  </a:cubicBezTo>
                  <a:cubicBezTo>
                    <a:pt x="69" y="86"/>
                    <a:pt x="64" y="86"/>
                    <a:pt x="62" y="82"/>
                  </a:cubicBezTo>
                  <a:cubicBezTo>
                    <a:pt x="51" y="68"/>
                    <a:pt x="51" y="68"/>
                    <a:pt x="51" y="68"/>
                  </a:cubicBezTo>
                  <a:cubicBezTo>
                    <a:pt x="50" y="67"/>
                    <a:pt x="49" y="65"/>
                    <a:pt x="49" y="63"/>
                  </a:cubicBezTo>
                  <a:cubicBezTo>
                    <a:pt x="43" y="66"/>
                    <a:pt x="36" y="67"/>
                    <a:pt x="30" y="66"/>
                  </a:cubicBezTo>
                  <a:cubicBezTo>
                    <a:pt x="21" y="65"/>
                    <a:pt x="13" y="61"/>
                    <a:pt x="8" y="54"/>
                  </a:cubicBezTo>
                  <a:cubicBezTo>
                    <a:pt x="2" y="47"/>
                    <a:pt x="0" y="38"/>
                    <a:pt x="1" y="30"/>
                  </a:cubicBezTo>
                  <a:cubicBezTo>
                    <a:pt x="2" y="21"/>
                    <a:pt x="6" y="13"/>
                    <a:pt x="13" y="8"/>
                  </a:cubicBezTo>
                  <a:close/>
                  <a:moveTo>
                    <a:pt x="30" y="49"/>
                  </a:moveTo>
                  <a:cubicBezTo>
                    <a:pt x="38" y="49"/>
                    <a:pt x="38" y="49"/>
                    <a:pt x="38" y="49"/>
                  </a:cubicBezTo>
                  <a:cubicBezTo>
                    <a:pt x="38" y="40"/>
                    <a:pt x="38" y="40"/>
                    <a:pt x="38" y="40"/>
                  </a:cubicBezTo>
                  <a:cubicBezTo>
                    <a:pt x="47" y="40"/>
                    <a:pt x="47" y="40"/>
                    <a:pt x="47" y="40"/>
                  </a:cubicBezTo>
                  <a:cubicBezTo>
                    <a:pt x="47" y="32"/>
                    <a:pt x="47" y="32"/>
                    <a:pt x="47" y="32"/>
                  </a:cubicBezTo>
                  <a:cubicBezTo>
                    <a:pt x="38" y="32"/>
                    <a:pt x="38" y="32"/>
                    <a:pt x="38" y="32"/>
                  </a:cubicBezTo>
                  <a:cubicBezTo>
                    <a:pt x="38" y="23"/>
                    <a:pt x="38" y="23"/>
                    <a:pt x="38" y="23"/>
                  </a:cubicBezTo>
                  <a:cubicBezTo>
                    <a:pt x="30" y="23"/>
                    <a:pt x="30" y="23"/>
                    <a:pt x="30" y="23"/>
                  </a:cubicBezTo>
                  <a:cubicBezTo>
                    <a:pt x="30" y="32"/>
                    <a:pt x="30" y="32"/>
                    <a:pt x="30" y="32"/>
                  </a:cubicBezTo>
                  <a:cubicBezTo>
                    <a:pt x="21" y="32"/>
                    <a:pt x="21" y="32"/>
                    <a:pt x="21" y="32"/>
                  </a:cubicBezTo>
                  <a:cubicBezTo>
                    <a:pt x="21" y="40"/>
                    <a:pt x="21" y="40"/>
                    <a:pt x="21" y="40"/>
                  </a:cubicBezTo>
                  <a:cubicBezTo>
                    <a:pt x="30" y="40"/>
                    <a:pt x="30" y="40"/>
                    <a:pt x="30" y="40"/>
                  </a:cubicBezTo>
                  <a:cubicBezTo>
                    <a:pt x="30" y="49"/>
                    <a:pt x="30" y="49"/>
                    <a:pt x="30" y="49"/>
                  </a:cubicBezTo>
                  <a:close/>
                  <a:moveTo>
                    <a:pt x="18" y="36"/>
                  </a:moveTo>
                  <a:cubicBezTo>
                    <a:pt x="22" y="26"/>
                    <a:pt x="31" y="21"/>
                    <a:pt x="43" y="19"/>
                  </a:cubicBezTo>
                  <a:cubicBezTo>
                    <a:pt x="31" y="11"/>
                    <a:pt x="16" y="22"/>
                    <a:pt x="18" y="36"/>
                  </a:cubicBezTo>
                  <a:close/>
                  <a:moveTo>
                    <a:pt x="36" y="12"/>
                  </a:moveTo>
                  <a:cubicBezTo>
                    <a:pt x="31" y="11"/>
                    <a:pt x="25" y="13"/>
                    <a:pt x="20" y="16"/>
                  </a:cubicBezTo>
                  <a:cubicBezTo>
                    <a:pt x="15" y="20"/>
                    <a:pt x="13" y="25"/>
                    <a:pt x="12" y="31"/>
                  </a:cubicBezTo>
                  <a:cubicBezTo>
                    <a:pt x="11" y="37"/>
                    <a:pt x="13" y="42"/>
                    <a:pt x="16" y="47"/>
                  </a:cubicBezTo>
                  <a:cubicBezTo>
                    <a:pt x="20" y="52"/>
                    <a:pt x="25" y="55"/>
                    <a:pt x="31" y="55"/>
                  </a:cubicBezTo>
                  <a:cubicBezTo>
                    <a:pt x="36" y="56"/>
                    <a:pt x="42" y="55"/>
                    <a:pt x="47" y="51"/>
                  </a:cubicBezTo>
                  <a:cubicBezTo>
                    <a:pt x="52" y="47"/>
                    <a:pt x="55" y="42"/>
                    <a:pt x="55" y="36"/>
                  </a:cubicBezTo>
                  <a:cubicBezTo>
                    <a:pt x="56" y="31"/>
                    <a:pt x="54" y="25"/>
                    <a:pt x="51" y="20"/>
                  </a:cubicBezTo>
                  <a:cubicBezTo>
                    <a:pt x="47" y="15"/>
                    <a:pt x="42" y="13"/>
                    <a:pt x="36" y="12"/>
                  </a:cubicBezTo>
                  <a:close/>
                </a:path>
              </a:pathLst>
            </a:custGeom>
            <a:solidFill>
              <a:schemeClr val="bg2"/>
            </a:solidFill>
            <a:ln>
              <a:noFill/>
            </a:ln>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49"/>
            <p:cNvSpPr>
              <a:spLocks noEditPoints="1"/>
            </p:cNvSpPr>
            <p:nvPr/>
          </p:nvSpPr>
          <p:spPr bwMode="auto">
            <a:xfrm>
              <a:off x="3684009" y="3154356"/>
              <a:ext cx="299649" cy="299650"/>
            </a:xfrm>
            <a:custGeom>
              <a:avLst/>
              <a:gdLst>
                <a:gd name="T0" fmla="*/ 42 w 97"/>
                <a:gd name="T1" fmla="*/ 14 h 97"/>
                <a:gd name="T2" fmla="*/ 55 w 97"/>
                <a:gd name="T3" fmla="*/ 14 h 97"/>
                <a:gd name="T4" fmla="*/ 48 w 97"/>
                <a:gd name="T5" fmla="*/ 0 h 97"/>
                <a:gd name="T6" fmla="*/ 42 w 97"/>
                <a:gd name="T7" fmla="*/ 14 h 97"/>
                <a:gd name="T8" fmla="*/ 49 w 97"/>
                <a:gd name="T9" fmla="*/ 18 h 97"/>
                <a:gd name="T10" fmla="*/ 79 w 97"/>
                <a:gd name="T11" fmla="*/ 48 h 97"/>
                <a:gd name="T12" fmla="*/ 49 w 97"/>
                <a:gd name="T13" fmla="*/ 79 h 97"/>
                <a:gd name="T14" fmla="*/ 18 w 97"/>
                <a:gd name="T15" fmla="*/ 48 h 97"/>
                <a:gd name="T16" fmla="*/ 49 w 97"/>
                <a:gd name="T17" fmla="*/ 18 h 97"/>
                <a:gd name="T18" fmla="*/ 60 w 97"/>
                <a:gd name="T19" fmla="*/ 15 h 97"/>
                <a:gd name="T20" fmla="*/ 71 w 97"/>
                <a:gd name="T21" fmla="*/ 22 h 97"/>
                <a:gd name="T22" fmla="*/ 73 w 97"/>
                <a:gd name="T23" fmla="*/ 6 h 97"/>
                <a:gd name="T24" fmla="*/ 60 w 97"/>
                <a:gd name="T25" fmla="*/ 15 h 97"/>
                <a:gd name="T26" fmla="*/ 75 w 97"/>
                <a:gd name="T27" fmla="*/ 25 h 97"/>
                <a:gd name="T28" fmla="*/ 81 w 97"/>
                <a:gd name="T29" fmla="*/ 36 h 97"/>
                <a:gd name="T30" fmla="*/ 91 w 97"/>
                <a:gd name="T31" fmla="*/ 24 h 97"/>
                <a:gd name="T32" fmla="*/ 75 w 97"/>
                <a:gd name="T33" fmla="*/ 25 h 97"/>
                <a:gd name="T34" fmla="*/ 83 w 97"/>
                <a:gd name="T35" fmla="*/ 42 h 97"/>
                <a:gd name="T36" fmla="*/ 83 w 97"/>
                <a:gd name="T37" fmla="*/ 54 h 97"/>
                <a:gd name="T38" fmla="*/ 97 w 97"/>
                <a:gd name="T39" fmla="*/ 48 h 97"/>
                <a:gd name="T40" fmla="*/ 83 w 97"/>
                <a:gd name="T41" fmla="*/ 42 h 97"/>
                <a:gd name="T42" fmla="*/ 82 w 97"/>
                <a:gd name="T43" fmla="*/ 60 h 97"/>
                <a:gd name="T44" fmla="*/ 75 w 97"/>
                <a:gd name="T45" fmla="*/ 71 h 97"/>
                <a:gd name="T46" fmla="*/ 91 w 97"/>
                <a:gd name="T47" fmla="*/ 72 h 97"/>
                <a:gd name="T48" fmla="*/ 82 w 97"/>
                <a:gd name="T49" fmla="*/ 60 h 97"/>
                <a:gd name="T50" fmla="*/ 72 w 97"/>
                <a:gd name="T51" fmla="*/ 75 h 97"/>
                <a:gd name="T52" fmla="*/ 61 w 97"/>
                <a:gd name="T53" fmla="*/ 81 h 97"/>
                <a:gd name="T54" fmla="*/ 73 w 97"/>
                <a:gd name="T55" fmla="*/ 90 h 97"/>
                <a:gd name="T56" fmla="*/ 72 w 97"/>
                <a:gd name="T57" fmla="*/ 75 h 97"/>
                <a:gd name="T58" fmla="*/ 55 w 97"/>
                <a:gd name="T59" fmla="*/ 83 h 97"/>
                <a:gd name="T60" fmla="*/ 43 w 97"/>
                <a:gd name="T61" fmla="*/ 83 h 97"/>
                <a:gd name="T62" fmla="*/ 49 w 97"/>
                <a:gd name="T63" fmla="*/ 97 h 97"/>
                <a:gd name="T64" fmla="*/ 55 w 97"/>
                <a:gd name="T65" fmla="*/ 83 h 97"/>
                <a:gd name="T66" fmla="*/ 37 w 97"/>
                <a:gd name="T67" fmla="*/ 81 h 97"/>
                <a:gd name="T68" fmla="*/ 26 w 97"/>
                <a:gd name="T69" fmla="*/ 75 h 97"/>
                <a:gd name="T70" fmla="*/ 25 w 97"/>
                <a:gd name="T71" fmla="*/ 91 h 97"/>
                <a:gd name="T72" fmla="*/ 37 w 97"/>
                <a:gd name="T73" fmla="*/ 81 h 97"/>
                <a:gd name="T74" fmla="*/ 22 w 97"/>
                <a:gd name="T75" fmla="*/ 71 h 97"/>
                <a:gd name="T76" fmla="*/ 16 w 97"/>
                <a:gd name="T77" fmla="*/ 60 h 97"/>
                <a:gd name="T78" fmla="*/ 7 w 97"/>
                <a:gd name="T79" fmla="*/ 73 h 97"/>
                <a:gd name="T80" fmla="*/ 22 w 97"/>
                <a:gd name="T81" fmla="*/ 71 h 97"/>
                <a:gd name="T82" fmla="*/ 14 w 97"/>
                <a:gd name="T83" fmla="*/ 55 h 97"/>
                <a:gd name="T84" fmla="*/ 14 w 97"/>
                <a:gd name="T85" fmla="*/ 42 h 97"/>
                <a:gd name="T86" fmla="*/ 0 w 97"/>
                <a:gd name="T87" fmla="*/ 49 h 97"/>
                <a:gd name="T88" fmla="*/ 14 w 97"/>
                <a:gd name="T89" fmla="*/ 55 h 97"/>
                <a:gd name="T90" fmla="*/ 15 w 97"/>
                <a:gd name="T91" fmla="*/ 37 h 97"/>
                <a:gd name="T92" fmla="*/ 22 w 97"/>
                <a:gd name="T93" fmla="*/ 26 h 97"/>
                <a:gd name="T94" fmla="*/ 6 w 97"/>
                <a:gd name="T95" fmla="*/ 24 h 97"/>
                <a:gd name="T96" fmla="*/ 15 w 97"/>
                <a:gd name="T97" fmla="*/ 37 h 97"/>
                <a:gd name="T98" fmla="*/ 26 w 97"/>
                <a:gd name="T99" fmla="*/ 22 h 97"/>
                <a:gd name="T100" fmla="*/ 37 w 97"/>
                <a:gd name="T101" fmla="*/ 16 h 97"/>
                <a:gd name="T102" fmla="*/ 24 w 97"/>
                <a:gd name="T103" fmla="*/ 6 h 97"/>
                <a:gd name="T104" fmla="*/ 26 w 97"/>
                <a:gd name="T105" fmla="*/ 2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7" h="97">
                  <a:moveTo>
                    <a:pt x="42" y="14"/>
                  </a:moveTo>
                  <a:cubicBezTo>
                    <a:pt x="55" y="14"/>
                    <a:pt x="55" y="14"/>
                    <a:pt x="55" y="14"/>
                  </a:cubicBezTo>
                  <a:cubicBezTo>
                    <a:pt x="48" y="0"/>
                    <a:pt x="48" y="0"/>
                    <a:pt x="48" y="0"/>
                  </a:cubicBezTo>
                  <a:cubicBezTo>
                    <a:pt x="42" y="14"/>
                    <a:pt x="42" y="14"/>
                    <a:pt x="42" y="14"/>
                  </a:cubicBezTo>
                  <a:close/>
                  <a:moveTo>
                    <a:pt x="49" y="18"/>
                  </a:moveTo>
                  <a:cubicBezTo>
                    <a:pt x="65" y="18"/>
                    <a:pt x="79" y="31"/>
                    <a:pt x="79" y="48"/>
                  </a:cubicBezTo>
                  <a:cubicBezTo>
                    <a:pt x="79" y="65"/>
                    <a:pt x="65" y="79"/>
                    <a:pt x="49" y="79"/>
                  </a:cubicBezTo>
                  <a:cubicBezTo>
                    <a:pt x="32" y="79"/>
                    <a:pt x="18" y="65"/>
                    <a:pt x="18" y="48"/>
                  </a:cubicBezTo>
                  <a:cubicBezTo>
                    <a:pt x="18" y="31"/>
                    <a:pt x="32" y="18"/>
                    <a:pt x="49" y="18"/>
                  </a:cubicBezTo>
                  <a:close/>
                  <a:moveTo>
                    <a:pt x="60" y="15"/>
                  </a:moveTo>
                  <a:cubicBezTo>
                    <a:pt x="71" y="22"/>
                    <a:pt x="71" y="22"/>
                    <a:pt x="71" y="22"/>
                  </a:cubicBezTo>
                  <a:cubicBezTo>
                    <a:pt x="73" y="6"/>
                    <a:pt x="73" y="6"/>
                    <a:pt x="73" y="6"/>
                  </a:cubicBezTo>
                  <a:cubicBezTo>
                    <a:pt x="60" y="15"/>
                    <a:pt x="60" y="15"/>
                    <a:pt x="60" y="15"/>
                  </a:cubicBezTo>
                  <a:close/>
                  <a:moveTo>
                    <a:pt x="75" y="25"/>
                  </a:moveTo>
                  <a:cubicBezTo>
                    <a:pt x="81" y="36"/>
                    <a:pt x="81" y="36"/>
                    <a:pt x="81" y="36"/>
                  </a:cubicBezTo>
                  <a:cubicBezTo>
                    <a:pt x="91" y="24"/>
                    <a:pt x="91" y="24"/>
                    <a:pt x="91" y="24"/>
                  </a:cubicBezTo>
                  <a:cubicBezTo>
                    <a:pt x="75" y="25"/>
                    <a:pt x="75" y="25"/>
                    <a:pt x="75" y="25"/>
                  </a:cubicBezTo>
                  <a:close/>
                  <a:moveTo>
                    <a:pt x="83" y="42"/>
                  </a:moveTo>
                  <a:cubicBezTo>
                    <a:pt x="83" y="54"/>
                    <a:pt x="83" y="54"/>
                    <a:pt x="83" y="54"/>
                  </a:cubicBezTo>
                  <a:cubicBezTo>
                    <a:pt x="97" y="48"/>
                    <a:pt x="97" y="48"/>
                    <a:pt x="97" y="48"/>
                  </a:cubicBezTo>
                  <a:cubicBezTo>
                    <a:pt x="83" y="42"/>
                    <a:pt x="83" y="42"/>
                    <a:pt x="83" y="42"/>
                  </a:cubicBezTo>
                  <a:close/>
                  <a:moveTo>
                    <a:pt x="82" y="60"/>
                  </a:moveTo>
                  <a:cubicBezTo>
                    <a:pt x="75" y="71"/>
                    <a:pt x="75" y="71"/>
                    <a:pt x="75" y="71"/>
                  </a:cubicBezTo>
                  <a:cubicBezTo>
                    <a:pt x="91" y="72"/>
                    <a:pt x="91" y="72"/>
                    <a:pt x="91" y="72"/>
                  </a:cubicBezTo>
                  <a:cubicBezTo>
                    <a:pt x="82" y="60"/>
                    <a:pt x="82" y="60"/>
                    <a:pt x="82" y="60"/>
                  </a:cubicBezTo>
                  <a:close/>
                  <a:moveTo>
                    <a:pt x="72" y="75"/>
                  </a:moveTo>
                  <a:cubicBezTo>
                    <a:pt x="61" y="81"/>
                    <a:pt x="61" y="81"/>
                    <a:pt x="61" y="81"/>
                  </a:cubicBezTo>
                  <a:cubicBezTo>
                    <a:pt x="73" y="90"/>
                    <a:pt x="73" y="90"/>
                    <a:pt x="73" y="90"/>
                  </a:cubicBezTo>
                  <a:cubicBezTo>
                    <a:pt x="72" y="75"/>
                    <a:pt x="72" y="75"/>
                    <a:pt x="72" y="75"/>
                  </a:cubicBezTo>
                  <a:close/>
                  <a:moveTo>
                    <a:pt x="55" y="83"/>
                  </a:moveTo>
                  <a:cubicBezTo>
                    <a:pt x="43" y="83"/>
                    <a:pt x="43" y="83"/>
                    <a:pt x="43" y="83"/>
                  </a:cubicBezTo>
                  <a:cubicBezTo>
                    <a:pt x="49" y="97"/>
                    <a:pt x="49" y="97"/>
                    <a:pt x="49" y="97"/>
                  </a:cubicBezTo>
                  <a:cubicBezTo>
                    <a:pt x="55" y="83"/>
                    <a:pt x="55" y="83"/>
                    <a:pt x="55" y="83"/>
                  </a:cubicBezTo>
                  <a:close/>
                  <a:moveTo>
                    <a:pt x="37" y="81"/>
                  </a:moveTo>
                  <a:cubicBezTo>
                    <a:pt x="26" y="75"/>
                    <a:pt x="26" y="75"/>
                    <a:pt x="26" y="75"/>
                  </a:cubicBezTo>
                  <a:cubicBezTo>
                    <a:pt x="25" y="91"/>
                    <a:pt x="25" y="91"/>
                    <a:pt x="25" y="91"/>
                  </a:cubicBezTo>
                  <a:cubicBezTo>
                    <a:pt x="37" y="81"/>
                    <a:pt x="37" y="81"/>
                    <a:pt x="37" y="81"/>
                  </a:cubicBezTo>
                  <a:close/>
                  <a:moveTo>
                    <a:pt x="22" y="71"/>
                  </a:moveTo>
                  <a:cubicBezTo>
                    <a:pt x="16" y="60"/>
                    <a:pt x="16" y="60"/>
                    <a:pt x="16" y="60"/>
                  </a:cubicBezTo>
                  <a:cubicBezTo>
                    <a:pt x="7" y="73"/>
                    <a:pt x="7" y="73"/>
                    <a:pt x="7" y="73"/>
                  </a:cubicBezTo>
                  <a:cubicBezTo>
                    <a:pt x="22" y="71"/>
                    <a:pt x="22" y="71"/>
                    <a:pt x="22" y="71"/>
                  </a:cubicBezTo>
                  <a:close/>
                  <a:moveTo>
                    <a:pt x="14" y="55"/>
                  </a:moveTo>
                  <a:cubicBezTo>
                    <a:pt x="14" y="42"/>
                    <a:pt x="14" y="42"/>
                    <a:pt x="14" y="42"/>
                  </a:cubicBezTo>
                  <a:cubicBezTo>
                    <a:pt x="0" y="49"/>
                    <a:pt x="0" y="49"/>
                    <a:pt x="0" y="49"/>
                  </a:cubicBezTo>
                  <a:cubicBezTo>
                    <a:pt x="14" y="55"/>
                    <a:pt x="14" y="55"/>
                    <a:pt x="14" y="55"/>
                  </a:cubicBezTo>
                  <a:close/>
                  <a:moveTo>
                    <a:pt x="15" y="37"/>
                  </a:moveTo>
                  <a:cubicBezTo>
                    <a:pt x="22" y="26"/>
                    <a:pt x="22" y="26"/>
                    <a:pt x="22" y="26"/>
                  </a:cubicBezTo>
                  <a:cubicBezTo>
                    <a:pt x="6" y="24"/>
                    <a:pt x="6" y="24"/>
                    <a:pt x="6" y="24"/>
                  </a:cubicBezTo>
                  <a:cubicBezTo>
                    <a:pt x="15" y="37"/>
                    <a:pt x="15" y="37"/>
                    <a:pt x="15" y="37"/>
                  </a:cubicBezTo>
                  <a:close/>
                  <a:moveTo>
                    <a:pt x="26" y="22"/>
                  </a:moveTo>
                  <a:cubicBezTo>
                    <a:pt x="37" y="16"/>
                    <a:pt x="37" y="16"/>
                    <a:pt x="37" y="16"/>
                  </a:cubicBezTo>
                  <a:cubicBezTo>
                    <a:pt x="24" y="6"/>
                    <a:pt x="24" y="6"/>
                    <a:pt x="24" y="6"/>
                  </a:cubicBezTo>
                  <a:lnTo>
                    <a:pt x="26" y="22"/>
                  </a:lnTo>
                  <a:close/>
                </a:path>
              </a:pathLst>
            </a:custGeom>
            <a:solidFill>
              <a:schemeClr val="bg2"/>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50"/>
            <p:cNvSpPr>
              <a:spLocks noEditPoints="1"/>
            </p:cNvSpPr>
            <p:nvPr/>
          </p:nvSpPr>
          <p:spPr bwMode="auto">
            <a:xfrm>
              <a:off x="5030106" y="1859022"/>
              <a:ext cx="245168" cy="299650"/>
            </a:xfrm>
            <a:custGeom>
              <a:avLst/>
              <a:gdLst>
                <a:gd name="T0" fmla="*/ 36 w 79"/>
                <a:gd name="T1" fmla="*/ 27 h 97"/>
                <a:gd name="T2" fmla="*/ 40 w 79"/>
                <a:gd name="T3" fmla="*/ 1 h 97"/>
                <a:gd name="T4" fmla="*/ 46 w 79"/>
                <a:gd name="T5" fmla="*/ 5 h 97"/>
                <a:gd name="T6" fmla="*/ 41 w 79"/>
                <a:gd name="T7" fmla="*/ 27 h 97"/>
                <a:gd name="T8" fmla="*/ 39 w 79"/>
                <a:gd name="T9" fmla="*/ 27 h 97"/>
                <a:gd name="T10" fmla="*/ 36 w 79"/>
                <a:gd name="T11" fmla="*/ 27 h 97"/>
                <a:gd name="T12" fmla="*/ 38 w 79"/>
                <a:gd name="T13" fmla="*/ 67 h 97"/>
                <a:gd name="T14" fmla="*/ 34 w 79"/>
                <a:gd name="T15" fmla="*/ 58 h 97"/>
                <a:gd name="T16" fmla="*/ 29 w 79"/>
                <a:gd name="T17" fmla="*/ 64 h 97"/>
                <a:gd name="T18" fmla="*/ 38 w 79"/>
                <a:gd name="T19" fmla="*/ 67 h 97"/>
                <a:gd name="T20" fmla="*/ 41 w 79"/>
                <a:gd name="T21" fmla="*/ 67 h 97"/>
                <a:gd name="T22" fmla="*/ 46 w 79"/>
                <a:gd name="T23" fmla="*/ 58 h 97"/>
                <a:gd name="T24" fmla="*/ 50 w 79"/>
                <a:gd name="T25" fmla="*/ 64 h 97"/>
                <a:gd name="T26" fmla="*/ 41 w 79"/>
                <a:gd name="T27" fmla="*/ 67 h 97"/>
                <a:gd name="T28" fmla="*/ 40 w 79"/>
                <a:gd name="T29" fmla="*/ 94 h 97"/>
                <a:gd name="T30" fmla="*/ 25 w 79"/>
                <a:gd name="T31" fmla="*/ 96 h 97"/>
                <a:gd name="T32" fmla="*/ 16 w 79"/>
                <a:gd name="T33" fmla="*/ 89 h 97"/>
                <a:gd name="T34" fmla="*/ 10 w 79"/>
                <a:gd name="T35" fmla="*/ 81 h 97"/>
                <a:gd name="T36" fmla="*/ 5 w 79"/>
                <a:gd name="T37" fmla="*/ 72 h 97"/>
                <a:gd name="T38" fmla="*/ 0 w 79"/>
                <a:gd name="T39" fmla="*/ 55 h 97"/>
                <a:gd name="T40" fmla="*/ 7 w 79"/>
                <a:gd name="T41" fmla="*/ 37 h 97"/>
                <a:gd name="T42" fmla="*/ 22 w 79"/>
                <a:gd name="T43" fmla="*/ 30 h 97"/>
                <a:gd name="T44" fmla="*/ 40 w 79"/>
                <a:gd name="T45" fmla="*/ 31 h 97"/>
                <a:gd name="T46" fmla="*/ 57 w 79"/>
                <a:gd name="T47" fmla="*/ 30 h 97"/>
                <a:gd name="T48" fmla="*/ 72 w 79"/>
                <a:gd name="T49" fmla="*/ 37 h 97"/>
                <a:gd name="T50" fmla="*/ 79 w 79"/>
                <a:gd name="T51" fmla="*/ 55 h 97"/>
                <a:gd name="T52" fmla="*/ 74 w 79"/>
                <a:gd name="T53" fmla="*/ 72 h 97"/>
                <a:gd name="T54" fmla="*/ 69 w 79"/>
                <a:gd name="T55" fmla="*/ 81 h 97"/>
                <a:gd name="T56" fmla="*/ 63 w 79"/>
                <a:gd name="T57" fmla="*/ 89 h 97"/>
                <a:gd name="T58" fmla="*/ 54 w 79"/>
                <a:gd name="T59" fmla="*/ 96 h 97"/>
                <a:gd name="T60" fmla="*/ 40 w 79"/>
                <a:gd name="T61" fmla="*/ 94 h 97"/>
                <a:gd name="T62" fmla="*/ 29 w 79"/>
                <a:gd name="T63" fmla="*/ 86 h 97"/>
                <a:gd name="T64" fmla="*/ 24 w 79"/>
                <a:gd name="T65" fmla="*/ 82 h 97"/>
                <a:gd name="T66" fmla="*/ 19 w 79"/>
                <a:gd name="T67" fmla="*/ 75 h 97"/>
                <a:gd name="T68" fmla="*/ 15 w 79"/>
                <a:gd name="T69" fmla="*/ 68 h 97"/>
                <a:gd name="T70" fmla="*/ 11 w 79"/>
                <a:gd name="T71" fmla="*/ 56 h 97"/>
                <a:gd name="T72" fmla="*/ 16 w 79"/>
                <a:gd name="T73" fmla="*/ 45 h 97"/>
                <a:gd name="T74" fmla="*/ 25 w 79"/>
                <a:gd name="T75" fmla="*/ 40 h 97"/>
                <a:gd name="T76" fmla="*/ 39 w 79"/>
                <a:gd name="T77" fmla="*/ 41 h 97"/>
                <a:gd name="T78" fmla="*/ 40 w 79"/>
                <a:gd name="T79" fmla="*/ 41 h 97"/>
                <a:gd name="T80" fmla="*/ 40 w 79"/>
                <a:gd name="T81" fmla="*/ 41 h 97"/>
                <a:gd name="T82" fmla="*/ 54 w 79"/>
                <a:gd name="T83" fmla="*/ 40 h 97"/>
                <a:gd name="T84" fmla="*/ 63 w 79"/>
                <a:gd name="T85" fmla="*/ 45 h 97"/>
                <a:gd name="T86" fmla="*/ 68 w 79"/>
                <a:gd name="T87" fmla="*/ 56 h 97"/>
                <a:gd name="T88" fmla="*/ 64 w 79"/>
                <a:gd name="T89" fmla="*/ 68 h 97"/>
                <a:gd name="T90" fmla="*/ 60 w 79"/>
                <a:gd name="T91" fmla="*/ 75 h 97"/>
                <a:gd name="T92" fmla="*/ 55 w 79"/>
                <a:gd name="T93" fmla="*/ 82 h 97"/>
                <a:gd name="T94" fmla="*/ 50 w 79"/>
                <a:gd name="T95" fmla="*/ 86 h 97"/>
                <a:gd name="T96" fmla="*/ 41 w 79"/>
                <a:gd name="T97" fmla="*/ 83 h 97"/>
                <a:gd name="T98" fmla="*/ 40 w 79"/>
                <a:gd name="T99" fmla="*/ 83 h 97"/>
                <a:gd name="T100" fmla="*/ 38 w 79"/>
                <a:gd name="T101" fmla="*/ 83 h 97"/>
                <a:gd name="T102" fmla="*/ 29 w 79"/>
                <a:gd name="T103" fmla="*/ 86 h 97"/>
                <a:gd name="T104" fmla="*/ 43 w 79"/>
                <a:gd name="T105" fmla="*/ 15 h 97"/>
                <a:gd name="T106" fmla="*/ 45 w 79"/>
                <a:gd name="T107" fmla="*/ 13 h 97"/>
                <a:gd name="T108" fmla="*/ 65 w 79"/>
                <a:gd name="T109" fmla="*/ 10 h 97"/>
                <a:gd name="T110" fmla="*/ 44 w 79"/>
                <a:gd name="T111" fmla="*/ 20 h 97"/>
                <a:gd name="T112" fmla="*/ 59 w 79"/>
                <a:gd name="T113" fmla="*/ 23 h 97"/>
                <a:gd name="T114" fmla="*/ 78 w 79"/>
                <a:gd name="T115" fmla="*/ 11 h 97"/>
                <a:gd name="T116" fmla="*/ 54 w 79"/>
                <a:gd name="T117" fmla="*/ 3 h 97"/>
                <a:gd name="T118" fmla="*/ 43 w 79"/>
                <a:gd name="T119" fmla="*/ 1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9" h="97">
                  <a:moveTo>
                    <a:pt x="36" y="27"/>
                  </a:moveTo>
                  <a:cubicBezTo>
                    <a:pt x="33" y="18"/>
                    <a:pt x="30" y="8"/>
                    <a:pt x="40" y="1"/>
                  </a:cubicBezTo>
                  <a:cubicBezTo>
                    <a:pt x="46" y="5"/>
                    <a:pt x="46" y="5"/>
                    <a:pt x="46" y="5"/>
                  </a:cubicBezTo>
                  <a:cubicBezTo>
                    <a:pt x="38" y="11"/>
                    <a:pt x="39" y="20"/>
                    <a:pt x="41" y="27"/>
                  </a:cubicBezTo>
                  <a:cubicBezTo>
                    <a:pt x="40" y="27"/>
                    <a:pt x="40" y="27"/>
                    <a:pt x="39" y="27"/>
                  </a:cubicBezTo>
                  <a:cubicBezTo>
                    <a:pt x="38" y="27"/>
                    <a:pt x="37" y="27"/>
                    <a:pt x="36" y="27"/>
                  </a:cubicBezTo>
                  <a:close/>
                  <a:moveTo>
                    <a:pt x="38" y="67"/>
                  </a:moveTo>
                  <a:cubicBezTo>
                    <a:pt x="38" y="67"/>
                    <a:pt x="38" y="59"/>
                    <a:pt x="34" y="58"/>
                  </a:cubicBezTo>
                  <a:cubicBezTo>
                    <a:pt x="30" y="58"/>
                    <a:pt x="28" y="62"/>
                    <a:pt x="29" y="64"/>
                  </a:cubicBezTo>
                  <a:cubicBezTo>
                    <a:pt x="30" y="66"/>
                    <a:pt x="38" y="67"/>
                    <a:pt x="38" y="67"/>
                  </a:cubicBezTo>
                  <a:close/>
                  <a:moveTo>
                    <a:pt x="41" y="67"/>
                  </a:moveTo>
                  <a:cubicBezTo>
                    <a:pt x="41" y="67"/>
                    <a:pt x="42" y="59"/>
                    <a:pt x="46" y="58"/>
                  </a:cubicBezTo>
                  <a:cubicBezTo>
                    <a:pt x="50" y="58"/>
                    <a:pt x="52" y="62"/>
                    <a:pt x="50" y="64"/>
                  </a:cubicBezTo>
                  <a:cubicBezTo>
                    <a:pt x="49" y="66"/>
                    <a:pt x="41" y="67"/>
                    <a:pt x="41" y="67"/>
                  </a:cubicBezTo>
                  <a:close/>
                  <a:moveTo>
                    <a:pt x="40" y="94"/>
                  </a:moveTo>
                  <a:cubicBezTo>
                    <a:pt x="33" y="97"/>
                    <a:pt x="29" y="97"/>
                    <a:pt x="25" y="96"/>
                  </a:cubicBezTo>
                  <a:cubicBezTo>
                    <a:pt x="21" y="95"/>
                    <a:pt x="19" y="93"/>
                    <a:pt x="16" y="89"/>
                  </a:cubicBezTo>
                  <a:cubicBezTo>
                    <a:pt x="14" y="86"/>
                    <a:pt x="12" y="83"/>
                    <a:pt x="10" y="81"/>
                  </a:cubicBezTo>
                  <a:cubicBezTo>
                    <a:pt x="8" y="78"/>
                    <a:pt x="7" y="75"/>
                    <a:pt x="5" y="72"/>
                  </a:cubicBezTo>
                  <a:cubicBezTo>
                    <a:pt x="3" y="67"/>
                    <a:pt x="0" y="61"/>
                    <a:pt x="0" y="55"/>
                  </a:cubicBezTo>
                  <a:cubicBezTo>
                    <a:pt x="0" y="48"/>
                    <a:pt x="1" y="42"/>
                    <a:pt x="7" y="37"/>
                  </a:cubicBezTo>
                  <a:cubicBezTo>
                    <a:pt x="11" y="33"/>
                    <a:pt x="16" y="31"/>
                    <a:pt x="22" y="30"/>
                  </a:cubicBezTo>
                  <a:cubicBezTo>
                    <a:pt x="27" y="29"/>
                    <a:pt x="33" y="29"/>
                    <a:pt x="40" y="31"/>
                  </a:cubicBezTo>
                  <a:cubicBezTo>
                    <a:pt x="46" y="29"/>
                    <a:pt x="52" y="29"/>
                    <a:pt x="57" y="30"/>
                  </a:cubicBezTo>
                  <a:cubicBezTo>
                    <a:pt x="63" y="31"/>
                    <a:pt x="68" y="33"/>
                    <a:pt x="72" y="37"/>
                  </a:cubicBezTo>
                  <a:cubicBezTo>
                    <a:pt x="78" y="42"/>
                    <a:pt x="79" y="48"/>
                    <a:pt x="79" y="55"/>
                  </a:cubicBezTo>
                  <a:cubicBezTo>
                    <a:pt x="79" y="61"/>
                    <a:pt x="76" y="67"/>
                    <a:pt x="74" y="72"/>
                  </a:cubicBezTo>
                  <a:cubicBezTo>
                    <a:pt x="72" y="75"/>
                    <a:pt x="71" y="78"/>
                    <a:pt x="69" y="81"/>
                  </a:cubicBezTo>
                  <a:cubicBezTo>
                    <a:pt x="67" y="83"/>
                    <a:pt x="65" y="86"/>
                    <a:pt x="63" y="89"/>
                  </a:cubicBezTo>
                  <a:cubicBezTo>
                    <a:pt x="60" y="93"/>
                    <a:pt x="58" y="95"/>
                    <a:pt x="54" y="96"/>
                  </a:cubicBezTo>
                  <a:cubicBezTo>
                    <a:pt x="50" y="97"/>
                    <a:pt x="46" y="97"/>
                    <a:pt x="40" y="94"/>
                  </a:cubicBezTo>
                  <a:close/>
                  <a:moveTo>
                    <a:pt x="29" y="86"/>
                  </a:moveTo>
                  <a:cubicBezTo>
                    <a:pt x="27" y="86"/>
                    <a:pt x="26" y="84"/>
                    <a:pt x="24" y="82"/>
                  </a:cubicBezTo>
                  <a:cubicBezTo>
                    <a:pt x="22" y="80"/>
                    <a:pt x="21" y="77"/>
                    <a:pt x="19" y="75"/>
                  </a:cubicBezTo>
                  <a:cubicBezTo>
                    <a:pt x="18" y="73"/>
                    <a:pt x="17" y="71"/>
                    <a:pt x="15" y="68"/>
                  </a:cubicBezTo>
                  <a:cubicBezTo>
                    <a:pt x="13" y="64"/>
                    <a:pt x="12" y="60"/>
                    <a:pt x="11" y="56"/>
                  </a:cubicBezTo>
                  <a:cubicBezTo>
                    <a:pt x="11" y="52"/>
                    <a:pt x="12" y="48"/>
                    <a:pt x="16" y="45"/>
                  </a:cubicBezTo>
                  <a:cubicBezTo>
                    <a:pt x="18" y="42"/>
                    <a:pt x="21" y="41"/>
                    <a:pt x="25" y="40"/>
                  </a:cubicBezTo>
                  <a:cubicBezTo>
                    <a:pt x="29" y="40"/>
                    <a:pt x="34" y="40"/>
                    <a:pt x="39" y="41"/>
                  </a:cubicBezTo>
                  <a:cubicBezTo>
                    <a:pt x="40" y="41"/>
                    <a:pt x="40" y="41"/>
                    <a:pt x="40" y="41"/>
                  </a:cubicBezTo>
                  <a:cubicBezTo>
                    <a:pt x="40" y="41"/>
                    <a:pt x="40" y="41"/>
                    <a:pt x="40" y="41"/>
                  </a:cubicBezTo>
                  <a:cubicBezTo>
                    <a:pt x="45" y="40"/>
                    <a:pt x="50" y="40"/>
                    <a:pt x="54" y="40"/>
                  </a:cubicBezTo>
                  <a:cubicBezTo>
                    <a:pt x="58" y="41"/>
                    <a:pt x="61" y="42"/>
                    <a:pt x="63" y="45"/>
                  </a:cubicBezTo>
                  <a:cubicBezTo>
                    <a:pt x="67" y="48"/>
                    <a:pt x="68" y="52"/>
                    <a:pt x="68" y="56"/>
                  </a:cubicBezTo>
                  <a:cubicBezTo>
                    <a:pt x="67" y="60"/>
                    <a:pt x="66" y="64"/>
                    <a:pt x="64" y="68"/>
                  </a:cubicBezTo>
                  <a:cubicBezTo>
                    <a:pt x="62" y="71"/>
                    <a:pt x="61" y="73"/>
                    <a:pt x="60" y="75"/>
                  </a:cubicBezTo>
                  <a:cubicBezTo>
                    <a:pt x="58" y="77"/>
                    <a:pt x="57" y="80"/>
                    <a:pt x="55" y="82"/>
                  </a:cubicBezTo>
                  <a:cubicBezTo>
                    <a:pt x="53" y="84"/>
                    <a:pt x="52" y="86"/>
                    <a:pt x="50" y="86"/>
                  </a:cubicBezTo>
                  <a:cubicBezTo>
                    <a:pt x="48" y="87"/>
                    <a:pt x="45" y="86"/>
                    <a:pt x="41" y="83"/>
                  </a:cubicBezTo>
                  <a:cubicBezTo>
                    <a:pt x="40" y="83"/>
                    <a:pt x="40" y="83"/>
                    <a:pt x="40" y="83"/>
                  </a:cubicBezTo>
                  <a:cubicBezTo>
                    <a:pt x="38" y="83"/>
                    <a:pt x="38" y="83"/>
                    <a:pt x="38" y="83"/>
                  </a:cubicBezTo>
                  <a:cubicBezTo>
                    <a:pt x="34" y="86"/>
                    <a:pt x="31" y="87"/>
                    <a:pt x="29" y="86"/>
                  </a:cubicBezTo>
                  <a:close/>
                  <a:moveTo>
                    <a:pt x="43" y="15"/>
                  </a:moveTo>
                  <a:cubicBezTo>
                    <a:pt x="44" y="14"/>
                    <a:pt x="44" y="14"/>
                    <a:pt x="45" y="13"/>
                  </a:cubicBezTo>
                  <a:cubicBezTo>
                    <a:pt x="52" y="11"/>
                    <a:pt x="65" y="10"/>
                    <a:pt x="65" y="10"/>
                  </a:cubicBezTo>
                  <a:cubicBezTo>
                    <a:pt x="58" y="12"/>
                    <a:pt x="49" y="15"/>
                    <a:pt x="44" y="20"/>
                  </a:cubicBezTo>
                  <a:cubicBezTo>
                    <a:pt x="47" y="22"/>
                    <a:pt x="51" y="25"/>
                    <a:pt x="59" y="23"/>
                  </a:cubicBezTo>
                  <a:cubicBezTo>
                    <a:pt x="68" y="22"/>
                    <a:pt x="78" y="11"/>
                    <a:pt x="78" y="11"/>
                  </a:cubicBezTo>
                  <a:cubicBezTo>
                    <a:pt x="78" y="11"/>
                    <a:pt x="62" y="0"/>
                    <a:pt x="54" y="3"/>
                  </a:cubicBezTo>
                  <a:cubicBezTo>
                    <a:pt x="48" y="5"/>
                    <a:pt x="44" y="11"/>
                    <a:pt x="43" y="15"/>
                  </a:cubicBezTo>
                  <a:close/>
                </a:path>
              </a:pathLst>
            </a:custGeom>
            <a:solidFill>
              <a:schemeClr val="bg2"/>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151"/>
            <p:cNvSpPr>
              <a:spLocks noEditPoints="1"/>
            </p:cNvSpPr>
            <p:nvPr/>
          </p:nvSpPr>
          <p:spPr bwMode="auto">
            <a:xfrm>
              <a:off x="7453812" y="2537454"/>
              <a:ext cx="310531" cy="388598"/>
            </a:xfrm>
            <a:custGeom>
              <a:avLst/>
              <a:gdLst>
                <a:gd name="T0" fmla="*/ 49 w 83"/>
                <a:gd name="T1" fmla="*/ 71 h 104"/>
                <a:gd name="T2" fmla="*/ 43 w 83"/>
                <a:gd name="T3" fmla="*/ 71 h 104"/>
                <a:gd name="T4" fmla="*/ 60 w 83"/>
                <a:gd name="T5" fmla="*/ 99 h 104"/>
                <a:gd name="T6" fmla="*/ 69 w 83"/>
                <a:gd name="T7" fmla="*/ 104 h 104"/>
                <a:gd name="T8" fmla="*/ 77 w 83"/>
                <a:gd name="T9" fmla="*/ 69 h 104"/>
                <a:gd name="T10" fmla="*/ 78 w 83"/>
                <a:gd name="T11" fmla="*/ 27 h 104"/>
                <a:gd name="T12" fmla="*/ 52 w 83"/>
                <a:gd name="T13" fmla="*/ 35 h 104"/>
                <a:gd name="T14" fmla="*/ 32 w 83"/>
                <a:gd name="T15" fmla="*/ 38 h 104"/>
                <a:gd name="T16" fmla="*/ 24 w 83"/>
                <a:gd name="T17" fmla="*/ 37 h 104"/>
                <a:gd name="T18" fmla="*/ 8 w 83"/>
                <a:gd name="T19" fmla="*/ 54 h 104"/>
                <a:gd name="T20" fmla="*/ 12 w 83"/>
                <a:gd name="T21" fmla="*/ 90 h 104"/>
                <a:gd name="T22" fmla="*/ 20 w 83"/>
                <a:gd name="T23" fmla="*/ 104 h 104"/>
                <a:gd name="T24" fmla="*/ 41 w 83"/>
                <a:gd name="T25" fmla="*/ 104 h 104"/>
                <a:gd name="T26" fmla="*/ 42 w 83"/>
                <a:gd name="T27" fmla="*/ 0 h 104"/>
                <a:gd name="T28" fmla="*/ 59 w 83"/>
                <a:gd name="T29" fmla="*/ 17 h 104"/>
                <a:gd name="T30" fmla="*/ 42 w 83"/>
                <a:gd name="T31" fmla="*/ 35 h 104"/>
                <a:gd name="T32" fmla="*/ 25 w 83"/>
                <a:gd name="T33" fmla="*/ 17 h 104"/>
                <a:gd name="T34" fmla="*/ 42 w 83"/>
                <a:gd name="T35" fmla="*/ 0 h 104"/>
                <a:gd name="T36" fmla="*/ 52 w 83"/>
                <a:gd name="T37" fmla="*/ 17 h 104"/>
                <a:gd name="T38" fmla="*/ 42 w 83"/>
                <a:gd name="T39" fmla="*/ 27 h 104"/>
                <a:gd name="T40" fmla="*/ 32 w 83"/>
                <a:gd name="T41" fmla="*/ 17 h 104"/>
                <a:gd name="T42" fmla="*/ 42 w 83"/>
                <a:gd name="T43" fmla="*/ 8 h 104"/>
                <a:gd name="T44" fmla="*/ 41 w 83"/>
                <a:gd name="T45" fmla="*/ 57 h 104"/>
                <a:gd name="T46" fmla="*/ 41 w 83"/>
                <a:gd name="T47" fmla="*/ 85 h 104"/>
                <a:gd name="T48" fmla="*/ 41 w 83"/>
                <a:gd name="T49" fmla="*/ 57 h 104"/>
                <a:gd name="T50" fmla="*/ 21 w 83"/>
                <a:gd name="T51" fmla="*/ 54 h 104"/>
                <a:gd name="T52" fmla="*/ 29 w 83"/>
                <a:gd name="T53" fmla="*/ 48 h 104"/>
                <a:gd name="T54" fmla="*/ 33 w 83"/>
                <a:gd name="T55" fmla="*/ 53 h 104"/>
                <a:gd name="T56" fmla="*/ 27 w 83"/>
                <a:gd name="T57" fmla="*/ 54 h 104"/>
                <a:gd name="T58" fmla="*/ 25 w 83"/>
                <a:gd name="T59" fmla="*/ 57 h 104"/>
                <a:gd name="T60" fmla="*/ 62 w 83"/>
                <a:gd name="T61" fmla="*/ 57 h 104"/>
                <a:gd name="T62" fmla="*/ 58 w 83"/>
                <a:gd name="T63" fmla="*/ 55 h 104"/>
                <a:gd name="T64" fmla="*/ 54 w 83"/>
                <a:gd name="T65" fmla="*/ 53 h 104"/>
                <a:gd name="T66" fmla="*/ 49 w 83"/>
                <a:gd name="T67" fmla="*/ 49 h 104"/>
                <a:gd name="T68" fmla="*/ 59 w 83"/>
                <a:gd name="T69" fmla="*/ 50 h 104"/>
                <a:gd name="T70" fmla="*/ 62 w 83"/>
                <a:gd name="T71" fmla="*/ 57 h 104"/>
                <a:gd name="T72" fmla="*/ 39 w 83"/>
                <a:gd name="T73" fmla="*/ 71 h 104"/>
                <a:gd name="T74" fmla="*/ 33 w 83"/>
                <a:gd name="T75" fmla="*/ 7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3" h="104">
                  <a:moveTo>
                    <a:pt x="46" y="66"/>
                  </a:moveTo>
                  <a:cubicBezTo>
                    <a:pt x="48" y="66"/>
                    <a:pt x="49" y="69"/>
                    <a:pt x="49" y="71"/>
                  </a:cubicBezTo>
                  <a:cubicBezTo>
                    <a:pt x="49" y="74"/>
                    <a:pt x="48" y="76"/>
                    <a:pt x="46" y="76"/>
                  </a:cubicBezTo>
                  <a:cubicBezTo>
                    <a:pt x="45" y="76"/>
                    <a:pt x="43" y="74"/>
                    <a:pt x="43" y="71"/>
                  </a:cubicBezTo>
                  <a:cubicBezTo>
                    <a:pt x="43" y="69"/>
                    <a:pt x="45" y="66"/>
                    <a:pt x="46" y="66"/>
                  </a:cubicBezTo>
                  <a:close/>
                  <a:moveTo>
                    <a:pt x="60" y="99"/>
                  </a:moveTo>
                  <a:cubicBezTo>
                    <a:pt x="62" y="104"/>
                    <a:pt x="62" y="104"/>
                    <a:pt x="62" y="104"/>
                  </a:cubicBezTo>
                  <a:cubicBezTo>
                    <a:pt x="69" y="104"/>
                    <a:pt x="69" y="104"/>
                    <a:pt x="69" y="104"/>
                  </a:cubicBezTo>
                  <a:cubicBezTo>
                    <a:pt x="69" y="91"/>
                    <a:pt x="69" y="91"/>
                    <a:pt x="69" y="91"/>
                  </a:cubicBezTo>
                  <a:cubicBezTo>
                    <a:pt x="74" y="85"/>
                    <a:pt x="77" y="77"/>
                    <a:pt x="77" y="69"/>
                  </a:cubicBezTo>
                  <a:cubicBezTo>
                    <a:pt x="77" y="64"/>
                    <a:pt x="76" y="59"/>
                    <a:pt x="74" y="54"/>
                  </a:cubicBezTo>
                  <a:cubicBezTo>
                    <a:pt x="80" y="48"/>
                    <a:pt x="83" y="37"/>
                    <a:pt x="78" y="27"/>
                  </a:cubicBezTo>
                  <a:cubicBezTo>
                    <a:pt x="70" y="28"/>
                    <a:pt x="63" y="32"/>
                    <a:pt x="58" y="37"/>
                  </a:cubicBezTo>
                  <a:cubicBezTo>
                    <a:pt x="57" y="36"/>
                    <a:pt x="54" y="36"/>
                    <a:pt x="52" y="35"/>
                  </a:cubicBezTo>
                  <a:cubicBezTo>
                    <a:pt x="51" y="38"/>
                    <a:pt x="51" y="38"/>
                    <a:pt x="51" y="38"/>
                  </a:cubicBezTo>
                  <a:cubicBezTo>
                    <a:pt x="44" y="37"/>
                    <a:pt x="40" y="37"/>
                    <a:pt x="32" y="38"/>
                  </a:cubicBezTo>
                  <a:cubicBezTo>
                    <a:pt x="31" y="35"/>
                    <a:pt x="31" y="35"/>
                    <a:pt x="31" y="35"/>
                  </a:cubicBezTo>
                  <a:cubicBezTo>
                    <a:pt x="29" y="35"/>
                    <a:pt x="26" y="36"/>
                    <a:pt x="24" y="37"/>
                  </a:cubicBezTo>
                  <a:cubicBezTo>
                    <a:pt x="20" y="32"/>
                    <a:pt x="12" y="28"/>
                    <a:pt x="5" y="27"/>
                  </a:cubicBezTo>
                  <a:cubicBezTo>
                    <a:pt x="0" y="37"/>
                    <a:pt x="3" y="48"/>
                    <a:pt x="8" y="54"/>
                  </a:cubicBezTo>
                  <a:cubicBezTo>
                    <a:pt x="6" y="59"/>
                    <a:pt x="5" y="63"/>
                    <a:pt x="5" y="69"/>
                  </a:cubicBezTo>
                  <a:cubicBezTo>
                    <a:pt x="5" y="77"/>
                    <a:pt x="8" y="84"/>
                    <a:pt x="12" y="90"/>
                  </a:cubicBezTo>
                  <a:cubicBezTo>
                    <a:pt x="13" y="104"/>
                    <a:pt x="13" y="104"/>
                    <a:pt x="13" y="104"/>
                  </a:cubicBezTo>
                  <a:cubicBezTo>
                    <a:pt x="20" y="104"/>
                    <a:pt x="20" y="104"/>
                    <a:pt x="20" y="104"/>
                  </a:cubicBezTo>
                  <a:cubicBezTo>
                    <a:pt x="22" y="99"/>
                    <a:pt x="22" y="99"/>
                    <a:pt x="22" y="99"/>
                  </a:cubicBezTo>
                  <a:cubicBezTo>
                    <a:pt x="27" y="102"/>
                    <a:pt x="34" y="104"/>
                    <a:pt x="41" y="104"/>
                  </a:cubicBezTo>
                  <a:cubicBezTo>
                    <a:pt x="48" y="104"/>
                    <a:pt x="55" y="102"/>
                    <a:pt x="60" y="99"/>
                  </a:cubicBezTo>
                  <a:close/>
                  <a:moveTo>
                    <a:pt x="42" y="0"/>
                  </a:moveTo>
                  <a:cubicBezTo>
                    <a:pt x="47" y="0"/>
                    <a:pt x="51" y="2"/>
                    <a:pt x="54" y="5"/>
                  </a:cubicBezTo>
                  <a:cubicBezTo>
                    <a:pt x="57" y="8"/>
                    <a:pt x="59" y="13"/>
                    <a:pt x="59" y="17"/>
                  </a:cubicBezTo>
                  <a:cubicBezTo>
                    <a:pt x="59" y="22"/>
                    <a:pt x="57" y="26"/>
                    <a:pt x="54" y="30"/>
                  </a:cubicBezTo>
                  <a:cubicBezTo>
                    <a:pt x="51" y="33"/>
                    <a:pt x="47" y="35"/>
                    <a:pt x="42" y="35"/>
                  </a:cubicBezTo>
                  <a:cubicBezTo>
                    <a:pt x="37" y="35"/>
                    <a:pt x="33" y="33"/>
                    <a:pt x="30" y="30"/>
                  </a:cubicBezTo>
                  <a:cubicBezTo>
                    <a:pt x="27" y="26"/>
                    <a:pt x="25" y="22"/>
                    <a:pt x="25" y="17"/>
                  </a:cubicBezTo>
                  <a:cubicBezTo>
                    <a:pt x="25" y="13"/>
                    <a:pt x="27" y="8"/>
                    <a:pt x="30" y="5"/>
                  </a:cubicBezTo>
                  <a:cubicBezTo>
                    <a:pt x="33" y="2"/>
                    <a:pt x="37" y="0"/>
                    <a:pt x="42" y="0"/>
                  </a:cubicBezTo>
                  <a:close/>
                  <a:moveTo>
                    <a:pt x="49" y="10"/>
                  </a:moveTo>
                  <a:cubicBezTo>
                    <a:pt x="51" y="12"/>
                    <a:pt x="52" y="15"/>
                    <a:pt x="52" y="17"/>
                  </a:cubicBezTo>
                  <a:cubicBezTo>
                    <a:pt x="52" y="20"/>
                    <a:pt x="51" y="23"/>
                    <a:pt x="49" y="24"/>
                  </a:cubicBezTo>
                  <a:cubicBezTo>
                    <a:pt x="47" y="26"/>
                    <a:pt x="45" y="27"/>
                    <a:pt x="42" y="27"/>
                  </a:cubicBezTo>
                  <a:cubicBezTo>
                    <a:pt x="39" y="27"/>
                    <a:pt x="37" y="26"/>
                    <a:pt x="35" y="24"/>
                  </a:cubicBezTo>
                  <a:cubicBezTo>
                    <a:pt x="33" y="23"/>
                    <a:pt x="32" y="20"/>
                    <a:pt x="32" y="17"/>
                  </a:cubicBezTo>
                  <a:cubicBezTo>
                    <a:pt x="32" y="15"/>
                    <a:pt x="33" y="12"/>
                    <a:pt x="35" y="10"/>
                  </a:cubicBezTo>
                  <a:cubicBezTo>
                    <a:pt x="37" y="9"/>
                    <a:pt x="39" y="8"/>
                    <a:pt x="42" y="8"/>
                  </a:cubicBezTo>
                  <a:cubicBezTo>
                    <a:pt x="45" y="8"/>
                    <a:pt x="47" y="9"/>
                    <a:pt x="49" y="10"/>
                  </a:cubicBezTo>
                  <a:close/>
                  <a:moveTo>
                    <a:pt x="41" y="57"/>
                  </a:moveTo>
                  <a:cubicBezTo>
                    <a:pt x="33" y="57"/>
                    <a:pt x="27" y="64"/>
                    <a:pt x="27" y="71"/>
                  </a:cubicBezTo>
                  <a:cubicBezTo>
                    <a:pt x="27" y="79"/>
                    <a:pt x="33" y="85"/>
                    <a:pt x="41" y="85"/>
                  </a:cubicBezTo>
                  <a:cubicBezTo>
                    <a:pt x="49" y="85"/>
                    <a:pt x="55" y="79"/>
                    <a:pt x="55" y="71"/>
                  </a:cubicBezTo>
                  <a:cubicBezTo>
                    <a:pt x="55" y="64"/>
                    <a:pt x="49" y="57"/>
                    <a:pt x="41" y="57"/>
                  </a:cubicBezTo>
                  <a:close/>
                  <a:moveTo>
                    <a:pt x="21" y="57"/>
                  </a:moveTo>
                  <a:cubicBezTo>
                    <a:pt x="21" y="56"/>
                    <a:pt x="21" y="55"/>
                    <a:pt x="21" y="54"/>
                  </a:cubicBezTo>
                  <a:cubicBezTo>
                    <a:pt x="22" y="52"/>
                    <a:pt x="23" y="51"/>
                    <a:pt x="24" y="50"/>
                  </a:cubicBezTo>
                  <a:cubicBezTo>
                    <a:pt x="26" y="49"/>
                    <a:pt x="27" y="49"/>
                    <a:pt x="29" y="48"/>
                  </a:cubicBezTo>
                  <a:cubicBezTo>
                    <a:pt x="31" y="48"/>
                    <a:pt x="32" y="49"/>
                    <a:pt x="34" y="49"/>
                  </a:cubicBezTo>
                  <a:cubicBezTo>
                    <a:pt x="33" y="53"/>
                    <a:pt x="33" y="53"/>
                    <a:pt x="33" y="53"/>
                  </a:cubicBezTo>
                  <a:cubicBezTo>
                    <a:pt x="31" y="53"/>
                    <a:pt x="30" y="53"/>
                    <a:pt x="29" y="53"/>
                  </a:cubicBezTo>
                  <a:cubicBezTo>
                    <a:pt x="28" y="53"/>
                    <a:pt x="27" y="53"/>
                    <a:pt x="27" y="54"/>
                  </a:cubicBezTo>
                  <a:cubicBezTo>
                    <a:pt x="26" y="54"/>
                    <a:pt x="26" y="54"/>
                    <a:pt x="25" y="55"/>
                  </a:cubicBezTo>
                  <a:cubicBezTo>
                    <a:pt x="25" y="56"/>
                    <a:pt x="25" y="56"/>
                    <a:pt x="25" y="57"/>
                  </a:cubicBezTo>
                  <a:cubicBezTo>
                    <a:pt x="21" y="57"/>
                    <a:pt x="21" y="57"/>
                    <a:pt x="21" y="57"/>
                  </a:cubicBezTo>
                  <a:close/>
                  <a:moveTo>
                    <a:pt x="62" y="57"/>
                  </a:moveTo>
                  <a:cubicBezTo>
                    <a:pt x="58" y="57"/>
                    <a:pt x="58" y="57"/>
                    <a:pt x="58" y="57"/>
                  </a:cubicBezTo>
                  <a:cubicBezTo>
                    <a:pt x="58" y="56"/>
                    <a:pt x="58" y="56"/>
                    <a:pt x="58" y="55"/>
                  </a:cubicBezTo>
                  <a:cubicBezTo>
                    <a:pt x="57" y="54"/>
                    <a:pt x="57" y="54"/>
                    <a:pt x="56" y="54"/>
                  </a:cubicBezTo>
                  <a:cubicBezTo>
                    <a:pt x="56" y="53"/>
                    <a:pt x="55" y="53"/>
                    <a:pt x="54" y="53"/>
                  </a:cubicBezTo>
                  <a:cubicBezTo>
                    <a:pt x="53" y="53"/>
                    <a:pt x="51" y="53"/>
                    <a:pt x="50" y="53"/>
                  </a:cubicBezTo>
                  <a:cubicBezTo>
                    <a:pt x="49" y="49"/>
                    <a:pt x="49" y="49"/>
                    <a:pt x="49" y="49"/>
                  </a:cubicBezTo>
                  <a:cubicBezTo>
                    <a:pt x="50" y="49"/>
                    <a:pt x="52" y="48"/>
                    <a:pt x="54" y="48"/>
                  </a:cubicBezTo>
                  <a:cubicBezTo>
                    <a:pt x="56" y="49"/>
                    <a:pt x="57" y="49"/>
                    <a:pt x="59" y="50"/>
                  </a:cubicBezTo>
                  <a:cubicBezTo>
                    <a:pt x="60" y="51"/>
                    <a:pt x="61" y="52"/>
                    <a:pt x="62" y="54"/>
                  </a:cubicBezTo>
                  <a:cubicBezTo>
                    <a:pt x="62" y="55"/>
                    <a:pt x="62" y="56"/>
                    <a:pt x="62" y="57"/>
                  </a:cubicBezTo>
                  <a:close/>
                  <a:moveTo>
                    <a:pt x="36" y="66"/>
                  </a:moveTo>
                  <a:cubicBezTo>
                    <a:pt x="37" y="66"/>
                    <a:pt x="39" y="69"/>
                    <a:pt x="39" y="71"/>
                  </a:cubicBezTo>
                  <a:cubicBezTo>
                    <a:pt x="39" y="74"/>
                    <a:pt x="37" y="76"/>
                    <a:pt x="36" y="76"/>
                  </a:cubicBezTo>
                  <a:cubicBezTo>
                    <a:pt x="34" y="76"/>
                    <a:pt x="33" y="74"/>
                    <a:pt x="33" y="71"/>
                  </a:cubicBezTo>
                  <a:cubicBezTo>
                    <a:pt x="33" y="69"/>
                    <a:pt x="34" y="66"/>
                    <a:pt x="36" y="66"/>
                  </a:cubicBezTo>
                  <a:close/>
                </a:path>
              </a:pathLst>
            </a:custGeom>
            <a:solidFill>
              <a:schemeClr val="bg2"/>
            </a:solidFill>
            <a:ln>
              <a:noFill/>
            </a:ln>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152"/>
            <p:cNvSpPr>
              <a:spLocks noEditPoints="1"/>
            </p:cNvSpPr>
            <p:nvPr/>
          </p:nvSpPr>
          <p:spPr bwMode="auto">
            <a:xfrm>
              <a:off x="5944618" y="1978825"/>
              <a:ext cx="343494" cy="329615"/>
            </a:xfrm>
            <a:custGeom>
              <a:avLst/>
              <a:gdLst>
                <a:gd name="T0" fmla="*/ 80 w 198"/>
                <a:gd name="T1" fmla="*/ 39 h 190"/>
                <a:gd name="T2" fmla="*/ 32 w 198"/>
                <a:gd name="T3" fmla="*/ 39 h 190"/>
                <a:gd name="T4" fmla="*/ 24 w 198"/>
                <a:gd name="T5" fmla="*/ 52 h 190"/>
                <a:gd name="T6" fmla="*/ 32 w 198"/>
                <a:gd name="T7" fmla="*/ 65 h 190"/>
                <a:gd name="T8" fmla="*/ 80 w 198"/>
                <a:gd name="T9" fmla="*/ 65 h 190"/>
                <a:gd name="T10" fmla="*/ 80 w 198"/>
                <a:gd name="T11" fmla="*/ 39 h 190"/>
                <a:gd name="T12" fmla="*/ 80 w 198"/>
                <a:gd name="T13" fmla="*/ 39 h 190"/>
                <a:gd name="T14" fmla="*/ 114 w 198"/>
                <a:gd name="T15" fmla="*/ 65 h 190"/>
                <a:gd name="T16" fmla="*/ 170 w 198"/>
                <a:gd name="T17" fmla="*/ 65 h 190"/>
                <a:gd name="T18" fmla="*/ 177 w 198"/>
                <a:gd name="T19" fmla="*/ 65 h 190"/>
                <a:gd name="T20" fmla="*/ 179 w 198"/>
                <a:gd name="T21" fmla="*/ 69 h 190"/>
                <a:gd name="T22" fmla="*/ 194 w 198"/>
                <a:gd name="T23" fmla="*/ 93 h 190"/>
                <a:gd name="T24" fmla="*/ 198 w 198"/>
                <a:gd name="T25" fmla="*/ 99 h 190"/>
                <a:gd name="T26" fmla="*/ 194 w 198"/>
                <a:gd name="T27" fmla="*/ 103 h 190"/>
                <a:gd name="T28" fmla="*/ 179 w 198"/>
                <a:gd name="T29" fmla="*/ 127 h 190"/>
                <a:gd name="T30" fmla="*/ 177 w 198"/>
                <a:gd name="T31" fmla="*/ 134 h 190"/>
                <a:gd name="T32" fmla="*/ 170 w 198"/>
                <a:gd name="T33" fmla="*/ 134 h 190"/>
                <a:gd name="T34" fmla="*/ 114 w 198"/>
                <a:gd name="T35" fmla="*/ 134 h 190"/>
                <a:gd name="T36" fmla="*/ 114 w 198"/>
                <a:gd name="T37" fmla="*/ 164 h 190"/>
                <a:gd name="T38" fmla="*/ 164 w 198"/>
                <a:gd name="T39" fmla="*/ 164 h 190"/>
                <a:gd name="T40" fmla="*/ 164 w 198"/>
                <a:gd name="T41" fmla="*/ 190 h 190"/>
                <a:gd name="T42" fmla="*/ 37 w 198"/>
                <a:gd name="T43" fmla="*/ 190 h 190"/>
                <a:gd name="T44" fmla="*/ 37 w 198"/>
                <a:gd name="T45" fmla="*/ 164 h 190"/>
                <a:gd name="T46" fmla="*/ 82 w 198"/>
                <a:gd name="T47" fmla="*/ 164 h 190"/>
                <a:gd name="T48" fmla="*/ 82 w 198"/>
                <a:gd name="T49" fmla="*/ 86 h 190"/>
                <a:gd name="T50" fmla="*/ 26 w 198"/>
                <a:gd name="T51" fmla="*/ 86 h 190"/>
                <a:gd name="T52" fmla="*/ 19 w 198"/>
                <a:gd name="T53" fmla="*/ 86 h 190"/>
                <a:gd name="T54" fmla="*/ 17 w 198"/>
                <a:gd name="T55" fmla="*/ 80 h 190"/>
                <a:gd name="T56" fmla="*/ 2 w 198"/>
                <a:gd name="T57" fmla="*/ 56 h 190"/>
                <a:gd name="T58" fmla="*/ 0 w 198"/>
                <a:gd name="T59" fmla="*/ 52 h 190"/>
                <a:gd name="T60" fmla="*/ 2 w 198"/>
                <a:gd name="T61" fmla="*/ 45 h 190"/>
                <a:gd name="T62" fmla="*/ 17 w 198"/>
                <a:gd name="T63" fmla="*/ 21 h 190"/>
                <a:gd name="T64" fmla="*/ 19 w 198"/>
                <a:gd name="T65" fmla="*/ 17 h 190"/>
                <a:gd name="T66" fmla="*/ 26 w 198"/>
                <a:gd name="T67" fmla="*/ 17 h 190"/>
                <a:gd name="T68" fmla="*/ 82 w 198"/>
                <a:gd name="T69" fmla="*/ 17 h 190"/>
                <a:gd name="T70" fmla="*/ 82 w 198"/>
                <a:gd name="T71" fmla="*/ 13 h 190"/>
                <a:gd name="T72" fmla="*/ 99 w 198"/>
                <a:gd name="T73" fmla="*/ 0 h 190"/>
                <a:gd name="T74" fmla="*/ 114 w 198"/>
                <a:gd name="T75" fmla="*/ 13 h 190"/>
                <a:gd name="T76" fmla="*/ 114 w 198"/>
                <a:gd name="T77" fmla="*/ 65 h 190"/>
                <a:gd name="T78" fmla="*/ 114 w 198"/>
                <a:gd name="T79" fmla="*/ 65 h 190"/>
                <a:gd name="T80" fmla="*/ 166 w 198"/>
                <a:gd name="T81" fmla="*/ 84 h 190"/>
                <a:gd name="T82" fmla="*/ 116 w 198"/>
                <a:gd name="T83" fmla="*/ 84 h 190"/>
                <a:gd name="T84" fmla="*/ 116 w 198"/>
                <a:gd name="T85" fmla="*/ 112 h 190"/>
                <a:gd name="T86" fmla="*/ 166 w 198"/>
                <a:gd name="T87" fmla="*/ 112 h 190"/>
                <a:gd name="T88" fmla="*/ 175 w 198"/>
                <a:gd name="T89" fmla="*/ 99 h 190"/>
                <a:gd name="T90" fmla="*/ 166 w 198"/>
                <a:gd name="T91" fmla="*/ 8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8" h="190">
                  <a:moveTo>
                    <a:pt x="80" y="39"/>
                  </a:moveTo>
                  <a:lnTo>
                    <a:pt x="32" y="39"/>
                  </a:lnTo>
                  <a:lnTo>
                    <a:pt x="24" y="52"/>
                  </a:lnTo>
                  <a:lnTo>
                    <a:pt x="32" y="65"/>
                  </a:lnTo>
                  <a:lnTo>
                    <a:pt x="80" y="65"/>
                  </a:lnTo>
                  <a:lnTo>
                    <a:pt x="80" y="39"/>
                  </a:lnTo>
                  <a:lnTo>
                    <a:pt x="80" y="39"/>
                  </a:lnTo>
                  <a:close/>
                  <a:moveTo>
                    <a:pt x="114" y="65"/>
                  </a:moveTo>
                  <a:lnTo>
                    <a:pt x="170" y="65"/>
                  </a:lnTo>
                  <a:lnTo>
                    <a:pt x="177" y="65"/>
                  </a:lnTo>
                  <a:lnTo>
                    <a:pt x="179" y="69"/>
                  </a:lnTo>
                  <a:lnTo>
                    <a:pt x="194" y="93"/>
                  </a:lnTo>
                  <a:lnTo>
                    <a:pt x="198" y="99"/>
                  </a:lnTo>
                  <a:lnTo>
                    <a:pt x="194" y="103"/>
                  </a:lnTo>
                  <a:lnTo>
                    <a:pt x="179" y="127"/>
                  </a:lnTo>
                  <a:lnTo>
                    <a:pt x="177" y="134"/>
                  </a:lnTo>
                  <a:lnTo>
                    <a:pt x="170" y="134"/>
                  </a:lnTo>
                  <a:lnTo>
                    <a:pt x="114" y="134"/>
                  </a:lnTo>
                  <a:lnTo>
                    <a:pt x="114" y="164"/>
                  </a:lnTo>
                  <a:lnTo>
                    <a:pt x="164" y="164"/>
                  </a:lnTo>
                  <a:lnTo>
                    <a:pt x="164" y="190"/>
                  </a:lnTo>
                  <a:lnTo>
                    <a:pt x="37" y="190"/>
                  </a:lnTo>
                  <a:lnTo>
                    <a:pt x="37" y="164"/>
                  </a:lnTo>
                  <a:lnTo>
                    <a:pt x="82" y="164"/>
                  </a:lnTo>
                  <a:lnTo>
                    <a:pt x="82" y="86"/>
                  </a:lnTo>
                  <a:lnTo>
                    <a:pt x="26" y="86"/>
                  </a:lnTo>
                  <a:lnTo>
                    <a:pt x="19" y="86"/>
                  </a:lnTo>
                  <a:lnTo>
                    <a:pt x="17" y="80"/>
                  </a:lnTo>
                  <a:lnTo>
                    <a:pt x="2" y="56"/>
                  </a:lnTo>
                  <a:lnTo>
                    <a:pt x="0" y="52"/>
                  </a:lnTo>
                  <a:lnTo>
                    <a:pt x="2" y="45"/>
                  </a:lnTo>
                  <a:lnTo>
                    <a:pt x="17" y="21"/>
                  </a:lnTo>
                  <a:lnTo>
                    <a:pt x="19" y="17"/>
                  </a:lnTo>
                  <a:lnTo>
                    <a:pt x="26" y="17"/>
                  </a:lnTo>
                  <a:lnTo>
                    <a:pt x="82" y="17"/>
                  </a:lnTo>
                  <a:lnTo>
                    <a:pt x="82" y="13"/>
                  </a:lnTo>
                  <a:lnTo>
                    <a:pt x="99" y="0"/>
                  </a:lnTo>
                  <a:lnTo>
                    <a:pt x="114" y="13"/>
                  </a:lnTo>
                  <a:lnTo>
                    <a:pt x="114" y="65"/>
                  </a:lnTo>
                  <a:lnTo>
                    <a:pt x="114" y="65"/>
                  </a:lnTo>
                  <a:close/>
                  <a:moveTo>
                    <a:pt x="166" y="84"/>
                  </a:moveTo>
                  <a:lnTo>
                    <a:pt x="116" y="84"/>
                  </a:lnTo>
                  <a:lnTo>
                    <a:pt x="116" y="112"/>
                  </a:lnTo>
                  <a:lnTo>
                    <a:pt x="166" y="112"/>
                  </a:lnTo>
                  <a:lnTo>
                    <a:pt x="175" y="99"/>
                  </a:lnTo>
                  <a:lnTo>
                    <a:pt x="166" y="84"/>
                  </a:lnTo>
                  <a:close/>
                </a:path>
              </a:pathLst>
            </a:custGeom>
            <a:solidFill>
              <a:schemeClr val="bg2"/>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153"/>
            <p:cNvSpPr>
              <a:spLocks noEditPoints="1"/>
            </p:cNvSpPr>
            <p:nvPr/>
          </p:nvSpPr>
          <p:spPr bwMode="auto">
            <a:xfrm>
              <a:off x="6875882" y="1890215"/>
              <a:ext cx="253770" cy="248036"/>
            </a:xfrm>
            <a:custGeom>
              <a:avLst/>
              <a:gdLst>
                <a:gd name="T0" fmla="*/ 74 w 82"/>
                <a:gd name="T1" fmla="*/ 6 h 80"/>
                <a:gd name="T2" fmla="*/ 67 w 82"/>
                <a:gd name="T3" fmla="*/ 27 h 80"/>
                <a:gd name="T4" fmla="*/ 65 w 82"/>
                <a:gd name="T5" fmla="*/ 30 h 80"/>
                <a:gd name="T6" fmla="*/ 75 w 82"/>
                <a:gd name="T7" fmla="*/ 71 h 80"/>
                <a:gd name="T8" fmla="*/ 66 w 82"/>
                <a:gd name="T9" fmla="*/ 80 h 80"/>
                <a:gd name="T10" fmla="*/ 44 w 82"/>
                <a:gd name="T11" fmla="*/ 50 h 80"/>
                <a:gd name="T12" fmla="*/ 36 w 82"/>
                <a:gd name="T13" fmla="*/ 57 h 80"/>
                <a:gd name="T14" fmla="*/ 39 w 82"/>
                <a:gd name="T15" fmla="*/ 70 h 80"/>
                <a:gd name="T16" fmla="*/ 34 w 82"/>
                <a:gd name="T17" fmla="*/ 75 h 80"/>
                <a:gd name="T18" fmla="*/ 26 w 82"/>
                <a:gd name="T19" fmla="*/ 61 h 80"/>
                <a:gd name="T20" fmla="*/ 21 w 82"/>
                <a:gd name="T21" fmla="*/ 67 h 80"/>
                <a:gd name="T22" fmla="*/ 16 w 82"/>
                <a:gd name="T23" fmla="*/ 62 h 80"/>
                <a:gd name="T24" fmla="*/ 21 w 82"/>
                <a:gd name="T25" fmla="*/ 57 h 80"/>
                <a:gd name="T26" fmla="*/ 7 w 82"/>
                <a:gd name="T27" fmla="*/ 50 h 80"/>
                <a:gd name="T28" fmla="*/ 12 w 82"/>
                <a:gd name="T29" fmla="*/ 44 h 80"/>
                <a:gd name="T30" fmla="*/ 25 w 82"/>
                <a:gd name="T31" fmla="*/ 47 h 80"/>
                <a:gd name="T32" fmla="*/ 32 w 82"/>
                <a:gd name="T33" fmla="*/ 39 h 80"/>
                <a:gd name="T34" fmla="*/ 0 w 82"/>
                <a:gd name="T35" fmla="*/ 18 h 80"/>
                <a:gd name="T36" fmla="*/ 9 w 82"/>
                <a:gd name="T37" fmla="*/ 8 h 80"/>
                <a:gd name="T38" fmla="*/ 51 w 82"/>
                <a:gd name="T39" fmla="*/ 16 h 80"/>
                <a:gd name="T40" fmla="*/ 53 w 82"/>
                <a:gd name="T41" fmla="*/ 13 h 80"/>
                <a:gd name="T42" fmla="*/ 74 w 82"/>
                <a:gd name="T43" fmla="*/ 6 h 80"/>
                <a:gd name="T44" fmla="*/ 82 w 82"/>
                <a:gd name="T45" fmla="*/ 50 h 80"/>
                <a:gd name="T46" fmla="*/ 74 w 82"/>
                <a:gd name="T47" fmla="*/ 42 h 80"/>
                <a:gd name="T48" fmla="*/ 72 w 82"/>
                <a:gd name="T49" fmla="*/ 44 h 80"/>
                <a:gd name="T50" fmla="*/ 76 w 82"/>
                <a:gd name="T51" fmla="*/ 57 h 80"/>
                <a:gd name="T52" fmla="*/ 82 w 82"/>
                <a:gd name="T53" fmla="*/ 50 h 80"/>
                <a:gd name="T54" fmla="*/ 29 w 82"/>
                <a:gd name="T55" fmla="*/ 0 h 80"/>
                <a:gd name="T56" fmla="*/ 23 w 82"/>
                <a:gd name="T57" fmla="*/ 7 h 80"/>
                <a:gd name="T58" fmla="*/ 36 w 82"/>
                <a:gd name="T59" fmla="*/ 10 h 80"/>
                <a:gd name="T60" fmla="*/ 37 w 82"/>
                <a:gd name="T61" fmla="*/ 8 h 80"/>
                <a:gd name="T62" fmla="*/ 29 w 82"/>
                <a:gd name="T6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80">
                  <a:moveTo>
                    <a:pt x="74" y="6"/>
                  </a:moveTo>
                  <a:cubicBezTo>
                    <a:pt x="76" y="15"/>
                    <a:pt x="74" y="21"/>
                    <a:pt x="67" y="27"/>
                  </a:cubicBezTo>
                  <a:cubicBezTo>
                    <a:pt x="65" y="30"/>
                    <a:pt x="65" y="30"/>
                    <a:pt x="65" y="30"/>
                  </a:cubicBezTo>
                  <a:cubicBezTo>
                    <a:pt x="75" y="71"/>
                    <a:pt x="75" y="71"/>
                    <a:pt x="75" y="71"/>
                  </a:cubicBezTo>
                  <a:cubicBezTo>
                    <a:pt x="66" y="80"/>
                    <a:pt x="66" y="80"/>
                    <a:pt x="66" y="80"/>
                  </a:cubicBezTo>
                  <a:cubicBezTo>
                    <a:pt x="44" y="50"/>
                    <a:pt x="44" y="50"/>
                    <a:pt x="44" y="50"/>
                  </a:cubicBezTo>
                  <a:cubicBezTo>
                    <a:pt x="36" y="57"/>
                    <a:pt x="36" y="57"/>
                    <a:pt x="36" y="57"/>
                  </a:cubicBezTo>
                  <a:cubicBezTo>
                    <a:pt x="39" y="70"/>
                    <a:pt x="39" y="70"/>
                    <a:pt x="39" y="70"/>
                  </a:cubicBezTo>
                  <a:cubicBezTo>
                    <a:pt x="34" y="75"/>
                    <a:pt x="34" y="75"/>
                    <a:pt x="34" y="75"/>
                  </a:cubicBezTo>
                  <a:cubicBezTo>
                    <a:pt x="26" y="61"/>
                    <a:pt x="26" y="61"/>
                    <a:pt x="26" y="61"/>
                  </a:cubicBezTo>
                  <a:cubicBezTo>
                    <a:pt x="21" y="67"/>
                    <a:pt x="21" y="67"/>
                    <a:pt x="21" y="67"/>
                  </a:cubicBezTo>
                  <a:cubicBezTo>
                    <a:pt x="16" y="62"/>
                    <a:pt x="16" y="62"/>
                    <a:pt x="16" y="62"/>
                  </a:cubicBezTo>
                  <a:cubicBezTo>
                    <a:pt x="21" y="57"/>
                    <a:pt x="21" y="57"/>
                    <a:pt x="21" y="57"/>
                  </a:cubicBezTo>
                  <a:cubicBezTo>
                    <a:pt x="7" y="50"/>
                    <a:pt x="7" y="50"/>
                    <a:pt x="7" y="50"/>
                  </a:cubicBezTo>
                  <a:cubicBezTo>
                    <a:pt x="12" y="44"/>
                    <a:pt x="12" y="44"/>
                    <a:pt x="12" y="44"/>
                  </a:cubicBezTo>
                  <a:cubicBezTo>
                    <a:pt x="25" y="47"/>
                    <a:pt x="25" y="47"/>
                    <a:pt x="25" y="47"/>
                  </a:cubicBezTo>
                  <a:cubicBezTo>
                    <a:pt x="32" y="39"/>
                    <a:pt x="32" y="39"/>
                    <a:pt x="32" y="39"/>
                  </a:cubicBezTo>
                  <a:cubicBezTo>
                    <a:pt x="0" y="18"/>
                    <a:pt x="0" y="18"/>
                    <a:pt x="0" y="18"/>
                  </a:cubicBezTo>
                  <a:cubicBezTo>
                    <a:pt x="9" y="8"/>
                    <a:pt x="9" y="8"/>
                    <a:pt x="9" y="8"/>
                  </a:cubicBezTo>
                  <a:cubicBezTo>
                    <a:pt x="51" y="16"/>
                    <a:pt x="51" y="16"/>
                    <a:pt x="51" y="16"/>
                  </a:cubicBezTo>
                  <a:cubicBezTo>
                    <a:pt x="53" y="13"/>
                    <a:pt x="53" y="13"/>
                    <a:pt x="53" y="13"/>
                  </a:cubicBezTo>
                  <a:cubicBezTo>
                    <a:pt x="60" y="5"/>
                    <a:pt x="67" y="4"/>
                    <a:pt x="74" y="6"/>
                  </a:cubicBezTo>
                  <a:close/>
                  <a:moveTo>
                    <a:pt x="82" y="50"/>
                  </a:moveTo>
                  <a:cubicBezTo>
                    <a:pt x="74" y="42"/>
                    <a:pt x="74" y="42"/>
                    <a:pt x="74" y="42"/>
                  </a:cubicBezTo>
                  <a:cubicBezTo>
                    <a:pt x="72" y="44"/>
                    <a:pt x="72" y="44"/>
                    <a:pt x="72" y="44"/>
                  </a:cubicBezTo>
                  <a:cubicBezTo>
                    <a:pt x="76" y="57"/>
                    <a:pt x="76" y="57"/>
                    <a:pt x="76" y="57"/>
                  </a:cubicBezTo>
                  <a:cubicBezTo>
                    <a:pt x="82" y="50"/>
                    <a:pt x="82" y="50"/>
                    <a:pt x="82" y="50"/>
                  </a:cubicBezTo>
                  <a:close/>
                  <a:moveTo>
                    <a:pt x="29" y="0"/>
                  </a:moveTo>
                  <a:cubicBezTo>
                    <a:pt x="23" y="7"/>
                    <a:pt x="23" y="7"/>
                    <a:pt x="23" y="7"/>
                  </a:cubicBezTo>
                  <a:cubicBezTo>
                    <a:pt x="36" y="10"/>
                    <a:pt x="36" y="10"/>
                    <a:pt x="36" y="10"/>
                  </a:cubicBezTo>
                  <a:cubicBezTo>
                    <a:pt x="37" y="8"/>
                    <a:pt x="37" y="8"/>
                    <a:pt x="37" y="8"/>
                  </a:cubicBezTo>
                  <a:lnTo>
                    <a:pt x="29" y="0"/>
                  </a:lnTo>
                  <a:close/>
                </a:path>
              </a:pathLst>
            </a:custGeom>
            <a:solidFill>
              <a:schemeClr val="bg2"/>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154"/>
            <p:cNvSpPr>
              <a:spLocks noEditPoints="1"/>
            </p:cNvSpPr>
            <p:nvPr/>
          </p:nvSpPr>
          <p:spPr bwMode="auto">
            <a:xfrm>
              <a:off x="8262006" y="3187331"/>
              <a:ext cx="237999" cy="288180"/>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2"/>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155"/>
            <p:cNvSpPr>
              <a:spLocks noEditPoints="1"/>
            </p:cNvSpPr>
            <p:nvPr/>
          </p:nvSpPr>
          <p:spPr bwMode="auto">
            <a:xfrm>
              <a:off x="3855843" y="4017374"/>
              <a:ext cx="338245" cy="424345"/>
            </a:xfrm>
            <a:custGeom>
              <a:avLst/>
              <a:gdLst>
                <a:gd name="T0" fmla="*/ 228 w 228"/>
                <a:gd name="T1" fmla="*/ 76 h 286"/>
                <a:gd name="T2" fmla="*/ 186 w 228"/>
                <a:gd name="T3" fmla="*/ 103 h 286"/>
                <a:gd name="T4" fmla="*/ 0 w 228"/>
                <a:gd name="T5" fmla="*/ 76 h 286"/>
                <a:gd name="T6" fmla="*/ 65 w 228"/>
                <a:gd name="T7" fmla="*/ 278 h 286"/>
                <a:gd name="T8" fmla="*/ 72 w 228"/>
                <a:gd name="T9" fmla="*/ 282 h 286"/>
                <a:gd name="T10" fmla="*/ 153 w 228"/>
                <a:gd name="T11" fmla="*/ 282 h 286"/>
                <a:gd name="T12" fmla="*/ 160 w 228"/>
                <a:gd name="T13" fmla="*/ 278 h 286"/>
                <a:gd name="T14" fmla="*/ 212 w 228"/>
                <a:gd name="T15" fmla="*/ 147 h 286"/>
                <a:gd name="T16" fmla="*/ 165 w 228"/>
                <a:gd name="T17" fmla="*/ 169 h 286"/>
                <a:gd name="T18" fmla="*/ 176 w 228"/>
                <a:gd name="T19" fmla="*/ 174 h 286"/>
                <a:gd name="T20" fmla="*/ 180 w 228"/>
                <a:gd name="T21" fmla="*/ 191 h 286"/>
                <a:gd name="T22" fmla="*/ 176 w 228"/>
                <a:gd name="T23" fmla="*/ 201 h 286"/>
                <a:gd name="T24" fmla="*/ 148 w 228"/>
                <a:gd name="T25" fmla="*/ 206 h 286"/>
                <a:gd name="T26" fmla="*/ 137 w 228"/>
                <a:gd name="T27" fmla="*/ 201 h 286"/>
                <a:gd name="T28" fmla="*/ 133 w 228"/>
                <a:gd name="T29" fmla="*/ 184 h 286"/>
                <a:gd name="T30" fmla="*/ 137 w 228"/>
                <a:gd name="T31" fmla="*/ 174 h 286"/>
                <a:gd name="T32" fmla="*/ 165 w 228"/>
                <a:gd name="T33" fmla="*/ 178 h 286"/>
                <a:gd name="T34" fmla="*/ 172 w 228"/>
                <a:gd name="T35" fmla="*/ 184 h 286"/>
                <a:gd name="T36" fmla="*/ 170 w 228"/>
                <a:gd name="T37" fmla="*/ 195 h 286"/>
                <a:gd name="T38" fmla="*/ 165 w 228"/>
                <a:gd name="T39" fmla="*/ 197 h 286"/>
                <a:gd name="T40" fmla="*/ 143 w 228"/>
                <a:gd name="T41" fmla="*/ 195 h 286"/>
                <a:gd name="T42" fmla="*/ 141 w 228"/>
                <a:gd name="T43" fmla="*/ 191 h 286"/>
                <a:gd name="T44" fmla="*/ 143 w 228"/>
                <a:gd name="T45" fmla="*/ 180 h 286"/>
                <a:gd name="T46" fmla="*/ 148 w 228"/>
                <a:gd name="T47" fmla="*/ 178 h 286"/>
                <a:gd name="T48" fmla="*/ 60 w 228"/>
                <a:gd name="T49" fmla="*/ 170 h 286"/>
                <a:gd name="T50" fmla="*/ 96 w 228"/>
                <a:gd name="T51" fmla="*/ 183 h 286"/>
                <a:gd name="T52" fmla="*/ 82 w 228"/>
                <a:gd name="T53" fmla="*/ 205 h 286"/>
                <a:gd name="T54" fmla="*/ 46 w 228"/>
                <a:gd name="T55" fmla="*/ 192 h 286"/>
                <a:gd name="T56" fmla="*/ 60 w 228"/>
                <a:gd name="T57" fmla="*/ 170 h 286"/>
                <a:gd name="T58" fmla="*/ 39 w 228"/>
                <a:gd name="T59" fmla="*/ 139 h 286"/>
                <a:gd name="T60" fmla="*/ 120 w 228"/>
                <a:gd name="T61" fmla="*/ 157 h 286"/>
                <a:gd name="T62" fmla="*/ 114 w 228"/>
                <a:gd name="T63" fmla="*/ 158 h 286"/>
                <a:gd name="T64" fmla="*/ 139 w 228"/>
                <a:gd name="T65" fmla="*/ 158 h 286"/>
                <a:gd name="T66" fmla="*/ 186 w 228"/>
                <a:gd name="T67" fmla="*/ 140 h 286"/>
                <a:gd name="T68" fmla="*/ 139 w 228"/>
                <a:gd name="T69" fmla="*/ 158 h 286"/>
                <a:gd name="T70" fmla="*/ 145 w 228"/>
                <a:gd name="T71" fmla="*/ 257 h 286"/>
                <a:gd name="T72" fmla="*/ 119 w 228"/>
                <a:gd name="T73" fmla="*/ 258 h 286"/>
                <a:gd name="T74" fmla="*/ 97 w 228"/>
                <a:gd name="T75" fmla="*/ 258 h 286"/>
                <a:gd name="T76" fmla="*/ 80 w 228"/>
                <a:gd name="T77" fmla="*/ 256 h 286"/>
                <a:gd name="T78" fmla="*/ 97 w 228"/>
                <a:gd name="T79" fmla="*/ 217 h 286"/>
                <a:gd name="T80" fmla="*/ 100 w 228"/>
                <a:gd name="T81" fmla="*/ 215 h 286"/>
                <a:gd name="T82" fmla="*/ 119 w 228"/>
                <a:gd name="T83" fmla="*/ 199 h 286"/>
                <a:gd name="T84" fmla="*/ 129 w 228"/>
                <a:gd name="T85" fmla="*/ 217 h 286"/>
                <a:gd name="T86" fmla="*/ 169 w 228"/>
                <a:gd name="T87" fmla="*/ 217 h 286"/>
                <a:gd name="T88" fmla="*/ 187 w 228"/>
                <a:gd name="T89" fmla="*/ 166 h 286"/>
                <a:gd name="T90" fmla="*/ 134 w 228"/>
                <a:gd name="T91" fmla="*/ 209 h 286"/>
                <a:gd name="T92" fmla="*/ 124 w 228"/>
                <a:gd name="T93" fmla="*/ 191 h 286"/>
                <a:gd name="T94" fmla="*/ 107 w 228"/>
                <a:gd name="T95" fmla="*/ 191 h 286"/>
                <a:gd name="T96" fmla="*/ 103 w 228"/>
                <a:gd name="T97" fmla="*/ 193 h 286"/>
                <a:gd name="T98" fmla="*/ 41 w 228"/>
                <a:gd name="T99" fmla="*/ 209 h 286"/>
                <a:gd name="T100" fmla="*/ 114 w 228"/>
                <a:gd name="T101" fmla="*/ 1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8" h="286">
                  <a:moveTo>
                    <a:pt x="212" y="147"/>
                  </a:moveTo>
                  <a:cubicBezTo>
                    <a:pt x="228" y="76"/>
                    <a:pt x="228" y="76"/>
                    <a:pt x="228" y="76"/>
                  </a:cubicBezTo>
                  <a:cubicBezTo>
                    <a:pt x="221" y="77"/>
                    <a:pt x="213" y="78"/>
                    <a:pt x="206" y="77"/>
                  </a:cubicBezTo>
                  <a:cubicBezTo>
                    <a:pt x="186" y="103"/>
                    <a:pt x="186" y="103"/>
                    <a:pt x="186" y="103"/>
                  </a:cubicBezTo>
                  <a:cubicBezTo>
                    <a:pt x="184" y="74"/>
                    <a:pt x="184" y="74"/>
                    <a:pt x="184" y="74"/>
                  </a:cubicBezTo>
                  <a:cubicBezTo>
                    <a:pt x="123" y="57"/>
                    <a:pt x="64" y="0"/>
                    <a:pt x="0" y="76"/>
                  </a:cubicBezTo>
                  <a:cubicBezTo>
                    <a:pt x="5" y="102"/>
                    <a:pt x="19" y="187"/>
                    <a:pt x="27" y="211"/>
                  </a:cubicBezTo>
                  <a:cubicBezTo>
                    <a:pt x="35" y="238"/>
                    <a:pt x="48" y="260"/>
                    <a:pt x="65" y="278"/>
                  </a:cubicBezTo>
                  <a:cubicBezTo>
                    <a:pt x="68" y="281"/>
                    <a:pt x="68" y="281"/>
                    <a:pt x="68" y="281"/>
                  </a:cubicBezTo>
                  <a:cubicBezTo>
                    <a:pt x="72" y="282"/>
                    <a:pt x="72" y="282"/>
                    <a:pt x="72" y="282"/>
                  </a:cubicBezTo>
                  <a:cubicBezTo>
                    <a:pt x="80" y="283"/>
                    <a:pt x="87" y="284"/>
                    <a:pt x="95" y="284"/>
                  </a:cubicBezTo>
                  <a:cubicBezTo>
                    <a:pt x="114" y="286"/>
                    <a:pt x="132" y="285"/>
                    <a:pt x="153" y="282"/>
                  </a:cubicBezTo>
                  <a:cubicBezTo>
                    <a:pt x="158" y="281"/>
                    <a:pt x="158" y="281"/>
                    <a:pt x="158" y="281"/>
                  </a:cubicBezTo>
                  <a:cubicBezTo>
                    <a:pt x="160" y="278"/>
                    <a:pt x="160" y="278"/>
                    <a:pt x="160" y="278"/>
                  </a:cubicBezTo>
                  <a:cubicBezTo>
                    <a:pt x="177" y="261"/>
                    <a:pt x="190" y="238"/>
                    <a:pt x="199" y="211"/>
                  </a:cubicBezTo>
                  <a:cubicBezTo>
                    <a:pt x="206" y="192"/>
                    <a:pt x="210" y="170"/>
                    <a:pt x="212" y="147"/>
                  </a:cubicBezTo>
                  <a:close/>
                  <a:moveTo>
                    <a:pt x="148" y="169"/>
                  </a:moveTo>
                  <a:cubicBezTo>
                    <a:pt x="165" y="169"/>
                    <a:pt x="165" y="169"/>
                    <a:pt x="165" y="169"/>
                  </a:cubicBezTo>
                  <a:cubicBezTo>
                    <a:pt x="169" y="169"/>
                    <a:pt x="173" y="171"/>
                    <a:pt x="176" y="174"/>
                  </a:cubicBezTo>
                  <a:cubicBezTo>
                    <a:pt x="176" y="174"/>
                    <a:pt x="176" y="174"/>
                    <a:pt x="176" y="174"/>
                  </a:cubicBezTo>
                  <a:cubicBezTo>
                    <a:pt x="179" y="177"/>
                    <a:pt x="180" y="180"/>
                    <a:pt x="180" y="184"/>
                  </a:cubicBezTo>
                  <a:cubicBezTo>
                    <a:pt x="180" y="191"/>
                    <a:pt x="180" y="191"/>
                    <a:pt x="180" y="191"/>
                  </a:cubicBezTo>
                  <a:cubicBezTo>
                    <a:pt x="180" y="195"/>
                    <a:pt x="179" y="199"/>
                    <a:pt x="176" y="201"/>
                  </a:cubicBezTo>
                  <a:cubicBezTo>
                    <a:pt x="176" y="201"/>
                    <a:pt x="176" y="201"/>
                    <a:pt x="176" y="201"/>
                  </a:cubicBezTo>
                  <a:cubicBezTo>
                    <a:pt x="173" y="204"/>
                    <a:pt x="169" y="206"/>
                    <a:pt x="165" y="206"/>
                  </a:cubicBezTo>
                  <a:cubicBezTo>
                    <a:pt x="148" y="206"/>
                    <a:pt x="148" y="206"/>
                    <a:pt x="148" y="206"/>
                  </a:cubicBezTo>
                  <a:cubicBezTo>
                    <a:pt x="144" y="206"/>
                    <a:pt x="140" y="204"/>
                    <a:pt x="137" y="201"/>
                  </a:cubicBezTo>
                  <a:cubicBezTo>
                    <a:pt x="137" y="201"/>
                    <a:pt x="137" y="201"/>
                    <a:pt x="137" y="201"/>
                  </a:cubicBezTo>
                  <a:cubicBezTo>
                    <a:pt x="135" y="198"/>
                    <a:pt x="133" y="195"/>
                    <a:pt x="133" y="191"/>
                  </a:cubicBezTo>
                  <a:cubicBezTo>
                    <a:pt x="133" y="184"/>
                    <a:pt x="133" y="184"/>
                    <a:pt x="133" y="184"/>
                  </a:cubicBezTo>
                  <a:cubicBezTo>
                    <a:pt x="133" y="180"/>
                    <a:pt x="135" y="177"/>
                    <a:pt x="137" y="174"/>
                  </a:cubicBezTo>
                  <a:cubicBezTo>
                    <a:pt x="137" y="174"/>
                    <a:pt x="137" y="174"/>
                    <a:pt x="137" y="174"/>
                  </a:cubicBezTo>
                  <a:cubicBezTo>
                    <a:pt x="140" y="171"/>
                    <a:pt x="144" y="169"/>
                    <a:pt x="148" y="169"/>
                  </a:cubicBezTo>
                  <a:close/>
                  <a:moveTo>
                    <a:pt x="165" y="178"/>
                  </a:moveTo>
                  <a:cubicBezTo>
                    <a:pt x="167" y="178"/>
                    <a:pt x="169" y="179"/>
                    <a:pt x="170" y="180"/>
                  </a:cubicBezTo>
                  <a:cubicBezTo>
                    <a:pt x="171" y="181"/>
                    <a:pt x="172" y="183"/>
                    <a:pt x="172" y="184"/>
                  </a:cubicBezTo>
                  <a:cubicBezTo>
                    <a:pt x="172" y="191"/>
                    <a:pt x="172" y="191"/>
                    <a:pt x="172" y="191"/>
                  </a:cubicBezTo>
                  <a:cubicBezTo>
                    <a:pt x="172" y="192"/>
                    <a:pt x="171" y="194"/>
                    <a:pt x="170" y="195"/>
                  </a:cubicBezTo>
                  <a:cubicBezTo>
                    <a:pt x="170" y="195"/>
                    <a:pt x="170" y="195"/>
                    <a:pt x="170" y="195"/>
                  </a:cubicBezTo>
                  <a:cubicBezTo>
                    <a:pt x="169" y="196"/>
                    <a:pt x="167" y="197"/>
                    <a:pt x="165" y="197"/>
                  </a:cubicBezTo>
                  <a:cubicBezTo>
                    <a:pt x="148" y="197"/>
                    <a:pt x="148" y="197"/>
                    <a:pt x="148" y="197"/>
                  </a:cubicBezTo>
                  <a:cubicBezTo>
                    <a:pt x="146" y="197"/>
                    <a:pt x="144" y="196"/>
                    <a:pt x="143" y="195"/>
                  </a:cubicBezTo>
                  <a:cubicBezTo>
                    <a:pt x="143" y="195"/>
                    <a:pt x="143" y="195"/>
                    <a:pt x="143" y="195"/>
                  </a:cubicBezTo>
                  <a:cubicBezTo>
                    <a:pt x="142" y="194"/>
                    <a:pt x="141" y="192"/>
                    <a:pt x="141" y="191"/>
                  </a:cubicBezTo>
                  <a:cubicBezTo>
                    <a:pt x="141" y="184"/>
                    <a:pt x="141" y="184"/>
                    <a:pt x="141" y="184"/>
                  </a:cubicBezTo>
                  <a:cubicBezTo>
                    <a:pt x="141" y="183"/>
                    <a:pt x="142" y="181"/>
                    <a:pt x="143" y="180"/>
                  </a:cubicBezTo>
                  <a:cubicBezTo>
                    <a:pt x="143" y="180"/>
                    <a:pt x="143" y="180"/>
                    <a:pt x="143" y="180"/>
                  </a:cubicBezTo>
                  <a:cubicBezTo>
                    <a:pt x="144" y="179"/>
                    <a:pt x="146" y="178"/>
                    <a:pt x="148" y="178"/>
                  </a:cubicBezTo>
                  <a:cubicBezTo>
                    <a:pt x="165" y="178"/>
                    <a:pt x="165" y="178"/>
                    <a:pt x="165" y="178"/>
                  </a:cubicBezTo>
                  <a:close/>
                  <a:moveTo>
                    <a:pt x="60" y="170"/>
                  </a:moveTo>
                  <a:cubicBezTo>
                    <a:pt x="82" y="170"/>
                    <a:pt x="82" y="170"/>
                    <a:pt x="82" y="170"/>
                  </a:cubicBezTo>
                  <a:cubicBezTo>
                    <a:pt x="90" y="170"/>
                    <a:pt x="96" y="176"/>
                    <a:pt x="96" y="183"/>
                  </a:cubicBezTo>
                  <a:cubicBezTo>
                    <a:pt x="96" y="192"/>
                    <a:pt x="96" y="192"/>
                    <a:pt x="96" y="192"/>
                  </a:cubicBezTo>
                  <a:cubicBezTo>
                    <a:pt x="96" y="199"/>
                    <a:pt x="90" y="205"/>
                    <a:pt x="82" y="205"/>
                  </a:cubicBezTo>
                  <a:cubicBezTo>
                    <a:pt x="60" y="205"/>
                    <a:pt x="60" y="205"/>
                    <a:pt x="60" y="205"/>
                  </a:cubicBezTo>
                  <a:cubicBezTo>
                    <a:pt x="52" y="205"/>
                    <a:pt x="46" y="199"/>
                    <a:pt x="46" y="192"/>
                  </a:cubicBezTo>
                  <a:cubicBezTo>
                    <a:pt x="46" y="183"/>
                    <a:pt x="46" y="183"/>
                    <a:pt x="46" y="183"/>
                  </a:cubicBezTo>
                  <a:cubicBezTo>
                    <a:pt x="46" y="176"/>
                    <a:pt x="52" y="170"/>
                    <a:pt x="60" y="170"/>
                  </a:cubicBezTo>
                  <a:close/>
                  <a:moveTo>
                    <a:pt x="41" y="158"/>
                  </a:moveTo>
                  <a:cubicBezTo>
                    <a:pt x="40" y="151"/>
                    <a:pt x="40" y="145"/>
                    <a:pt x="39" y="139"/>
                  </a:cubicBezTo>
                  <a:cubicBezTo>
                    <a:pt x="69" y="154"/>
                    <a:pt x="105" y="151"/>
                    <a:pt x="133" y="143"/>
                  </a:cubicBezTo>
                  <a:cubicBezTo>
                    <a:pt x="129" y="148"/>
                    <a:pt x="125" y="153"/>
                    <a:pt x="120" y="157"/>
                  </a:cubicBezTo>
                  <a:cubicBezTo>
                    <a:pt x="121" y="158"/>
                    <a:pt x="121" y="158"/>
                    <a:pt x="121" y="158"/>
                  </a:cubicBezTo>
                  <a:cubicBezTo>
                    <a:pt x="114" y="158"/>
                    <a:pt x="114" y="158"/>
                    <a:pt x="114" y="158"/>
                  </a:cubicBezTo>
                  <a:cubicBezTo>
                    <a:pt x="41" y="158"/>
                    <a:pt x="41" y="158"/>
                    <a:pt x="41" y="158"/>
                  </a:cubicBezTo>
                  <a:close/>
                  <a:moveTo>
                    <a:pt x="139" y="158"/>
                  </a:moveTo>
                  <a:cubicBezTo>
                    <a:pt x="151" y="153"/>
                    <a:pt x="164" y="145"/>
                    <a:pt x="169" y="134"/>
                  </a:cubicBezTo>
                  <a:cubicBezTo>
                    <a:pt x="173" y="133"/>
                    <a:pt x="183" y="140"/>
                    <a:pt x="186" y="140"/>
                  </a:cubicBezTo>
                  <a:cubicBezTo>
                    <a:pt x="186" y="145"/>
                    <a:pt x="185" y="151"/>
                    <a:pt x="185" y="158"/>
                  </a:cubicBezTo>
                  <a:cubicBezTo>
                    <a:pt x="139" y="158"/>
                    <a:pt x="139" y="158"/>
                    <a:pt x="139" y="158"/>
                  </a:cubicBezTo>
                  <a:close/>
                  <a:moveTo>
                    <a:pt x="169" y="217"/>
                  </a:moveTo>
                  <a:cubicBezTo>
                    <a:pt x="163" y="232"/>
                    <a:pt x="155" y="246"/>
                    <a:pt x="145" y="257"/>
                  </a:cubicBezTo>
                  <a:cubicBezTo>
                    <a:pt x="136" y="258"/>
                    <a:pt x="128" y="258"/>
                    <a:pt x="119" y="258"/>
                  </a:cubicBezTo>
                  <a:cubicBezTo>
                    <a:pt x="119" y="258"/>
                    <a:pt x="119" y="258"/>
                    <a:pt x="119" y="258"/>
                  </a:cubicBezTo>
                  <a:cubicBezTo>
                    <a:pt x="115" y="258"/>
                    <a:pt x="111" y="258"/>
                    <a:pt x="107" y="258"/>
                  </a:cubicBezTo>
                  <a:cubicBezTo>
                    <a:pt x="104" y="258"/>
                    <a:pt x="100" y="258"/>
                    <a:pt x="97" y="258"/>
                  </a:cubicBezTo>
                  <a:cubicBezTo>
                    <a:pt x="95" y="258"/>
                    <a:pt x="95" y="258"/>
                    <a:pt x="95" y="258"/>
                  </a:cubicBezTo>
                  <a:cubicBezTo>
                    <a:pt x="90" y="257"/>
                    <a:pt x="85" y="257"/>
                    <a:pt x="80" y="256"/>
                  </a:cubicBezTo>
                  <a:cubicBezTo>
                    <a:pt x="70" y="245"/>
                    <a:pt x="63" y="232"/>
                    <a:pt x="57" y="217"/>
                  </a:cubicBezTo>
                  <a:cubicBezTo>
                    <a:pt x="97" y="217"/>
                    <a:pt x="97" y="217"/>
                    <a:pt x="97" y="217"/>
                  </a:cubicBezTo>
                  <a:cubicBezTo>
                    <a:pt x="99" y="217"/>
                    <a:pt x="99" y="217"/>
                    <a:pt x="99" y="217"/>
                  </a:cubicBezTo>
                  <a:cubicBezTo>
                    <a:pt x="100" y="215"/>
                    <a:pt x="100" y="215"/>
                    <a:pt x="100" y="215"/>
                  </a:cubicBezTo>
                  <a:cubicBezTo>
                    <a:pt x="109" y="199"/>
                    <a:pt x="109" y="199"/>
                    <a:pt x="109" y="199"/>
                  </a:cubicBezTo>
                  <a:cubicBezTo>
                    <a:pt x="119" y="199"/>
                    <a:pt x="119" y="199"/>
                    <a:pt x="119" y="199"/>
                  </a:cubicBezTo>
                  <a:cubicBezTo>
                    <a:pt x="128" y="215"/>
                    <a:pt x="128" y="215"/>
                    <a:pt x="128" y="215"/>
                  </a:cubicBezTo>
                  <a:cubicBezTo>
                    <a:pt x="129" y="217"/>
                    <a:pt x="129" y="217"/>
                    <a:pt x="129" y="217"/>
                  </a:cubicBezTo>
                  <a:cubicBezTo>
                    <a:pt x="132" y="217"/>
                    <a:pt x="132" y="217"/>
                    <a:pt x="132" y="217"/>
                  </a:cubicBezTo>
                  <a:cubicBezTo>
                    <a:pt x="169" y="217"/>
                    <a:pt x="169" y="217"/>
                    <a:pt x="169" y="217"/>
                  </a:cubicBezTo>
                  <a:close/>
                  <a:moveTo>
                    <a:pt x="114" y="166"/>
                  </a:moveTo>
                  <a:cubicBezTo>
                    <a:pt x="187" y="166"/>
                    <a:pt x="187" y="166"/>
                    <a:pt x="187" y="166"/>
                  </a:cubicBezTo>
                  <a:cubicBezTo>
                    <a:pt x="187" y="209"/>
                    <a:pt x="187" y="209"/>
                    <a:pt x="187" y="209"/>
                  </a:cubicBezTo>
                  <a:cubicBezTo>
                    <a:pt x="134" y="209"/>
                    <a:pt x="134" y="209"/>
                    <a:pt x="134" y="209"/>
                  </a:cubicBezTo>
                  <a:cubicBezTo>
                    <a:pt x="125" y="193"/>
                    <a:pt x="125" y="193"/>
                    <a:pt x="125" y="193"/>
                  </a:cubicBezTo>
                  <a:cubicBezTo>
                    <a:pt x="124" y="191"/>
                    <a:pt x="124" y="191"/>
                    <a:pt x="124" y="191"/>
                  </a:cubicBezTo>
                  <a:cubicBezTo>
                    <a:pt x="121" y="191"/>
                    <a:pt x="121" y="191"/>
                    <a:pt x="121" y="191"/>
                  </a:cubicBezTo>
                  <a:cubicBezTo>
                    <a:pt x="107" y="191"/>
                    <a:pt x="107" y="191"/>
                    <a:pt x="107" y="191"/>
                  </a:cubicBezTo>
                  <a:cubicBezTo>
                    <a:pt x="105" y="191"/>
                    <a:pt x="105" y="191"/>
                    <a:pt x="105" y="191"/>
                  </a:cubicBezTo>
                  <a:cubicBezTo>
                    <a:pt x="103" y="193"/>
                    <a:pt x="103" y="193"/>
                    <a:pt x="103" y="193"/>
                  </a:cubicBezTo>
                  <a:cubicBezTo>
                    <a:pt x="94" y="209"/>
                    <a:pt x="94" y="209"/>
                    <a:pt x="94" y="209"/>
                  </a:cubicBezTo>
                  <a:cubicBezTo>
                    <a:pt x="41" y="209"/>
                    <a:pt x="41" y="209"/>
                    <a:pt x="41" y="209"/>
                  </a:cubicBezTo>
                  <a:cubicBezTo>
                    <a:pt x="41" y="166"/>
                    <a:pt x="41" y="166"/>
                    <a:pt x="41" y="166"/>
                  </a:cubicBezTo>
                  <a:lnTo>
                    <a:pt x="114" y="166"/>
                  </a:lnTo>
                  <a:close/>
                </a:path>
              </a:pathLst>
            </a:custGeom>
            <a:solidFill>
              <a:schemeClr val="bg2"/>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81" name="TextBox 187"/>
          <p:cNvSpPr txBox="1"/>
          <p:nvPr/>
        </p:nvSpPr>
        <p:spPr>
          <a:xfrm>
            <a:off x="4483325" y="403569"/>
            <a:ext cx="2543207" cy="355884"/>
          </a:xfrm>
          <a:prstGeom prst="rect">
            <a:avLst/>
          </a:prstGeom>
          <a:noFill/>
        </p:spPr>
        <p:txBody>
          <a:bodyPr wrap="square" lIns="96411" tIns="48205" rIns="96411" bIns="48205" rtlCol="0">
            <a:spAutoFit/>
          </a:bodyPr>
          <a:lstStyle/>
          <a:p>
            <a:pPr>
              <a:lnSpc>
                <a:spcPct val="120000"/>
              </a:lnSpc>
            </a:pPr>
            <a:r>
              <a:rPr lang="zh-CN" altLang="en-US" sz="1400" dirty="0" smtClean="0"/>
              <a:t>为什么选择</a:t>
            </a:r>
            <a:r>
              <a:rPr lang="en-US" altLang="zh-CN" sz="1400" dirty="0"/>
              <a:t>Bloom filter </a:t>
            </a:r>
            <a:endParaRPr lang="id-ID"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9" name="TextBox 198"/>
          <p:cNvSpPr txBox="1"/>
          <p:nvPr/>
        </p:nvSpPr>
        <p:spPr>
          <a:xfrm>
            <a:off x="3639561" y="683242"/>
            <a:ext cx="5313417" cy="1722412"/>
          </a:xfrm>
          <a:prstGeom prst="rect">
            <a:avLst/>
          </a:prstGeom>
          <a:noFill/>
        </p:spPr>
        <p:txBody>
          <a:bodyPr wrap="square" lIns="96411" tIns="48205" rIns="96411" bIns="48205" rtlCol="0">
            <a:spAutoFit/>
          </a:bodyPr>
          <a:lstStyle/>
          <a:p>
            <a:pPr>
              <a:lnSpc>
                <a:spcPct val="120000"/>
              </a:lnSpc>
            </a:pPr>
            <a:r>
              <a:rPr lang="zh-CN" altLang="en-US" sz="1100" dirty="0"/>
              <a:t>只需要哈希表的</a:t>
            </a:r>
            <a:r>
              <a:rPr lang="en-US" altLang="zh-CN" sz="1100" dirty="0"/>
              <a:t>1/8</a:t>
            </a:r>
            <a:r>
              <a:rPr lang="zh-CN" altLang="en-US" sz="1100" dirty="0"/>
              <a:t>到</a:t>
            </a:r>
            <a:r>
              <a:rPr lang="en-US" altLang="zh-CN" sz="1100" dirty="0"/>
              <a:t>1/4</a:t>
            </a:r>
            <a:r>
              <a:rPr lang="zh-CN" altLang="en-US" sz="1100" dirty="0"/>
              <a:t>的大小就可以解决同样的</a:t>
            </a:r>
            <a:r>
              <a:rPr lang="zh-CN" altLang="en-US" sz="1100" dirty="0" smtClean="0"/>
              <a:t>问题。它</a:t>
            </a:r>
            <a:r>
              <a:rPr lang="zh-CN" altLang="en-US" sz="1100" dirty="0"/>
              <a:t>具有很好的空间和时间效率，被用来检测一个元素是不是集合中的一个成员。如果检测结果为是，该元素不一定在集合中；但如果检测结果为否，该元素一定不在集合中。因此</a:t>
            </a:r>
            <a:r>
              <a:rPr lang="en-US" altLang="zh-CN" sz="1100" dirty="0"/>
              <a:t>Bloom filter</a:t>
            </a:r>
            <a:r>
              <a:rPr lang="zh-CN" altLang="en-US" sz="1100" dirty="0"/>
              <a:t>具有</a:t>
            </a:r>
            <a:r>
              <a:rPr lang="en-US" altLang="zh-CN" sz="1100" dirty="0"/>
              <a:t>100%</a:t>
            </a:r>
            <a:r>
              <a:rPr lang="zh-CN" altLang="en-US" sz="1100" dirty="0"/>
              <a:t>的召回率。这样每个检测请求返回有“在集合内（可能错误）”和“不在集合内（绝对不在集合内）”两种情况，可见 </a:t>
            </a:r>
            <a:r>
              <a:rPr lang="en-US" altLang="zh-CN" sz="1100" dirty="0"/>
              <a:t>Bloom filter </a:t>
            </a:r>
            <a:r>
              <a:rPr lang="zh-CN" altLang="en-US" sz="1100" dirty="0"/>
              <a:t>是牺牲了正确率以节省空间</a:t>
            </a:r>
            <a:r>
              <a:rPr lang="zh-CN" altLang="en-US" sz="1100" dirty="0" smtClean="0"/>
              <a:t>。</a:t>
            </a:r>
            <a:r>
              <a:rPr lang="zh-CN" altLang="en-US" sz="1100" dirty="0"/>
              <a:t>虽然布隆过滤器还有极小的可能将一个没有抓取过的</a:t>
            </a:r>
            <a:r>
              <a:rPr lang="en-US" altLang="zh-CN" sz="1100" dirty="0"/>
              <a:t>URL</a:t>
            </a:r>
            <a:r>
              <a:rPr lang="zh-CN" altLang="en-US" sz="1100" dirty="0"/>
              <a:t>误判为已经抓取过，但它绝对不会对已经抓取过的</a:t>
            </a:r>
            <a:r>
              <a:rPr lang="en-US" altLang="zh-CN" sz="1100" dirty="0"/>
              <a:t>URL</a:t>
            </a:r>
            <a:r>
              <a:rPr lang="zh-CN" altLang="en-US" sz="1100" dirty="0"/>
              <a:t>进行重新抓取。然后刚才的误判率一般来说我们基本上可以忽略不计</a:t>
            </a:r>
            <a:endParaRPr lang="en-US" altLang="zh-CN" sz="1100" dirty="0">
              <a:solidFill>
                <a:schemeClr val="bg1">
                  <a:lumMod val="65000"/>
                </a:schemeClr>
              </a:solidFill>
              <a:ea typeface="微软雅黑" panose="020B0503020204020204" pitchFamily="34" charset="-122"/>
              <a:cs typeface="+mn-ea"/>
              <a:sym typeface="Arial" panose="020B0604020202020204" pitchFamily="34" charset="0"/>
            </a:endParaRPr>
          </a:p>
        </p:txBody>
      </p:sp>
      <p:pic>
        <p:nvPicPr>
          <p:cNvPr id="3" name="图片 2"/>
          <p:cNvPicPr>
            <a:picLocks noChangeAspect="1"/>
          </p:cNvPicPr>
          <p:nvPr/>
        </p:nvPicPr>
        <p:blipFill>
          <a:blip r:embed="rId2"/>
          <a:stretch>
            <a:fillRect/>
          </a:stretch>
        </p:blipFill>
        <p:spPr>
          <a:xfrm>
            <a:off x="3916664" y="2793794"/>
            <a:ext cx="5183925" cy="2210504"/>
          </a:xfrm>
          <a:prstGeom prst="rect">
            <a:avLst/>
          </a:prstGeom>
        </p:spPr>
      </p:pic>
    </p:spTree>
    <p:extLst>
      <p:ext uri="{BB962C8B-B14F-4D97-AF65-F5344CB8AC3E}">
        <p14:creationId xmlns:p14="http://schemas.microsoft.com/office/powerpoint/2010/main" val="1946622129"/>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300"/>
                                        <p:tgtEl>
                                          <p:spTgt spid="26"/>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down)">
                                      <p:cBhvr>
                                        <p:cTn id="11" dur="300"/>
                                        <p:tgtEl>
                                          <p:spTgt spid="27"/>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p:tgtEl>
                                          <p:spTgt spid="28"/>
                                        </p:tgtEl>
                                        <p:attrNameLst>
                                          <p:attrName>ppt_x</p:attrName>
                                        </p:attrNameLst>
                                      </p:cBhvr>
                                      <p:tavLst>
                                        <p:tav tm="0">
                                          <p:val>
                                            <p:strVal val="#ppt_x-#ppt_w*1.125000"/>
                                          </p:val>
                                        </p:tav>
                                        <p:tav tm="100000">
                                          <p:val>
                                            <p:strVal val="#ppt_x"/>
                                          </p:val>
                                        </p:tav>
                                      </p:tavLst>
                                    </p:anim>
                                    <p:animEffect transition="in" filter="wipe(right)">
                                      <p:cBhvr>
                                        <p:cTn id="16" dur="500"/>
                                        <p:tgtEl>
                                          <p:spTgt spid="28"/>
                                        </p:tgtEl>
                                      </p:cBhvr>
                                    </p:animEffect>
                                  </p:childTnLst>
                                </p:cTn>
                              </p:par>
                            </p:childTnLst>
                          </p:cTn>
                        </p:par>
                        <p:par>
                          <p:cTn id="17" fill="hold">
                            <p:stCondLst>
                              <p:cond delay="1100"/>
                            </p:stCondLst>
                            <p:childTnLst>
                              <p:par>
                                <p:cTn id="18" presetID="42"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childTnLst>
                          </p:cTn>
                        </p:par>
                        <p:par>
                          <p:cTn id="23" fill="hold">
                            <p:stCondLst>
                              <p:cond delay="2100"/>
                            </p:stCondLst>
                            <p:childTnLst>
                              <p:par>
                                <p:cTn id="24" presetID="10" presetClass="entr" presetSubtype="0" fill="hold" grpId="0" nodeType="afterEffect">
                                  <p:stCondLst>
                                    <p:cond delay="0"/>
                                  </p:stCondLst>
                                  <p:childTnLst>
                                    <p:set>
                                      <p:cBhvr>
                                        <p:cTn id="25" dur="1" fill="hold">
                                          <p:stCondLst>
                                            <p:cond delay="0"/>
                                          </p:stCondLst>
                                        </p:cTn>
                                        <p:tgtEl>
                                          <p:spTgt spid="81"/>
                                        </p:tgtEl>
                                        <p:attrNameLst>
                                          <p:attrName>style.visibility</p:attrName>
                                        </p:attrNameLst>
                                      </p:cBhvr>
                                      <p:to>
                                        <p:strVal val="visible"/>
                                      </p:to>
                                    </p:set>
                                    <p:animEffect transition="in" filter="fade">
                                      <p:cBhvr>
                                        <p:cTn id="26" dur="500"/>
                                        <p:tgtEl>
                                          <p:spTgt spid="81"/>
                                        </p:tgtEl>
                                      </p:cBhvr>
                                    </p:animEffect>
                                  </p:childTnLst>
                                </p:cTn>
                              </p:par>
                            </p:childTnLst>
                          </p:cTn>
                        </p:par>
                        <p:par>
                          <p:cTn id="27" fill="hold">
                            <p:stCondLst>
                              <p:cond delay="2600"/>
                            </p:stCondLst>
                            <p:childTnLst>
                              <p:par>
                                <p:cTn id="28" presetID="10" presetClass="entr" presetSubtype="0" fill="hold" grpId="0" nodeType="afterEffect">
                                  <p:stCondLst>
                                    <p:cond delay="0"/>
                                  </p:stCondLst>
                                  <p:childTnLst>
                                    <p:set>
                                      <p:cBhvr>
                                        <p:cTn id="29" dur="1" fill="hold">
                                          <p:stCondLst>
                                            <p:cond delay="0"/>
                                          </p:stCondLst>
                                        </p:cTn>
                                        <p:tgtEl>
                                          <p:spTgt spid="89"/>
                                        </p:tgtEl>
                                        <p:attrNameLst>
                                          <p:attrName>style.visibility</p:attrName>
                                        </p:attrNameLst>
                                      </p:cBhvr>
                                      <p:to>
                                        <p:strVal val="visible"/>
                                      </p:to>
                                    </p:set>
                                    <p:animEffect transition="in" filter="fade">
                                      <p:cBhvr>
                                        <p:cTn id="30"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81" grpId="0"/>
      <p:bldP spid="8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a:off x="324628" y="435931"/>
            <a:ext cx="8113486" cy="0"/>
          </a:xfrm>
          <a:prstGeom prst="line">
            <a:avLst/>
          </a:prstGeom>
          <a:ln w="1270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612055" y="96233"/>
            <a:ext cx="274777" cy="274777"/>
          </a:xfrm>
          <a:prstGeom prst="ellipse">
            <a:avLst/>
          </a:prstGeom>
          <a:solidFill>
            <a:srgbClr val="F5F5F5"/>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solidFill>
                <a:schemeClr val="bg1"/>
              </a:solidFill>
            </a:endParaRPr>
          </a:p>
        </p:txBody>
      </p:sp>
      <p:sp>
        <p:nvSpPr>
          <p:cNvPr id="28" name="TextBox 27"/>
          <p:cNvSpPr txBox="1"/>
          <p:nvPr/>
        </p:nvSpPr>
        <p:spPr>
          <a:xfrm>
            <a:off x="1024844" y="51016"/>
            <a:ext cx="3005947" cy="707884"/>
          </a:xfrm>
          <a:prstGeom prst="rect">
            <a:avLst/>
          </a:prstGeom>
          <a:noFill/>
        </p:spPr>
        <p:txBody>
          <a:bodyPr wrap="none" lIns="91438" tIns="45719" rIns="91438" bIns="45719" rtlCol="0">
            <a:spAutoFit/>
          </a:bodyPr>
          <a:lstStyle/>
          <a:p>
            <a:r>
              <a:rPr lang="en-US" altLang="zh-CN" sz="2000" dirty="0" smtClean="0">
                <a:solidFill>
                  <a:schemeClr val="bg1"/>
                </a:solidFill>
                <a:latin typeface="方正兰亭细黑_GBK" pitchFamily="2" charset="-122"/>
                <a:ea typeface="方正兰亭细黑_GBK" pitchFamily="2" charset="-122"/>
              </a:rPr>
              <a:t>4.2.5——</a:t>
            </a:r>
            <a:r>
              <a:rPr lang="zh-CN" altLang="en-US" sz="2000" b="1" dirty="0" smtClean="0">
                <a:solidFill>
                  <a:schemeClr val="bg1"/>
                </a:solidFill>
              </a:rPr>
              <a:t>布隆过滤器原理</a:t>
            </a:r>
            <a:endParaRPr lang="zh-CN" altLang="en-US" sz="2000" b="1" dirty="0">
              <a:solidFill>
                <a:schemeClr val="bg1"/>
              </a:solidFill>
            </a:endParaRPr>
          </a:p>
          <a:p>
            <a:endParaRPr lang="zh-CN" altLang="en-US" sz="2000" dirty="0">
              <a:solidFill>
                <a:schemeClr val="bg1"/>
              </a:solidFill>
              <a:latin typeface="方正兰亭细黑_GBK" pitchFamily="2" charset="-122"/>
              <a:ea typeface="方正兰亭细黑_GBK" pitchFamily="2" charset="-122"/>
            </a:endParaRPr>
          </a:p>
        </p:txBody>
      </p:sp>
      <p:grpSp>
        <p:nvGrpSpPr>
          <p:cNvPr id="31" name="组合 34"/>
          <p:cNvGrpSpPr/>
          <p:nvPr/>
        </p:nvGrpSpPr>
        <p:grpSpPr>
          <a:xfrm>
            <a:off x="463283" y="1569507"/>
            <a:ext cx="2046054" cy="2046054"/>
            <a:chOff x="952456" y="3218117"/>
            <a:chExt cx="877066" cy="877066"/>
          </a:xfrm>
        </p:grpSpPr>
        <p:sp>
          <p:nvSpPr>
            <p:cNvPr id="32" name="椭圆 50"/>
            <p:cNvSpPr>
              <a:spLocks noChangeArrowheads="1"/>
            </p:cNvSpPr>
            <p:nvPr/>
          </p:nvSpPr>
          <p:spPr bwMode="auto">
            <a:xfrm>
              <a:off x="952456" y="3218117"/>
              <a:ext cx="877066" cy="877066"/>
            </a:xfrm>
            <a:prstGeom prst="ellipse">
              <a:avLst/>
            </a:prstGeom>
            <a:solidFill>
              <a:schemeClr val="bg1"/>
            </a:solidFill>
            <a:ln w="76200" cap="sq" cmpd="sng">
              <a:noFill/>
              <a:round/>
              <a:headEnd/>
              <a:tailEnd/>
            </a:ln>
          </p:spPr>
          <p:txBody>
            <a:bodyPr anchor="ctr"/>
            <a:lstStyle/>
            <a:p>
              <a:pPr algn="ctr"/>
              <a:endParaRPr lang="zh-CN" altLang="zh-CN" sz="2400">
                <a:solidFill>
                  <a:srgbClr val="FFFFFF"/>
                </a:solidFill>
                <a:latin typeface="宋体" panose="02010600030101010101" pitchFamily="2" charset="-122"/>
                <a:sym typeface="宋体" panose="02010600030101010101" pitchFamily="2" charset="-122"/>
              </a:endParaRPr>
            </a:p>
          </p:txBody>
        </p:sp>
        <p:pic>
          <p:nvPicPr>
            <p:cNvPr id="3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09687" y="3384982"/>
              <a:ext cx="562604" cy="543337"/>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TextBox 37"/>
          <p:cNvSpPr txBox="1"/>
          <p:nvPr/>
        </p:nvSpPr>
        <p:spPr>
          <a:xfrm>
            <a:off x="531607" y="3889793"/>
            <a:ext cx="1800493" cy="369332"/>
          </a:xfrm>
          <a:prstGeom prst="rect">
            <a:avLst/>
          </a:prstGeom>
          <a:noFill/>
        </p:spPr>
        <p:txBody>
          <a:bodyPr wrap="none" rtlCol="0">
            <a:spAutoFit/>
          </a:bodyPr>
          <a:lstStyle/>
          <a:p>
            <a:r>
              <a:rPr lang="zh-CN" altLang="en-US" b="1" dirty="0">
                <a:solidFill>
                  <a:schemeClr val="bg1"/>
                </a:solidFill>
              </a:rPr>
              <a:t>布隆过滤器原理</a:t>
            </a:r>
          </a:p>
        </p:txBody>
      </p:sp>
      <p:pic>
        <p:nvPicPr>
          <p:cNvPr id="35" name="Picture 2" descr="D:\360data\重要数据\桌面\4667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603" y="1554827"/>
            <a:ext cx="2075414" cy="2075414"/>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49"/>
          <p:cNvSpPr txBox="1"/>
          <p:nvPr/>
        </p:nvSpPr>
        <p:spPr>
          <a:xfrm>
            <a:off x="3673485" y="820743"/>
            <a:ext cx="5146456" cy="523220"/>
          </a:xfrm>
          <a:prstGeom prst="rect">
            <a:avLst/>
          </a:prstGeom>
          <a:noFill/>
        </p:spPr>
        <p:txBody>
          <a:bodyPr wrap="square" rtlCol="0">
            <a:spAutoFit/>
          </a:bodyPr>
          <a:lstStyle/>
          <a:p>
            <a:r>
              <a:rPr lang="zh-CN" altLang="en-US" sz="1400" dirty="0"/>
              <a:t>布隆过滤器（</a:t>
            </a:r>
            <a:r>
              <a:rPr lang="en-US" altLang="zh-CN" sz="1400" dirty="0"/>
              <a:t>Bloom Filter</a:t>
            </a:r>
            <a:r>
              <a:rPr lang="zh-CN" altLang="en-US" sz="1400" dirty="0"/>
              <a:t>）的核心实现是一个超大的位数组和几个哈希函数。假设位数组的长度为</a:t>
            </a:r>
            <a:r>
              <a:rPr lang="en-US" altLang="zh-CN" sz="1400" dirty="0"/>
              <a:t>m</a:t>
            </a:r>
            <a:r>
              <a:rPr lang="zh-CN" altLang="en-US" sz="1400" dirty="0"/>
              <a:t>，哈希函数的个数为</a:t>
            </a:r>
            <a:r>
              <a:rPr lang="en-US" altLang="zh-CN" sz="1400" dirty="0"/>
              <a:t>k</a:t>
            </a:r>
            <a:endParaRPr lang="zh-CN" altLang="en-US" sz="1400" dirty="0">
              <a:solidFill>
                <a:schemeClr val="bg2"/>
              </a:solidFill>
              <a:latin typeface="微软雅黑" pitchFamily="34" charset="-122"/>
              <a:ea typeface="微软雅黑" pitchFamily="34" charset="-122"/>
            </a:endParaRPr>
          </a:p>
        </p:txBody>
      </p:sp>
      <p:grpSp>
        <p:nvGrpSpPr>
          <p:cNvPr id="37" name="组合 4"/>
          <p:cNvGrpSpPr/>
          <p:nvPr/>
        </p:nvGrpSpPr>
        <p:grpSpPr>
          <a:xfrm>
            <a:off x="2921033" y="1491765"/>
            <a:ext cx="618671" cy="2663963"/>
            <a:chOff x="6032873" y="1880798"/>
            <a:chExt cx="180975" cy="834280"/>
          </a:xfrm>
        </p:grpSpPr>
        <p:sp>
          <p:nvSpPr>
            <p:cNvPr id="38" name="直接连接符 14"/>
            <p:cNvSpPr>
              <a:spLocks noChangeShapeType="1"/>
            </p:cNvSpPr>
            <p:nvPr/>
          </p:nvSpPr>
          <p:spPr bwMode="auto">
            <a:xfrm>
              <a:off x="6123362" y="1897849"/>
              <a:ext cx="0" cy="817229"/>
            </a:xfrm>
            <a:prstGeom prst="line">
              <a:avLst/>
            </a:prstGeom>
            <a:solidFill>
              <a:srgbClr val="414455"/>
            </a:solidFill>
            <a:ln w="38100" cap="flat" cmpd="sng">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9" name="椭圆 7"/>
            <p:cNvSpPr>
              <a:spLocks noChangeArrowheads="1"/>
            </p:cNvSpPr>
            <p:nvPr/>
          </p:nvSpPr>
          <p:spPr bwMode="auto">
            <a:xfrm>
              <a:off x="6032873" y="1880798"/>
              <a:ext cx="180975" cy="180044"/>
            </a:xfrm>
            <a:prstGeom prst="ellipse">
              <a:avLst/>
            </a:prstGeom>
            <a:solidFill>
              <a:srgbClr val="414455"/>
            </a:solidFill>
            <a:ln w="38100" cap="flat" cmpd="sng">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eaLnBrk="0" hangingPunct="0"/>
              <a:endParaRPr lang="zh-CN" altLang="zh-CN">
                <a:solidFill>
                  <a:srgbClr val="FFFFFF"/>
                </a:solidFill>
                <a:latin typeface="造字工房悦黑体验版纤细体" pitchFamily="50" charset="-122"/>
                <a:ea typeface="造字工房悦黑体验版纤细体" pitchFamily="50" charset="-122"/>
                <a:sym typeface="造字工房悦黑体验版纤细体" pitchFamily="50" charset="-122"/>
              </a:endParaRPr>
            </a:p>
          </p:txBody>
        </p:sp>
        <p:sp>
          <p:nvSpPr>
            <p:cNvPr id="40" name="椭圆 8"/>
            <p:cNvSpPr>
              <a:spLocks noChangeArrowheads="1"/>
            </p:cNvSpPr>
            <p:nvPr/>
          </p:nvSpPr>
          <p:spPr bwMode="auto">
            <a:xfrm>
              <a:off x="6032873" y="2535034"/>
              <a:ext cx="180975" cy="180044"/>
            </a:xfrm>
            <a:prstGeom prst="ellipse">
              <a:avLst/>
            </a:prstGeom>
            <a:solidFill>
              <a:srgbClr val="414455"/>
            </a:solidFill>
            <a:ln w="38100" cap="flat" cmpd="sng">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eaLnBrk="0" hangingPunct="0"/>
              <a:endParaRPr lang="zh-CN" altLang="zh-CN">
                <a:solidFill>
                  <a:srgbClr val="FFFFFF"/>
                </a:solidFill>
                <a:latin typeface="造字工房悦黑体验版纤细体" pitchFamily="50" charset="-122"/>
                <a:ea typeface="造字工房悦黑体验版纤细体" pitchFamily="50" charset="-122"/>
                <a:sym typeface="造字工房悦黑体验版纤细体" pitchFamily="50" charset="-122"/>
              </a:endParaRPr>
            </a:p>
          </p:txBody>
        </p:sp>
      </p:grpSp>
      <p:sp>
        <p:nvSpPr>
          <p:cNvPr id="41" name="TextBox 64"/>
          <p:cNvSpPr txBox="1"/>
          <p:nvPr/>
        </p:nvSpPr>
        <p:spPr>
          <a:xfrm>
            <a:off x="3761265" y="3355399"/>
            <a:ext cx="5281890" cy="1815882"/>
          </a:xfrm>
          <a:prstGeom prst="rect">
            <a:avLst/>
          </a:prstGeom>
          <a:noFill/>
        </p:spPr>
        <p:txBody>
          <a:bodyPr wrap="square" rtlCol="0">
            <a:spAutoFit/>
          </a:bodyPr>
          <a:lstStyle/>
          <a:p>
            <a:r>
              <a:rPr lang="zh-CN" altLang="en-US" sz="1400" dirty="0"/>
              <a:t>具体的操作流程：假设集合里面有</a:t>
            </a:r>
            <a:r>
              <a:rPr lang="en-US" altLang="zh-CN" sz="1400" dirty="0"/>
              <a:t>3</a:t>
            </a:r>
            <a:r>
              <a:rPr lang="zh-CN" altLang="en-US" sz="1400" dirty="0"/>
              <a:t>个元素</a:t>
            </a:r>
            <a:r>
              <a:rPr lang="en-US" altLang="zh-CN" sz="1400" dirty="0"/>
              <a:t>{x, y, z}</a:t>
            </a:r>
            <a:r>
              <a:rPr lang="zh-CN" altLang="en-US" sz="1400" dirty="0"/>
              <a:t>，哈希函数的个数为</a:t>
            </a:r>
            <a:r>
              <a:rPr lang="en-US" altLang="zh-CN" sz="1400" dirty="0"/>
              <a:t>3</a:t>
            </a:r>
            <a:r>
              <a:rPr lang="zh-CN" altLang="en-US" sz="1400" dirty="0"/>
              <a:t>。首先将位数组进行初始化，将里面每个位都设置位</a:t>
            </a:r>
            <a:r>
              <a:rPr lang="en-US" altLang="zh-CN" sz="1400" dirty="0"/>
              <a:t>0</a:t>
            </a:r>
            <a:r>
              <a:rPr lang="zh-CN" altLang="en-US" sz="1400" dirty="0"/>
              <a:t>。对于集合里面的每一个元素，将元素依次通过</a:t>
            </a:r>
            <a:r>
              <a:rPr lang="en-US" altLang="zh-CN" sz="1400" dirty="0"/>
              <a:t>3</a:t>
            </a:r>
            <a:r>
              <a:rPr lang="zh-CN" altLang="en-US" sz="1400" dirty="0"/>
              <a:t>个哈希函数进行映射，每次映射都会产生一个哈希值，这个值对应位数组上面的一个点，然后将位数组对应的位置标记为</a:t>
            </a:r>
            <a:r>
              <a:rPr lang="en-US" altLang="zh-CN" sz="1400" dirty="0"/>
              <a:t>1</a:t>
            </a:r>
            <a:r>
              <a:rPr lang="zh-CN" altLang="en-US" sz="1400" dirty="0"/>
              <a:t>。查询</a:t>
            </a:r>
            <a:r>
              <a:rPr lang="en-US" altLang="zh-CN" sz="1400" dirty="0"/>
              <a:t>W</a:t>
            </a:r>
            <a:r>
              <a:rPr lang="zh-CN" altLang="en-US" sz="1400" dirty="0"/>
              <a:t>元素是否存在集合中的时候，同样的方法将</a:t>
            </a:r>
            <a:r>
              <a:rPr lang="en-US" altLang="zh-CN" sz="1400" dirty="0"/>
              <a:t>W</a:t>
            </a:r>
            <a:r>
              <a:rPr lang="zh-CN" altLang="en-US" sz="1400" dirty="0"/>
              <a:t>通过哈希映射到位数组上的</a:t>
            </a:r>
            <a:r>
              <a:rPr lang="en-US" altLang="zh-CN" sz="1400" dirty="0"/>
              <a:t>3</a:t>
            </a:r>
            <a:r>
              <a:rPr lang="zh-CN" altLang="en-US" sz="1400" dirty="0"/>
              <a:t>个点。如果</a:t>
            </a:r>
            <a:r>
              <a:rPr lang="en-US" altLang="zh-CN" sz="1400" dirty="0"/>
              <a:t>3</a:t>
            </a:r>
            <a:r>
              <a:rPr lang="zh-CN" altLang="en-US" sz="1400" dirty="0"/>
              <a:t>个点的其中有一个点不为</a:t>
            </a:r>
            <a:r>
              <a:rPr lang="en-US" altLang="zh-CN" sz="1400" dirty="0"/>
              <a:t>1</a:t>
            </a:r>
            <a:r>
              <a:rPr lang="zh-CN" altLang="en-US" sz="1400" dirty="0"/>
              <a:t>，则可以判断该元素一定不存在集合中。</a:t>
            </a:r>
            <a:endParaRPr lang="zh-CN" altLang="en-US" sz="1400" dirty="0">
              <a:solidFill>
                <a:schemeClr val="bg2"/>
              </a:solidFill>
              <a:latin typeface="微软雅黑" pitchFamily="34" charset="-122"/>
              <a:ea typeface="微软雅黑" pitchFamily="34" charset="-122"/>
            </a:endParaRPr>
          </a:p>
        </p:txBody>
      </p:sp>
      <p:pic>
        <p:nvPicPr>
          <p:cNvPr id="2" name="图片 1"/>
          <p:cNvPicPr>
            <a:picLocks noChangeAspect="1"/>
          </p:cNvPicPr>
          <p:nvPr/>
        </p:nvPicPr>
        <p:blipFill>
          <a:blip r:embed="rId5"/>
          <a:stretch>
            <a:fillRect/>
          </a:stretch>
        </p:blipFill>
        <p:spPr>
          <a:xfrm>
            <a:off x="3849045" y="1491765"/>
            <a:ext cx="5106330" cy="1799615"/>
          </a:xfrm>
          <a:prstGeom prst="rect">
            <a:avLst/>
          </a:prstGeom>
        </p:spPr>
      </p:pic>
    </p:spTree>
    <p:extLst>
      <p:ext uri="{BB962C8B-B14F-4D97-AF65-F5344CB8AC3E}">
        <p14:creationId xmlns:p14="http://schemas.microsoft.com/office/powerpoint/2010/main" val="134227473"/>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300"/>
                                        <p:tgtEl>
                                          <p:spTgt spid="26"/>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down)">
                                      <p:cBhvr>
                                        <p:cTn id="11" dur="300"/>
                                        <p:tgtEl>
                                          <p:spTgt spid="27"/>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p:tgtEl>
                                          <p:spTgt spid="28"/>
                                        </p:tgtEl>
                                        <p:attrNameLst>
                                          <p:attrName>ppt_x</p:attrName>
                                        </p:attrNameLst>
                                      </p:cBhvr>
                                      <p:tavLst>
                                        <p:tav tm="0">
                                          <p:val>
                                            <p:strVal val="#ppt_x-#ppt_w*1.125000"/>
                                          </p:val>
                                        </p:tav>
                                        <p:tav tm="100000">
                                          <p:val>
                                            <p:strVal val="#ppt_x"/>
                                          </p:val>
                                        </p:tav>
                                      </p:tavLst>
                                    </p:anim>
                                    <p:animEffect transition="in" filter="wipe(right)">
                                      <p:cBhvr>
                                        <p:cTn id="16" dur="500"/>
                                        <p:tgtEl>
                                          <p:spTgt spid="28"/>
                                        </p:tgtEl>
                                      </p:cBhvr>
                                    </p:animEffect>
                                  </p:childTnLst>
                                </p:cTn>
                              </p:par>
                              <p:par>
                                <p:cTn id="17" presetID="10"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2000"/>
                                        <p:tgtEl>
                                          <p:spTgt spid="31"/>
                                        </p:tgtEl>
                                      </p:cBhvr>
                                    </p:animEffect>
                                  </p:childTnLst>
                                </p:cTn>
                              </p:par>
                              <p:par>
                                <p:cTn id="20" presetID="10" presetClass="entr" presetSubtype="0" fill="hold"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2000"/>
                                        <p:tgtEl>
                                          <p:spTgt spid="35"/>
                                        </p:tgtEl>
                                      </p:cBhvr>
                                    </p:animEffect>
                                  </p:childTnLst>
                                </p:cTn>
                              </p:par>
                              <p:par>
                                <p:cTn id="23" presetID="8" presetClass="emph" presetSubtype="0" repeatCount="indefinite" fill="hold" nodeType="withEffect">
                                  <p:stCondLst>
                                    <p:cond delay="0"/>
                                  </p:stCondLst>
                                  <p:childTnLst>
                                    <p:animRot by="21600000">
                                      <p:cBhvr>
                                        <p:cTn id="24" dur="1000" fill="hold"/>
                                        <p:tgtEl>
                                          <p:spTgt spid="35"/>
                                        </p:tgtEl>
                                        <p:attrNameLst>
                                          <p:attrName>r</p:attrName>
                                        </p:attrNameLst>
                                      </p:cBhvr>
                                    </p:animRot>
                                  </p:childTnLst>
                                </p:cTn>
                              </p:par>
                              <p:par>
                                <p:cTn id="25" presetID="10" presetClass="entr" presetSubtype="0" repeatCount="indefinite" fill="hold" grpId="0" nodeType="withEffect">
                                  <p:stCondLst>
                                    <p:cond delay="1000"/>
                                  </p:stCondLst>
                                  <p:iterate type="lt">
                                    <p:tmPct val="10000"/>
                                  </p:iterate>
                                  <p:childTnLst>
                                    <p:set>
                                      <p:cBhvr>
                                        <p:cTn id="26" dur="1" fill="hold">
                                          <p:stCondLst>
                                            <p:cond delay="0"/>
                                          </p:stCondLst>
                                        </p:cTn>
                                        <p:tgtEl>
                                          <p:spTgt spid="34"/>
                                        </p:tgtEl>
                                        <p:attrNameLst>
                                          <p:attrName>style.visibility</p:attrName>
                                        </p:attrNameLst>
                                      </p:cBhvr>
                                      <p:to>
                                        <p:strVal val="visible"/>
                                      </p:to>
                                    </p:set>
                                    <p:animEffect transition="in" filter="fade">
                                      <p:cBhvr>
                                        <p:cTn id="27" dur="1000"/>
                                        <p:tgtEl>
                                          <p:spTgt spid="34"/>
                                        </p:tgtEl>
                                      </p:cBhvr>
                                    </p:animEffect>
                                  </p:childTnLst>
                                </p:cTn>
                              </p:par>
                              <p:par>
                                <p:cTn id="28" presetID="2" presetClass="exit" presetSubtype="1" fill="hold" nodeType="withEffect">
                                  <p:stCondLst>
                                    <p:cond delay="6000"/>
                                  </p:stCondLst>
                                  <p:childTnLst>
                                    <p:anim calcmode="lin" valueType="num">
                                      <p:cBhvr additive="base">
                                        <p:cTn id="29" dur="1000"/>
                                        <p:tgtEl>
                                          <p:spTgt spid="31"/>
                                        </p:tgtEl>
                                        <p:attrNameLst>
                                          <p:attrName>ppt_x</p:attrName>
                                        </p:attrNameLst>
                                      </p:cBhvr>
                                      <p:tavLst>
                                        <p:tav tm="0">
                                          <p:val>
                                            <p:strVal val="ppt_x"/>
                                          </p:val>
                                        </p:tav>
                                        <p:tav tm="100000">
                                          <p:val>
                                            <p:strVal val="ppt_x"/>
                                          </p:val>
                                        </p:tav>
                                      </p:tavLst>
                                    </p:anim>
                                    <p:anim calcmode="lin" valueType="num">
                                      <p:cBhvr additive="base">
                                        <p:cTn id="30" dur="1000"/>
                                        <p:tgtEl>
                                          <p:spTgt spid="31"/>
                                        </p:tgtEl>
                                        <p:attrNameLst>
                                          <p:attrName>ppt_y</p:attrName>
                                        </p:attrNameLst>
                                      </p:cBhvr>
                                      <p:tavLst>
                                        <p:tav tm="0">
                                          <p:val>
                                            <p:strVal val="ppt_y"/>
                                          </p:val>
                                        </p:tav>
                                        <p:tav tm="100000">
                                          <p:val>
                                            <p:strVal val="0-ppt_h/2"/>
                                          </p:val>
                                        </p:tav>
                                      </p:tavLst>
                                    </p:anim>
                                    <p:set>
                                      <p:cBhvr>
                                        <p:cTn id="31" dur="1" fill="hold">
                                          <p:stCondLst>
                                            <p:cond delay="999"/>
                                          </p:stCondLst>
                                        </p:cTn>
                                        <p:tgtEl>
                                          <p:spTgt spid="31"/>
                                        </p:tgtEl>
                                        <p:attrNameLst>
                                          <p:attrName>style.visibility</p:attrName>
                                        </p:attrNameLst>
                                      </p:cBhvr>
                                      <p:to>
                                        <p:strVal val="hidden"/>
                                      </p:to>
                                    </p:set>
                                  </p:childTnLst>
                                </p:cTn>
                              </p:par>
                              <p:par>
                                <p:cTn id="32" presetID="2" presetClass="exit" presetSubtype="1" fill="hold" nodeType="withEffect">
                                  <p:stCondLst>
                                    <p:cond delay="6000"/>
                                  </p:stCondLst>
                                  <p:childTnLst>
                                    <p:anim calcmode="lin" valueType="num">
                                      <p:cBhvr additive="base">
                                        <p:cTn id="33" dur="1000"/>
                                        <p:tgtEl>
                                          <p:spTgt spid="35"/>
                                        </p:tgtEl>
                                        <p:attrNameLst>
                                          <p:attrName>ppt_x</p:attrName>
                                        </p:attrNameLst>
                                      </p:cBhvr>
                                      <p:tavLst>
                                        <p:tav tm="0">
                                          <p:val>
                                            <p:strVal val="ppt_x"/>
                                          </p:val>
                                        </p:tav>
                                        <p:tav tm="100000">
                                          <p:val>
                                            <p:strVal val="ppt_x"/>
                                          </p:val>
                                        </p:tav>
                                      </p:tavLst>
                                    </p:anim>
                                    <p:anim calcmode="lin" valueType="num">
                                      <p:cBhvr additive="base">
                                        <p:cTn id="34" dur="1000"/>
                                        <p:tgtEl>
                                          <p:spTgt spid="35"/>
                                        </p:tgtEl>
                                        <p:attrNameLst>
                                          <p:attrName>ppt_y</p:attrName>
                                        </p:attrNameLst>
                                      </p:cBhvr>
                                      <p:tavLst>
                                        <p:tav tm="0">
                                          <p:val>
                                            <p:strVal val="ppt_y"/>
                                          </p:val>
                                        </p:tav>
                                        <p:tav tm="100000">
                                          <p:val>
                                            <p:strVal val="0-ppt_h/2"/>
                                          </p:val>
                                        </p:tav>
                                      </p:tavLst>
                                    </p:anim>
                                    <p:set>
                                      <p:cBhvr>
                                        <p:cTn id="35" dur="1" fill="hold">
                                          <p:stCondLst>
                                            <p:cond delay="999"/>
                                          </p:stCondLst>
                                        </p:cTn>
                                        <p:tgtEl>
                                          <p:spTgt spid="35"/>
                                        </p:tgtEl>
                                        <p:attrNameLst>
                                          <p:attrName>style.visibility</p:attrName>
                                        </p:attrNameLst>
                                      </p:cBhvr>
                                      <p:to>
                                        <p:strVal val="hidden"/>
                                      </p:to>
                                    </p:set>
                                  </p:childTnLst>
                                </p:cTn>
                              </p:par>
                              <p:par>
                                <p:cTn id="36" presetID="2" presetClass="exit" presetSubtype="4" fill="hold" grpId="1" nodeType="withEffect">
                                  <p:stCondLst>
                                    <p:cond delay="6000"/>
                                  </p:stCondLst>
                                  <p:iterate type="lt">
                                    <p:tmPct val="0"/>
                                  </p:iterate>
                                  <p:childTnLst>
                                    <p:anim calcmode="lin" valueType="num">
                                      <p:cBhvr additive="base">
                                        <p:cTn id="37" dur="1000"/>
                                        <p:tgtEl>
                                          <p:spTgt spid="34"/>
                                        </p:tgtEl>
                                        <p:attrNameLst>
                                          <p:attrName>ppt_x</p:attrName>
                                        </p:attrNameLst>
                                      </p:cBhvr>
                                      <p:tavLst>
                                        <p:tav tm="0">
                                          <p:val>
                                            <p:strVal val="ppt_x"/>
                                          </p:val>
                                        </p:tav>
                                        <p:tav tm="100000">
                                          <p:val>
                                            <p:strVal val="ppt_x"/>
                                          </p:val>
                                        </p:tav>
                                      </p:tavLst>
                                    </p:anim>
                                    <p:anim calcmode="lin" valueType="num">
                                      <p:cBhvr additive="base">
                                        <p:cTn id="38" dur="1000"/>
                                        <p:tgtEl>
                                          <p:spTgt spid="34"/>
                                        </p:tgtEl>
                                        <p:attrNameLst>
                                          <p:attrName>ppt_y</p:attrName>
                                        </p:attrNameLst>
                                      </p:cBhvr>
                                      <p:tavLst>
                                        <p:tav tm="0">
                                          <p:val>
                                            <p:strVal val="ppt_y"/>
                                          </p:val>
                                        </p:tav>
                                        <p:tav tm="100000">
                                          <p:val>
                                            <p:strVal val="1+ppt_h/2"/>
                                          </p:val>
                                        </p:tav>
                                      </p:tavLst>
                                    </p:anim>
                                    <p:set>
                                      <p:cBhvr>
                                        <p:cTn id="39" dur="1" fill="hold">
                                          <p:stCondLst>
                                            <p:cond delay="999"/>
                                          </p:stCondLst>
                                        </p:cTn>
                                        <p:tgtEl>
                                          <p:spTgt spid="34"/>
                                        </p:tgtEl>
                                        <p:attrNameLst>
                                          <p:attrName>style.visibility</p:attrName>
                                        </p:attrNameLst>
                                      </p:cBhvr>
                                      <p:to>
                                        <p:strVal val="hidden"/>
                                      </p:to>
                                    </p:set>
                                  </p:childTnLst>
                                </p:cTn>
                              </p:par>
                              <p:par>
                                <p:cTn id="40" presetID="10" presetClass="exit" presetSubtype="0" fill="hold" nodeType="withEffect">
                                  <p:stCondLst>
                                    <p:cond delay="6000"/>
                                  </p:stCondLst>
                                  <p:childTnLst>
                                    <p:animEffect transition="out" filter="fade">
                                      <p:cBhvr>
                                        <p:cTn id="41" dur="500"/>
                                        <p:tgtEl>
                                          <p:spTgt spid="31"/>
                                        </p:tgtEl>
                                      </p:cBhvr>
                                    </p:animEffect>
                                    <p:set>
                                      <p:cBhvr>
                                        <p:cTn id="42" dur="1" fill="hold">
                                          <p:stCondLst>
                                            <p:cond delay="499"/>
                                          </p:stCondLst>
                                        </p:cTn>
                                        <p:tgtEl>
                                          <p:spTgt spid="31"/>
                                        </p:tgtEl>
                                        <p:attrNameLst>
                                          <p:attrName>style.visibility</p:attrName>
                                        </p:attrNameLst>
                                      </p:cBhvr>
                                      <p:to>
                                        <p:strVal val="hidden"/>
                                      </p:to>
                                    </p:set>
                                  </p:childTnLst>
                                </p:cTn>
                              </p:par>
                              <p:par>
                                <p:cTn id="43" presetID="10" presetClass="exit" presetSubtype="0" fill="hold" nodeType="withEffect">
                                  <p:stCondLst>
                                    <p:cond delay="6000"/>
                                  </p:stCondLst>
                                  <p:childTnLst>
                                    <p:animEffect transition="out" filter="fade">
                                      <p:cBhvr>
                                        <p:cTn id="44" dur="500"/>
                                        <p:tgtEl>
                                          <p:spTgt spid="35"/>
                                        </p:tgtEl>
                                      </p:cBhvr>
                                    </p:animEffect>
                                    <p:set>
                                      <p:cBhvr>
                                        <p:cTn id="45" dur="1" fill="hold">
                                          <p:stCondLst>
                                            <p:cond delay="499"/>
                                          </p:stCondLst>
                                        </p:cTn>
                                        <p:tgtEl>
                                          <p:spTgt spid="35"/>
                                        </p:tgtEl>
                                        <p:attrNameLst>
                                          <p:attrName>style.visibility</p:attrName>
                                        </p:attrNameLst>
                                      </p:cBhvr>
                                      <p:to>
                                        <p:strVal val="hidden"/>
                                      </p:to>
                                    </p:set>
                                  </p:childTnLst>
                                </p:cTn>
                              </p:par>
                              <p:par>
                                <p:cTn id="46" presetID="10" presetClass="exit" presetSubtype="0" fill="hold" grpId="2" nodeType="withEffect">
                                  <p:stCondLst>
                                    <p:cond delay="6000"/>
                                  </p:stCondLst>
                                  <p:iterate type="lt">
                                    <p:tmPct val="0"/>
                                  </p:iterate>
                                  <p:childTnLst>
                                    <p:animEffect transition="out" filter="fade">
                                      <p:cBhvr>
                                        <p:cTn id="47" dur="500"/>
                                        <p:tgtEl>
                                          <p:spTgt spid="34"/>
                                        </p:tgtEl>
                                      </p:cBhvr>
                                    </p:animEffect>
                                    <p:set>
                                      <p:cBhvr>
                                        <p:cTn id="48" dur="1" fill="hold">
                                          <p:stCondLst>
                                            <p:cond delay="499"/>
                                          </p:stCondLst>
                                        </p:cTn>
                                        <p:tgtEl>
                                          <p:spTgt spid="34"/>
                                        </p:tgtEl>
                                        <p:attrNameLst>
                                          <p:attrName>style.visibility</p:attrName>
                                        </p:attrNameLst>
                                      </p:cBhvr>
                                      <p:to>
                                        <p:strVal val="hidden"/>
                                      </p:to>
                                    </p:set>
                                  </p:childTnLst>
                                </p:cTn>
                              </p:par>
                              <p:par>
                                <p:cTn id="49" presetID="22" presetClass="entr" presetSubtype="1" fill="hold" nodeType="withEffect">
                                  <p:stCondLst>
                                    <p:cond delay="2000"/>
                                  </p:stCondLst>
                                  <p:childTnLst>
                                    <p:set>
                                      <p:cBhvr>
                                        <p:cTn id="50" dur="1" fill="hold">
                                          <p:stCondLst>
                                            <p:cond delay="0"/>
                                          </p:stCondLst>
                                        </p:cTn>
                                        <p:tgtEl>
                                          <p:spTgt spid="37"/>
                                        </p:tgtEl>
                                        <p:attrNameLst>
                                          <p:attrName>style.visibility</p:attrName>
                                        </p:attrNameLst>
                                      </p:cBhvr>
                                      <p:to>
                                        <p:strVal val="visible"/>
                                      </p:to>
                                    </p:set>
                                    <p:animEffect transition="in" filter="wipe(up)">
                                      <p:cBhvr>
                                        <p:cTn id="51" dur="500"/>
                                        <p:tgtEl>
                                          <p:spTgt spid="37"/>
                                        </p:tgtEl>
                                      </p:cBhvr>
                                    </p:animEffect>
                                  </p:childTnLst>
                                </p:cTn>
                              </p:par>
                              <p:par>
                                <p:cTn id="52" presetID="22" presetClass="entr" presetSubtype="8" fill="hold" grpId="0" nodeType="withEffect">
                                  <p:stCondLst>
                                    <p:cond delay="2500"/>
                                  </p:stCondLst>
                                  <p:iterate type="lt">
                                    <p:tmPct val="30000"/>
                                  </p:iterate>
                                  <p:childTnLst>
                                    <p:set>
                                      <p:cBhvr>
                                        <p:cTn id="53" dur="1" fill="hold">
                                          <p:stCondLst>
                                            <p:cond delay="0"/>
                                          </p:stCondLst>
                                        </p:cTn>
                                        <p:tgtEl>
                                          <p:spTgt spid="36"/>
                                        </p:tgtEl>
                                        <p:attrNameLst>
                                          <p:attrName>style.visibility</p:attrName>
                                        </p:attrNameLst>
                                      </p:cBhvr>
                                      <p:to>
                                        <p:strVal val="visible"/>
                                      </p:to>
                                    </p:set>
                                    <p:animEffect transition="in" filter="wipe(left)">
                                      <p:cBhvr>
                                        <p:cTn id="54" dur="200"/>
                                        <p:tgtEl>
                                          <p:spTgt spid="36"/>
                                        </p:tgtEl>
                                      </p:cBhvr>
                                    </p:animEffect>
                                  </p:childTnLst>
                                </p:cTn>
                              </p:par>
                              <p:par>
                                <p:cTn id="55" presetID="36" presetClass="emph" presetSubtype="0" fill="hold" grpId="1" nodeType="withEffect">
                                  <p:stCondLst>
                                    <p:cond delay="2500"/>
                                  </p:stCondLst>
                                  <p:iterate type="lt">
                                    <p:tmPct val="30000"/>
                                  </p:iterate>
                                  <p:childTnLst>
                                    <p:animScale>
                                      <p:cBhvr>
                                        <p:cTn id="56" dur="100" autoRev="1" fill="hold">
                                          <p:stCondLst>
                                            <p:cond delay="0"/>
                                          </p:stCondLst>
                                        </p:cTn>
                                        <p:tgtEl>
                                          <p:spTgt spid="36"/>
                                        </p:tgtEl>
                                      </p:cBhvr>
                                      <p:to x="80000" y="100000"/>
                                    </p:animScale>
                                    <p:anim by="(#ppt_w*0.10)" calcmode="lin" valueType="num">
                                      <p:cBhvr>
                                        <p:cTn id="57" dur="100" autoRev="1" fill="hold">
                                          <p:stCondLst>
                                            <p:cond delay="0"/>
                                          </p:stCondLst>
                                        </p:cTn>
                                        <p:tgtEl>
                                          <p:spTgt spid="36"/>
                                        </p:tgtEl>
                                        <p:attrNameLst>
                                          <p:attrName>ppt_x</p:attrName>
                                        </p:attrNameLst>
                                      </p:cBhvr>
                                    </p:anim>
                                    <p:anim by="(-#ppt_w*0.10)" calcmode="lin" valueType="num">
                                      <p:cBhvr>
                                        <p:cTn id="58" dur="100" autoRev="1" fill="hold">
                                          <p:stCondLst>
                                            <p:cond delay="0"/>
                                          </p:stCondLst>
                                        </p:cTn>
                                        <p:tgtEl>
                                          <p:spTgt spid="36"/>
                                        </p:tgtEl>
                                        <p:attrNameLst>
                                          <p:attrName>ppt_y</p:attrName>
                                        </p:attrNameLst>
                                      </p:cBhvr>
                                    </p:anim>
                                    <p:animRot by="-480000">
                                      <p:cBhvr>
                                        <p:cTn id="59" dur="100" autoRev="1" fill="hold">
                                          <p:stCondLst>
                                            <p:cond delay="0"/>
                                          </p:stCondLst>
                                        </p:cTn>
                                        <p:tgtEl>
                                          <p:spTgt spid="36"/>
                                        </p:tgtEl>
                                        <p:attrNameLst>
                                          <p:attrName>r</p:attrName>
                                        </p:attrNameLst>
                                      </p:cBhvr>
                                    </p:animRot>
                                  </p:childTnLst>
                                </p:cTn>
                              </p:par>
                              <p:par>
                                <p:cTn id="60" presetID="22" presetClass="entr" presetSubtype="8" fill="hold" grpId="0" nodeType="withEffect">
                                  <p:stCondLst>
                                    <p:cond delay="3000"/>
                                  </p:stCondLst>
                                  <p:iterate type="lt">
                                    <p:tmPct val="30000"/>
                                  </p:iterate>
                                  <p:childTnLst>
                                    <p:set>
                                      <p:cBhvr>
                                        <p:cTn id="61" dur="1" fill="hold">
                                          <p:stCondLst>
                                            <p:cond delay="0"/>
                                          </p:stCondLst>
                                        </p:cTn>
                                        <p:tgtEl>
                                          <p:spTgt spid="41"/>
                                        </p:tgtEl>
                                        <p:attrNameLst>
                                          <p:attrName>style.visibility</p:attrName>
                                        </p:attrNameLst>
                                      </p:cBhvr>
                                      <p:to>
                                        <p:strVal val="visible"/>
                                      </p:to>
                                    </p:set>
                                    <p:animEffect transition="in" filter="wipe(left)">
                                      <p:cBhvr>
                                        <p:cTn id="62" dur="200"/>
                                        <p:tgtEl>
                                          <p:spTgt spid="41"/>
                                        </p:tgtEl>
                                      </p:cBhvr>
                                    </p:animEffect>
                                  </p:childTnLst>
                                </p:cTn>
                              </p:par>
                              <p:par>
                                <p:cTn id="63" presetID="36" presetClass="emph" presetSubtype="0" fill="hold" grpId="1" nodeType="withEffect">
                                  <p:stCondLst>
                                    <p:cond delay="3000"/>
                                  </p:stCondLst>
                                  <p:iterate type="lt">
                                    <p:tmPct val="30000"/>
                                  </p:iterate>
                                  <p:childTnLst>
                                    <p:animScale>
                                      <p:cBhvr>
                                        <p:cTn id="64" dur="100" autoRev="1" fill="hold">
                                          <p:stCondLst>
                                            <p:cond delay="0"/>
                                          </p:stCondLst>
                                        </p:cTn>
                                        <p:tgtEl>
                                          <p:spTgt spid="41"/>
                                        </p:tgtEl>
                                      </p:cBhvr>
                                      <p:to x="80000" y="100000"/>
                                    </p:animScale>
                                    <p:anim by="(#ppt_w*0.10)" calcmode="lin" valueType="num">
                                      <p:cBhvr>
                                        <p:cTn id="65" dur="100" autoRev="1" fill="hold">
                                          <p:stCondLst>
                                            <p:cond delay="0"/>
                                          </p:stCondLst>
                                        </p:cTn>
                                        <p:tgtEl>
                                          <p:spTgt spid="41"/>
                                        </p:tgtEl>
                                        <p:attrNameLst>
                                          <p:attrName>ppt_x</p:attrName>
                                        </p:attrNameLst>
                                      </p:cBhvr>
                                    </p:anim>
                                    <p:anim by="(-#ppt_w*0.10)" calcmode="lin" valueType="num">
                                      <p:cBhvr>
                                        <p:cTn id="66" dur="100" autoRev="1" fill="hold">
                                          <p:stCondLst>
                                            <p:cond delay="0"/>
                                          </p:stCondLst>
                                        </p:cTn>
                                        <p:tgtEl>
                                          <p:spTgt spid="41"/>
                                        </p:tgtEl>
                                        <p:attrNameLst>
                                          <p:attrName>ppt_y</p:attrName>
                                        </p:attrNameLst>
                                      </p:cBhvr>
                                    </p:anim>
                                    <p:animRot by="-480000">
                                      <p:cBhvr>
                                        <p:cTn id="67" dur="100" autoRev="1" fill="hold">
                                          <p:stCondLst>
                                            <p:cond delay="0"/>
                                          </p:stCondLst>
                                        </p:cTn>
                                        <p:tgtEl>
                                          <p:spTgt spid="4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34" grpId="0"/>
      <p:bldP spid="34" grpId="1"/>
      <p:bldP spid="34" grpId="2"/>
      <p:bldP spid="36" grpId="0"/>
      <p:bldP spid="36" grpId="1"/>
      <p:bldP spid="41" grpId="0"/>
      <p:bldP spid="41"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15258" y="624114"/>
            <a:ext cx="8113486" cy="0"/>
          </a:xfrm>
          <a:prstGeom prst="line">
            <a:avLst/>
          </a:prstGeom>
          <a:ln w="1270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3" name="椭圆 2"/>
          <p:cNvSpPr/>
          <p:nvPr/>
        </p:nvSpPr>
        <p:spPr>
          <a:xfrm>
            <a:off x="646881" y="242193"/>
            <a:ext cx="274777" cy="274777"/>
          </a:xfrm>
          <a:prstGeom prst="ellipse">
            <a:avLst/>
          </a:prstGeom>
          <a:solidFill>
            <a:srgbClr val="F5F5F5"/>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solidFill>
                <a:schemeClr val="bg1"/>
              </a:solidFill>
            </a:endParaRPr>
          </a:p>
        </p:txBody>
      </p:sp>
      <p:sp>
        <p:nvSpPr>
          <p:cNvPr id="4" name="TextBox 3"/>
          <p:cNvSpPr txBox="1"/>
          <p:nvPr/>
        </p:nvSpPr>
        <p:spPr>
          <a:xfrm>
            <a:off x="908957" y="206331"/>
            <a:ext cx="2300626" cy="400108"/>
          </a:xfrm>
          <a:prstGeom prst="rect">
            <a:avLst/>
          </a:prstGeom>
          <a:noFill/>
        </p:spPr>
        <p:txBody>
          <a:bodyPr wrap="none" lIns="91438" tIns="45719" rIns="91438" bIns="45719" rtlCol="0">
            <a:spAutoFit/>
          </a:bodyPr>
          <a:lstStyle/>
          <a:p>
            <a:r>
              <a:rPr lang="en-US" altLang="zh-CN" sz="2000" dirty="0" smtClean="0">
                <a:solidFill>
                  <a:schemeClr val="bg1"/>
                </a:solidFill>
                <a:latin typeface="方正兰亭细黑_GBK" pitchFamily="2" charset="-122"/>
                <a:ea typeface="方正兰亭细黑_GBK" pitchFamily="2" charset="-122"/>
              </a:rPr>
              <a:t>4.3</a:t>
            </a:r>
            <a:r>
              <a:rPr lang="zh-CN" altLang="en-US" sz="2000" dirty="0" smtClean="0">
                <a:solidFill>
                  <a:schemeClr val="bg1"/>
                </a:solidFill>
                <a:latin typeface="方正兰亭细黑_GBK" pitchFamily="2" charset="-122"/>
                <a:ea typeface="方正兰亭细黑_GBK" pitchFamily="2" charset="-122"/>
              </a:rPr>
              <a:t>基本框架结构图</a:t>
            </a:r>
            <a:endParaRPr lang="zh-CN" altLang="en-US" sz="2000" dirty="0">
              <a:solidFill>
                <a:schemeClr val="bg1"/>
              </a:solidFill>
              <a:latin typeface="方正兰亭细黑_GBK" pitchFamily="2" charset="-122"/>
              <a:ea typeface="方正兰亭细黑_GBK" pitchFamily="2" charset="-122"/>
            </a:endParaRPr>
          </a:p>
        </p:txBody>
      </p:sp>
      <p:pic>
        <p:nvPicPr>
          <p:cNvPr id="29" name="图片 2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88047" y="516970"/>
            <a:ext cx="5974809" cy="443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2987286"/>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300"/>
                                        <p:tgtEl>
                                          <p:spTgt spid="3"/>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p:tgtEl>
                                          <p:spTgt spid="4"/>
                                        </p:tgtEl>
                                        <p:attrNameLst>
                                          <p:attrName>ppt_x</p:attrName>
                                        </p:attrNameLst>
                                      </p:cBhvr>
                                      <p:tavLst>
                                        <p:tav tm="0">
                                          <p:val>
                                            <p:strVal val="#ppt_x-#ppt_w*1.125000"/>
                                          </p:val>
                                        </p:tav>
                                        <p:tav tm="100000">
                                          <p:val>
                                            <p:strVal val="#ppt_x"/>
                                          </p:val>
                                        </p:tav>
                                      </p:tavLst>
                                    </p:anim>
                                    <p:animEffect transition="in" filter="wipe(right)">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 name="任意多边形 1186"/>
          <p:cNvSpPr/>
          <p:nvPr/>
        </p:nvSpPr>
        <p:spPr>
          <a:xfrm>
            <a:off x="617949" y="718145"/>
            <a:ext cx="7850952" cy="3745612"/>
          </a:xfrm>
          <a:custGeom>
            <a:avLst/>
            <a:gdLst>
              <a:gd name="connsiteX0" fmla="*/ 1002485 w 10467936"/>
              <a:gd name="connsiteY0" fmla="*/ 0 h 4994149"/>
              <a:gd name="connsiteX1" fmla="*/ 1506313 w 10467936"/>
              <a:gd name="connsiteY1" fmla="*/ 503828 h 4994149"/>
              <a:gd name="connsiteX2" fmla="*/ 1506036 w 10467936"/>
              <a:gd name="connsiteY2" fmla="*/ 506576 h 4994149"/>
              <a:gd name="connsiteX3" fmla="*/ 1747115 w 10467936"/>
              <a:gd name="connsiteY3" fmla="*/ 506576 h 4994149"/>
              <a:gd name="connsiteX4" fmla="*/ 1746838 w 10467936"/>
              <a:gd name="connsiteY4" fmla="*/ 503828 h 4994149"/>
              <a:gd name="connsiteX5" fmla="*/ 2250666 w 10467936"/>
              <a:gd name="connsiteY5" fmla="*/ 0 h 4994149"/>
              <a:gd name="connsiteX6" fmla="*/ 2754494 w 10467936"/>
              <a:gd name="connsiteY6" fmla="*/ 503828 h 4994149"/>
              <a:gd name="connsiteX7" fmla="*/ 2754217 w 10467936"/>
              <a:gd name="connsiteY7" fmla="*/ 506576 h 4994149"/>
              <a:gd name="connsiteX8" fmla="*/ 2995296 w 10467936"/>
              <a:gd name="connsiteY8" fmla="*/ 506576 h 4994149"/>
              <a:gd name="connsiteX9" fmla="*/ 2995019 w 10467936"/>
              <a:gd name="connsiteY9" fmla="*/ 503828 h 4994149"/>
              <a:gd name="connsiteX10" fmla="*/ 3498847 w 10467936"/>
              <a:gd name="connsiteY10" fmla="*/ 0 h 4994149"/>
              <a:gd name="connsiteX11" fmla="*/ 4002675 w 10467936"/>
              <a:gd name="connsiteY11" fmla="*/ 503828 h 4994149"/>
              <a:gd name="connsiteX12" fmla="*/ 4002398 w 10467936"/>
              <a:gd name="connsiteY12" fmla="*/ 506576 h 4994149"/>
              <a:gd name="connsiteX13" fmla="*/ 4243476 w 10467936"/>
              <a:gd name="connsiteY13" fmla="*/ 506576 h 4994149"/>
              <a:gd name="connsiteX14" fmla="*/ 4243199 w 10467936"/>
              <a:gd name="connsiteY14" fmla="*/ 503828 h 4994149"/>
              <a:gd name="connsiteX15" fmla="*/ 4747027 w 10467936"/>
              <a:gd name="connsiteY15" fmla="*/ 0 h 4994149"/>
              <a:gd name="connsiteX16" fmla="*/ 5250855 w 10467936"/>
              <a:gd name="connsiteY16" fmla="*/ 503828 h 4994149"/>
              <a:gd name="connsiteX17" fmla="*/ 5250578 w 10467936"/>
              <a:gd name="connsiteY17" fmla="*/ 506576 h 4994149"/>
              <a:gd name="connsiteX18" fmla="*/ 10428041 w 10467936"/>
              <a:gd name="connsiteY18" fmla="*/ 506576 h 4994149"/>
              <a:gd name="connsiteX19" fmla="*/ 10467936 w 10467936"/>
              <a:gd name="connsiteY19" fmla="*/ 546471 h 4994149"/>
              <a:gd name="connsiteX20" fmla="*/ 10467936 w 10467936"/>
              <a:gd name="connsiteY20" fmla="*/ 4954254 h 4994149"/>
              <a:gd name="connsiteX21" fmla="*/ 10428041 w 10467936"/>
              <a:gd name="connsiteY21" fmla="*/ 4994149 h 4994149"/>
              <a:gd name="connsiteX22" fmla="*/ 39895 w 10467936"/>
              <a:gd name="connsiteY22" fmla="*/ 4994149 h 4994149"/>
              <a:gd name="connsiteX23" fmla="*/ 0 w 10467936"/>
              <a:gd name="connsiteY23" fmla="*/ 4954254 h 4994149"/>
              <a:gd name="connsiteX24" fmla="*/ 0 w 10467936"/>
              <a:gd name="connsiteY24" fmla="*/ 546471 h 4994149"/>
              <a:gd name="connsiteX25" fmla="*/ 39895 w 10467936"/>
              <a:gd name="connsiteY25" fmla="*/ 506576 h 4994149"/>
              <a:gd name="connsiteX26" fmla="*/ 498934 w 10467936"/>
              <a:gd name="connsiteY26" fmla="*/ 506576 h 4994149"/>
              <a:gd name="connsiteX27" fmla="*/ 498657 w 10467936"/>
              <a:gd name="connsiteY27" fmla="*/ 503828 h 4994149"/>
              <a:gd name="connsiteX28" fmla="*/ 1002485 w 10467936"/>
              <a:gd name="connsiteY28" fmla="*/ 0 h 499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467936" h="4994149">
                <a:moveTo>
                  <a:pt x="1002485" y="0"/>
                </a:moveTo>
                <a:cubicBezTo>
                  <a:pt x="1280742" y="0"/>
                  <a:pt x="1506313" y="225571"/>
                  <a:pt x="1506313" y="503828"/>
                </a:cubicBezTo>
                <a:lnTo>
                  <a:pt x="1506036" y="506576"/>
                </a:lnTo>
                <a:lnTo>
                  <a:pt x="1747115" y="506576"/>
                </a:lnTo>
                <a:lnTo>
                  <a:pt x="1746838" y="503828"/>
                </a:lnTo>
                <a:cubicBezTo>
                  <a:pt x="1746838" y="225571"/>
                  <a:pt x="1972409" y="0"/>
                  <a:pt x="2250666" y="0"/>
                </a:cubicBezTo>
                <a:cubicBezTo>
                  <a:pt x="2528923" y="0"/>
                  <a:pt x="2754494" y="225571"/>
                  <a:pt x="2754494" y="503828"/>
                </a:cubicBezTo>
                <a:lnTo>
                  <a:pt x="2754217" y="506576"/>
                </a:lnTo>
                <a:lnTo>
                  <a:pt x="2995296" y="506576"/>
                </a:lnTo>
                <a:lnTo>
                  <a:pt x="2995019" y="503828"/>
                </a:lnTo>
                <a:cubicBezTo>
                  <a:pt x="2995019" y="225571"/>
                  <a:pt x="3220590" y="0"/>
                  <a:pt x="3498847" y="0"/>
                </a:cubicBezTo>
                <a:cubicBezTo>
                  <a:pt x="3777104" y="0"/>
                  <a:pt x="4002675" y="225571"/>
                  <a:pt x="4002675" y="503828"/>
                </a:cubicBezTo>
                <a:lnTo>
                  <a:pt x="4002398" y="506576"/>
                </a:lnTo>
                <a:lnTo>
                  <a:pt x="4243476" y="506576"/>
                </a:lnTo>
                <a:lnTo>
                  <a:pt x="4243199" y="503828"/>
                </a:lnTo>
                <a:cubicBezTo>
                  <a:pt x="4243199" y="225571"/>
                  <a:pt x="4468770" y="0"/>
                  <a:pt x="4747027" y="0"/>
                </a:cubicBezTo>
                <a:cubicBezTo>
                  <a:pt x="5025284" y="0"/>
                  <a:pt x="5250855" y="225571"/>
                  <a:pt x="5250855" y="503828"/>
                </a:cubicBezTo>
                <a:lnTo>
                  <a:pt x="5250578" y="506576"/>
                </a:lnTo>
                <a:lnTo>
                  <a:pt x="10428041" y="506576"/>
                </a:lnTo>
                <a:cubicBezTo>
                  <a:pt x="10450074" y="506576"/>
                  <a:pt x="10467936" y="524438"/>
                  <a:pt x="10467936" y="546471"/>
                </a:cubicBezTo>
                <a:lnTo>
                  <a:pt x="10467936" y="4954254"/>
                </a:lnTo>
                <a:cubicBezTo>
                  <a:pt x="10467936" y="4976287"/>
                  <a:pt x="10450074" y="4994149"/>
                  <a:pt x="10428041" y="4994149"/>
                </a:cubicBezTo>
                <a:lnTo>
                  <a:pt x="39895" y="4994149"/>
                </a:lnTo>
                <a:cubicBezTo>
                  <a:pt x="17862" y="4994149"/>
                  <a:pt x="0" y="4976287"/>
                  <a:pt x="0" y="4954254"/>
                </a:cubicBezTo>
                <a:lnTo>
                  <a:pt x="0" y="546471"/>
                </a:lnTo>
                <a:cubicBezTo>
                  <a:pt x="0" y="524438"/>
                  <a:pt x="17862" y="506576"/>
                  <a:pt x="39895" y="506576"/>
                </a:cubicBezTo>
                <a:lnTo>
                  <a:pt x="498934" y="506576"/>
                </a:lnTo>
                <a:lnTo>
                  <a:pt x="498657" y="503828"/>
                </a:lnTo>
                <a:cubicBezTo>
                  <a:pt x="498657" y="225571"/>
                  <a:pt x="724228" y="0"/>
                  <a:pt x="1002485" y="0"/>
                </a:cubicBezTo>
                <a:close/>
              </a:path>
            </a:pathLst>
          </a:custGeom>
          <a:solidFill>
            <a:srgbClr val="2789A0"/>
          </a:solidFill>
          <a:ln w="15875">
            <a:gradFill flip="none" rotWithShape="1">
              <a:gsLst>
                <a:gs pos="0">
                  <a:schemeClr val="bg1"/>
                </a:gs>
                <a:gs pos="100000">
                  <a:schemeClr val="bg1">
                    <a:lumMod val="85000"/>
                  </a:schemeClr>
                </a:gs>
              </a:gsLst>
              <a:lin ang="2700000" scaled="1"/>
              <a:tileRect/>
            </a:gradFill>
          </a:ln>
          <a:effectLst>
            <a:outerShdw blurRad="38100" dist="25400" dir="2700000" algn="tl" rotWithShape="0">
              <a:prstClr val="black">
                <a:alpha val="32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sp3d extrusionH="57150">
              <a:bevelT w="57150" h="38100" prst="artDeco"/>
            </a:sp3d>
          </a:bodyPr>
          <a:lstStyle/>
          <a:p>
            <a:pPr algn="ctr" fontAlgn="auto">
              <a:spcBef>
                <a:spcPts val="0"/>
              </a:spcBef>
              <a:spcAft>
                <a:spcPts val="0"/>
              </a:spcAft>
            </a:pPr>
            <a:endParaRPr lang="zh-CN" altLang="en-US" dirty="0">
              <a:solidFill>
                <a:prstClr val="white"/>
              </a:solidFill>
            </a:endParaRPr>
          </a:p>
        </p:txBody>
      </p:sp>
      <p:grpSp>
        <p:nvGrpSpPr>
          <p:cNvPr id="1460" name="组合 1459"/>
          <p:cNvGrpSpPr/>
          <p:nvPr/>
        </p:nvGrpSpPr>
        <p:grpSpPr>
          <a:xfrm>
            <a:off x="991708" y="724473"/>
            <a:ext cx="756000" cy="756000"/>
            <a:chOff x="1433834" y="3268388"/>
            <a:chExt cx="2928770" cy="2879956"/>
          </a:xfrm>
        </p:grpSpPr>
        <p:sp>
          <p:nvSpPr>
            <p:cNvPr id="1461" name="椭圆 1460"/>
            <p:cNvSpPr/>
            <p:nvPr/>
          </p:nvSpPr>
          <p:spPr>
            <a:xfrm>
              <a:off x="1433834" y="3268388"/>
              <a:ext cx="2928770" cy="2879956"/>
            </a:xfrm>
            <a:prstGeom prst="ellipse">
              <a:avLst/>
            </a:prstGeom>
            <a:solidFill>
              <a:srgbClr val="004F64"/>
            </a:solidFill>
            <a:ln w="104775">
              <a:noFill/>
            </a:ln>
            <a:effectLst>
              <a:outerShdw blurRad="152400" dist="292100" dir="2700000" sx="95000" sy="95000" algn="tl" rotWithShape="0">
                <a:prstClr val="black">
                  <a:alpha val="12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2" name="椭圆 1461"/>
            <p:cNvSpPr/>
            <p:nvPr/>
          </p:nvSpPr>
          <p:spPr>
            <a:xfrm>
              <a:off x="1687983" y="3518304"/>
              <a:ext cx="2420472" cy="2380129"/>
            </a:xfrm>
            <a:prstGeom prst="ellipse">
              <a:avLst/>
            </a:prstGeom>
            <a:solidFill>
              <a:srgbClr val="EAE64C"/>
            </a:solidFill>
            <a:ln w="104775">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02D00"/>
                </a:solidFill>
              </a:endParaRPr>
            </a:p>
          </p:txBody>
        </p:sp>
      </p:grpSp>
      <p:grpSp>
        <p:nvGrpSpPr>
          <p:cNvPr id="1471" name="组合 1470"/>
          <p:cNvGrpSpPr/>
          <p:nvPr/>
        </p:nvGrpSpPr>
        <p:grpSpPr>
          <a:xfrm>
            <a:off x="1927887" y="729237"/>
            <a:ext cx="756000" cy="756000"/>
            <a:chOff x="1433834" y="3268388"/>
            <a:chExt cx="2928770" cy="2879956"/>
          </a:xfrm>
        </p:grpSpPr>
        <p:sp>
          <p:nvSpPr>
            <p:cNvPr id="1478" name="椭圆 1477"/>
            <p:cNvSpPr/>
            <p:nvPr/>
          </p:nvSpPr>
          <p:spPr>
            <a:xfrm>
              <a:off x="1433834" y="3268388"/>
              <a:ext cx="2928770" cy="2879956"/>
            </a:xfrm>
            <a:prstGeom prst="ellipse">
              <a:avLst/>
            </a:prstGeom>
            <a:solidFill>
              <a:srgbClr val="004F64"/>
            </a:solidFill>
            <a:ln w="104775">
              <a:noFill/>
            </a:ln>
            <a:effectLst>
              <a:outerShdw blurRad="152400" dist="292100" dir="2700000" sx="95000" sy="95000" algn="tl" rotWithShape="0">
                <a:prstClr val="black">
                  <a:alpha val="12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9" name="椭圆 1478"/>
            <p:cNvSpPr/>
            <p:nvPr/>
          </p:nvSpPr>
          <p:spPr>
            <a:xfrm>
              <a:off x="1687983" y="3518304"/>
              <a:ext cx="2420472" cy="2380129"/>
            </a:xfrm>
            <a:prstGeom prst="ellipse">
              <a:avLst/>
            </a:prstGeom>
            <a:solidFill>
              <a:srgbClr val="EAE64C"/>
            </a:solidFill>
            <a:ln w="104775">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02D00"/>
                </a:solidFill>
              </a:endParaRPr>
            </a:p>
          </p:txBody>
        </p:sp>
      </p:grpSp>
      <p:grpSp>
        <p:nvGrpSpPr>
          <p:cNvPr id="1484" name="组合 1483"/>
          <p:cNvGrpSpPr/>
          <p:nvPr/>
        </p:nvGrpSpPr>
        <p:grpSpPr>
          <a:xfrm>
            <a:off x="2862936" y="729237"/>
            <a:ext cx="756000" cy="756000"/>
            <a:chOff x="1433834" y="3268388"/>
            <a:chExt cx="2928770" cy="2879956"/>
          </a:xfrm>
        </p:grpSpPr>
        <p:sp>
          <p:nvSpPr>
            <p:cNvPr id="1485" name="椭圆 1484"/>
            <p:cNvSpPr/>
            <p:nvPr/>
          </p:nvSpPr>
          <p:spPr>
            <a:xfrm>
              <a:off x="1433834" y="3268388"/>
              <a:ext cx="2928770" cy="2879956"/>
            </a:xfrm>
            <a:prstGeom prst="ellipse">
              <a:avLst/>
            </a:prstGeom>
            <a:solidFill>
              <a:srgbClr val="004F64"/>
            </a:solidFill>
            <a:ln w="104775">
              <a:noFill/>
            </a:ln>
            <a:effectLst>
              <a:outerShdw blurRad="152400" dist="292100" dir="2700000" sx="95000" sy="95000" algn="tl" rotWithShape="0">
                <a:prstClr val="black">
                  <a:alpha val="12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6" name="椭圆 1485"/>
            <p:cNvSpPr/>
            <p:nvPr/>
          </p:nvSpPr>
          <p:spPr>
            <a:xfrm>
              <a:off x="1687983" y="3518304"/>
              <a:ext cx="2420472" cy="2380129"/>
            </a:xfrm>
            <a:prstGeom prst="ellipse">
              <a:avLst/>
            </a:prstGeom>
            <a:solidFill>
              <a:srgbClr val="EAE64C"/>
            </a:solidFill>
            <a:ln w="104775">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02D00"/>
                </a:solidFill>
              </a:endParaRPr>
            </a:p>
          </p:txBody>
        </p:sp>
      </p:grpSp>
      <p:grpSp>
        <p:nvGrpSpPr>
          <p:cNvPr id="1487" name="组合 1486"/>
          <p:cNvGrpSpPr/>
          <p:nvPr/>
        </p:nvGrpSpPr>
        <p:grpSpPr>
          <a:xfrm>
            <a:off x="3801714" y="729237"/>
            <a:ext cx="756000" cy="756000"/>
            <a:chOff x="1433834" y="3268388"/>
            <a:chExt cx="2928770" cy="2879956"/>
          </a:xfrm>
        </p:grpSpPr>
        <p:sp>
          <p:nvSpPr>
            <p:cNvPr id="1488" name="椭圆 1487"/>
            <p:cNvSpPr/>
            <p:nvPr/>
          </p:nvSpPr>
          <p:spPr>
            <a:xfrm>
              <a:off x="1433834" y="3268388"/>
              <a:ext cx="2928770" cy="2879956"/>
            </a:xfrm>
            <a:prstGeom prst="ellipse">
              <a:avLst/>
            </a:prstGeom>
            <a:solidFill>
              <a:srgbClr val="004F64"/>
            </a:solidFill>
            <a:ln w="104775">
              <a:noFill/>
            </a:ln>
            <a:effectLst>
              <a:outerShdw blurRad="152400" dist="292100" dir="2700000" sx="95000" sy="95000" algn="tl" rotWithShape="0">
                <a:prstClr val="black">
                  <a:alpha val="12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9" name="椭圆 1488"/>
            <p:cNvSpPr/>
            <p:nvPr/>
          </p:nvSpPr>
          <p:spPr>
            <a:xfrm>
              <a:off x="1687983" y="3518304"/>
              <a:ext cx="2420472" cy="2380129"/>
            </a:xfrm>
            <a:prstGeom prst="ellipse">
              <a:avLst/>
            </a:prstGeom>
            <a:solidFill>
              <a:srgbClr val="EAE64C"/>
            </a:solidFill>
            <a:ln w="104775">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02D00"/>
                </a:solidFill>
              </a:endParaRPr>
            </a:p>
          </p:txBody>
        </p:sp>
      </p:grpSp>
      <p:sp>
        <p:nvSpPr>
          <p:cNvPr id="5" name="TextBox 4"/>
          <p:cNvSpPr txBox="1"/>
          <p:nvPr/>
        </p:nvSpPr>
        <p:spPr>
          <a:xfrm>
            <a:off x="1131619" y="837016"/>
            <a:ext cx="378000" cy="530915"/>
          </a:xfrm>
          <a:prstGeom prst="rect">
            <a:avLst/>
          </a:prstGeom>
          <a:noFill/>
        </p:spPr>
        <p:txBody>
          <a:bodyPr wrap="square" lIns="68580" tIns="34290" rIns="68580" bIns="34290" rtlCol="0">
            <a:spAutoFit/>
          </a:bodyPr>
          <a:lstStyle/>
          <a:p>
            <a:r>
              <a:rPr lang="zh-CN" altLang="en-US" sz="3000" b="1" dirty="0">
                <a:solidFill>
                  <a:srgbClr val="2782A7"/>
                </a:solidFill>
                <a:latin typeface="微软雅黑" pitchFamily="34" charset="-122"/>
                <a:ea typeface="微软雅黑" pitchFamily="34" charset="-122"/>
              </a:rPr>
              <a:t>感</a:t>
            </a:r>
          </a:p>
        </p:txBody>
      </p:sp>
      <p:sp>
        <p:nvSpPr>
          <p:cNvPr id="96" name="TextBox 95"/>
          <p:cNvSpPr txBox="1"/>
          <p:nvPr/>
        </p:nvSpPr>
        <p:spPr>
          <a:xfrm>
            <a:off x="2073345" y="809124"/>
            <a:ext cx="378000" cy="530915"/>
          </a:xfrm>
          <a:prstGeom prst="rect">
            <a:avLst/>
          </a:prstGeom>
          <a:noFill/>
        </p:spPr>
        <p:txBody>
          <a:bodyPr wrap="square" lIns="68580" tIns="34290" rIns="68580" bIns="34290" rtlCol="0">
            <a:spAutoFit/>
          </a:bodyPr>
          <a:lstStyle/>
          <a:p>
            <a:r>
              <a:rPr lang="zh-CN" altLang="en-US" sz="3000" b="1" dirty="0">
                <a:solidFill>
                  <a:srgbClr val="2782A7"/>
                </a:solidFill>
                <a:latin typeface="微软雅黑" pitchFamily="34" charset="-122"/>
                <a:ea typeface="微软雅黑" pitchFamily="34" charset="-122"/>
              </a:rPr>
              <a:t>谢</a:t>
            </a:r>
          </a:p>
        </p:txBody>
      </p:sp>
      <p:sp>
        <p:nvSpPr>
          <p:cNvPr id="97" name="TextBox 96"/>
          <p:cNvSpPr txBox="1"/>
          <p:nvPr/>
        </p:nvSpPr>
        <p:spPr>
          <a:xfrm>
            <a:off x="2986623" y="798238"/>
            <a:ext cx="378000" cy="530915"/>
          </a:xfrm>
          <a:prstGeom prst="rect">
            <a:avLst/>
          </a:prstGeom>
          <a:noFill/>
        </p:spPr>
        <p:txBody>
          <a:bodyPr wrap="square" lIns="68580" tIns="34290" rIns="68580" bIns="34290" rtlCol="0">
            <a:spAutoFit/>
          </a:bodyPr>
          <a:lstStyle/>
          <a:p>
            <a:r>
              <a:rPr lang="zh-CN" altLang="en-US" sz="3000" b="1" dirty="0">
                <a:solidFill>
                  <a:srgbClr val="2782A7"/>
                </a:solidFill>
                <a:latin typeface="微软雅黑" pitchFamily="34" charset="-122"/>
                <a:ea typeface="微软雅黑" pitchFamily="34" charset="-122"/>
              </a:rPr>
              <a:t>母</a:t>
            </a:r>
          </a:p>
        </p:txBody>
      </p:sp>
      <p:sp>
        <p:nvSpPr>
          <p:cNvPr id="98" name="TextBox 97"/>
          <p:cNvSpPr txBox="1"/>
          <p:nvPr/>
        </p:nvSpPr>
        <p:spPr>
          <a:xfrm>
            <a:off x="3936287" y="819503"/>
            <a:ext cx="378000" cy="530915"/>
          </a:xfrm>
          <a:prstGeom prst="rect">
            <a:avLst/>
          </a:prstGeom>
          <a:noFill/>
        </p:spPr>
        <p:txBody>
          <a:bodyPr wrap="square" lIns="68580" tIns="34290" rIns="68580" bIns="34290" rtlCol="0">
            <a:spAutoFit/>
          </a:bodyPr>
          <a:lstStyle/>
          <a:p>
            <a:r>
              <a:rPr lang="zh-CN" altLang="en-US" sz="3000" b="1" dirty="0">
                <a:solidFill>
                  <a:srgbClr val="2782A7"/>
                </a:solidFill>
                <a:latin typeface="微软雅黑" pitchFamily="34" charset="-122"/>
                <a:ea typeface="微软雅黑" pitchFamily="34" charset="-122"/>
              </a:rPr>
              <a:t>校</a:t>
            </a:r>
          </a:p>
        </p:txBody>
      </p:sp>
      <p:sp>
        <p:nvSpPr>
          <p:cNvPr id="99" name="TextBox 27"/>
          <p:cNvSpPr txBox="1">
            <a:spLocks noChangeArrowheads="1"/>
          </p:cNvSpPr>
          <p:nvPr/>
        </p:nvSpPr>
        <p:spPr bwMode="auto">
          <a:xfrm>
            <a:off x="2073345" y="1860096"/>
            <a:ext cx="5825729" cy="1731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lnSpc>
                <a:spcPct val="150000"/>
              </a:lnSpc>
            </a:pPr>
            <a:r>
              <a:rPr lang="zh-CN" altLang="en-US" dirty="0">
                <a:solidFill>
                  <a:srgbClr val="F5F5F5"/>
                </a:solidFill>
                <a:latin typeface="微软雅黑" pitchFamily="34" charset="-122"/>
                <a:ea typeface="微软雅黑" pitchFamily="34" charset="-122"/>
              </a:rPr>
              <a:t>感谢母校提供的学习与实践的机会；</a:t>
            </a:r>
            <a:endParaRPr lang="en-US" dirty="0">
              <a:solidFill>
                <a:srgbClr val="F5F5F5"/>
              </a:solidFill>
              <a:latin typeface="微软雅黑" pitchFamily="34" charset="-122"/>
              <a:ea typeface="微软雅黑" pitchFamily="34" charset="-122"/>
            </a:endParaRPr>
          </a:p>
          <a:p>
            <a:pPr algn="ctr" eaLnBrk="1" hangingPunct="1">
              <a:lnSpc>
                <a:spcPct val="150000"/>
              </a:lnSpc>
            </a:pPr>
            <a:r>
              <a:rPr lang="zh-CN" altLang="en-US" dirty="0">
                <a:solidFill>
                  <a:srgbClr val="F5F5F5"/>
                </a:solidFill>
                <a:latin typeface="微软雅黑" pitchFamily="34" charset="-122"/>
                <a:ea typeface="微软雅黑" pitchFamily="34" charset="-122"/>
              </a:rPr>
              <a:t>感谢导师团队，特别感谢某某教授给予的耐心指导；</a:t>
            </a:r>
            <a:endParaRPr lang="en-US" dirty="0">
              <a:solidFill>
                <a:srgbClr val="F5F5F5"/>
              </a:solidFill>
              <a:latin typeface="微软雅黑" pitchFamily="34" charset="-122"/>
              <a:ea typeface="微软雅黑" pitchFamily="34" charset="-122"/>
            </a:endParaRPr>
          </a:p>
          <a:p>
            <a:pPr algn="ctr" eaLnBrk="1" hangingPunct="1">
              <a:lnSpc>
                <a:spcPct val="150000"/>
              </a:lnSpc>
            </a:pPr>
            <a:r>
              <a:rPr lang="zh-CN" altLang="en-US" dirty="0">
                <a:solidFill>
                  <a:srgbClr val="F5F5F5"/>
                </a:solidFill>
                <a:latin typeface="微软雅黑" pitchFamily="34" charset="-122"/>
                <a:ea typeface="微软雅黑" pitchFamily="34" charset="-122"/>
              </a:rPr>
              <a:t>感谢</a:t>
            </a:r>
            <a:r>
              <a:rPr lang="zh-CN" altLang="en-US" dirty="0" smtClean="0">
                <a:solidFill>
                  <a:srgbClr val="F5F5F5"/>
                </a:solidFill>
                <a:latin typeface="微软雅黑" pitchFamily="34" charset="-122"/>
                <a:ea typeface="微软雅黑" pitchFamily="34" charset="-122"/>
              </a:rPr>
              <a:t>同学的</a:t>
            </a:r>
            <a:r>
              <a:rPr lang="zh-CN" altLang="en-US" dirty="0">
                <a:solidFill>
                  <a:srgbClr val="F5F5F5"/>
                </a:solidFill>
                <a:latin typeface="微软雅黑" pitchFamily="34" charset="-122"/>
                <a:ea typeface="微软雅黑" pitchFamily="34" charset="-122"/>
              </a:rPr>
              <a:t>帮助；</a:t>
            </a:r>
            <a:endParaRPr lang="en-US" dirty="0">
              <a:solidFill>
                <a:srgbClr val="F5F5F5"/>
              </a:solidFill>
              <a:latin typeface="微软雅黑" pitchFamily="34" charset="-122"/>
              <a:ea typeface="微软雅黑" pitchFamily="34" charset="-122"/>
            </a:endParaRPr>
          </a:p>
          <a:p>
            <a:pPr algn="ctr" eaLnBrk="1" hangingPunct="1">
              <a:lnSpc>
                <a:spcPct val="150000"/>
              </a:lnSpc>
            </a:pPr>
            <a:r>
              <a:rPr lang="zh-CN" altLang="en-US" dirty="0">
                <a:solidFill>
                  <a:srgbClr val="F5F5F5"/>
                </a:solidFill>
                <a:latin typeface="微软雅黑" pitchFamily="34" charset="-122"/>
                <a:ea typeface="微软雅黑" pitchFamily="34" charset="-122"/>
              </a:rPr>
              <a:t>感谢答辩评审！</a:t>
            </a:r>
          </a:p>
        </p:txBody>
      </p:sp>
    </p:spTree>
    <p:extLst>
      <p:ext uri="{BB962C8B-B14F-4D97-AF65-F5344CB8AC3E}">
        <p14:creationId xmlns:p14="http://schemas.microsoft.com/office/powerpoint/2010/main" val="4020097625"/>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99"/>
                                        </p:tgtEl>
                                        <p:attrNameLst>
                                          <p:attrName>style.visibility</p:attrName>
                                        </p:attrNameLst>
                                      </p:cBhvr>
                                      <p:to>
                                        <p:strVal val="visible"/>
                                      </p:to>
                                    </p:set>
                                    <p:anim by="(-#ppt_w*2)" calcmode="lin" valueType="num">
                                      <p:cBhvr rctx="PPT">
                                        <p:cTn id="7" dur="500" autoRev="1" fill="hold">
                                          <p:stCondLst>
                                            <p:cond delay="0"/>
                                          </p:stCondLst>
                                        </p:cTn>
                                        <p:tgtEl>
                                          <p:spTgt spid="99"/>
                                        </p:tgtEl>
                                        <p:attrNameLst>
                                          <p:attrName>ppt_w</p:attrName>
                                        </p:attrNameLst>
                                      </p:cBhvr>
                                    </p:anim>
                                    <p:anim by="(#ppt_w*0.50)" calcmode="lin" valueType="num">
                                      <p:cBhvr>
                                        <p:cTn id="8" dur="500" decel="50000" autoRev="1" fill="hold">
                                          <p:stCondLst>
                                            <p:cond delay="0"/>
                                          </p:stCondLst>
                                        </p:cTn>
                                        <p:tgtEl>
                                          <p:spTgt spid="99"/>
                                        </p:tgtEl>
                                        <p:attrNameLst>
                                          <p:attrName>ppt_x</p:attrName>
                                        </p:attrNameLst>
                                      </p:cBhvr>
                                    </p:anim>
                                    <p:anim from="(-#ppt_h/2)" to="(#ppt_y)" calcmode="lin" valueType="num">
                                      <p:cBhvr>
                                        <p:cTn id="9" dur="1000" fill="hold">
                                          <p:stCondLst>
                                            <p:cond delay="0"/>
                                          </p:stCondLst>
                                        </p:cTn>
                                        <p:tgtEl>
                                          <p:spTgt spid="99"/>
                                        </p:tgtEl>
                                        <p:attrNameLst>
                                          <p:attrName>ppt_y</p:attrName>
                                        </p:attrNameLst>
                                      </p:cBhvr>
                                    </p:anim>
                                    <p:animRot by="21600000">
                                      <p:cBhvr>
                                        <p:cTn id="10" dur="1000" fill="hold">
                                          <p:stCondLst>
                                            <p:cond delay="0"/>
                                          </p:stCondLst>
                                        </p:cTn>
                                        <p:tgtEl>
                                          <p:spTgt spid="9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1859929" y="259222"/>
            <a:ext cx="5683871" cy="3469224"/>
            <a:chOff x="2479905" y="345629"/>
            <a:chExt cx="7578495" cy="4625632"/>
          </a:xfrm>
        </p:grpSpPr>
        <p:sp>
          <p:nvSpPr>
            <p:cNvPr id="2" name="椭圆 1"/>
            <p:cNvSpPr/>
            <p:nvPr/>
          </p:nvSpPr>
          <p:spPr>
            <a:xfrm>
              <a:off x="5516058" y="345629"/>
              <a:ext cx="735888" cy="743156"/>
            </a:xfrm>
            <a:prstGeom prst="ellipse">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a:outerShdw blurRad="165100" dist="76200" dir="2700000" sx="97000" sy="97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椭圆 2"/>
            <p:cNvSpPr/>
            <p:nvPr/>
          </p:nvSpPr>
          <p:spPr>
            <a:xfrm>
              <a:off x="5647767" y="484148"/>
              <a:ext cx="459123" cy="466117"/>
            </a:xfrm>
            <a:prstGeom prst="ellipse">
              <a:avLst/>
            </a:prstGeom>
            <a:solidFill>
              <a:srgbClr val="0091B8"/>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椭圆 69"/>
            <p:cNvSpPr/>
            <p:nvPr/>
          </p:nvSpPr>
          <p:spPr>
            <a:xfrm>
              <a:off x="2479905" y="1691381"/>
              <a:ext cx="7578495" cy="3279880"/>
            </a:xfrm>
            <a:prstGeom prst="roundRect">
              <a:avLst>
                <a:gd name="adj" fmla="val 18248"/>
              </a:avLst>
            </a:prstGeom>
            <a:solidFill>
              <a:srgbClr val="F3F3F3"/>
            </a:solidFill>
            <a:ln w="19050">
              <a:gradFill flip="none" rotWithShape="1">
                <a:gsLst>
                  <a:gs pos="0">
                    <a:schemeClr val="bg1"/>
                  </a:gs>
                  <a:gs pos="100000">
                    <a:schemeClr val="bg1">
                      <a:lumMod val="85000"/>
                    </a:schemeClr>
                  </a:gs>
                </a:gsLst>
                <a:lin ang="2700000" scaled="1"/>
                <a:tileRect/>
              </a:gradFill>
            </a:ln>
            <a:effectLst>
              <a:outerShdw blurRad="50800" dist="381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5" name="椭圆 70"/>
            <p:cNvSpPr/>
            <p:nvPr/>
          </p:nvSpPr>
          <p:spPr>
            <a:xfrm>
              <a:off x="2744737" y="1954505"/>
              <a:ext cx="7081434" cy="2675915"/>
            </a:xfrm>
            <a:prstGeom prst="roundRect">
              <a:avLst>
                <a:gd name="adj" fmla="val 26039"/>
              </a:avLst>
            </a:prstGeom>
            <a:pattFill prst="pct90">
              <a:fgClr>
                <a:srgbClr val="2782A7"/>
              </a:fgClr>
              <a:bgClr>
                <a:schemeClr val="bg1"/>
              </a:bgClr>
            </a:pattFill>
            <a:ln w="12700">
              <a:gradFill flip="none" rotWithShape="1">
                <a:gsLst>
                  <a:gs pos="100000">
                    <a:schemeClr val="bg1"/>
                  </a:gs>
                  <a:gs pos="0">
                    <a:schemeClr val="bg1">
                      <a:lumMod val="85000"/>
                    </a:schemeClr>
                  </a:gs>
                </a:gsLst>
                <a:lin ang="2700000" scaled="1"/>
                <a:tileRect/>
              </a:gradFill>
            </a:ln>
            <a:effectLst>
              <a:innerShdw blurRad="63500" dist="25400" dir="13500000">
                <a:prstClr val="black">
                  <a:alpha val="4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cxnSp>
          <p:nvCxnSpPr>
            <p:cNvPr id="10" name="直接连接符 9"/>
            <p:cNvCxnSpPr/>
            <p:nvPr/>
          </p:nvCxnSpPr>
          <p:spPr>
            <a:xfrm flipV="1">
              <a:off x="5021927" y="950265"/>
              <a:ext cx="822936" cy="780441"/>
            </a:xfrm>
            <a:prstGeom prst="line">
              <a:avLst/>
            </a:prstGeom>
            <a:gradFill flip="none" rotWithShape="1">
              <a:gsLst>
                <a:gs pos="0">
                  <a:schemeClr val="bg1">
                    <a:lumMod val="85000"/>
                  </a:schemeClr>
                </a:gs>
                <a:gs pos="100000">
                  <a:schemeClr val="bg1"/>
                </a:gs>
              </a:gsLst>
              <a:lin ang="2700000" scaled="1"/>
              <a:tileRect/>
            </a:gradFill>
            <a:ln w="22225">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5877328" y="927502"/>
              <a:ext cx="803204" cy="803204"/>
            </a:xfrm>
            <a:prstGeom prst="line">
              <a:avLst/>
            </a:prstGeom>
            <a:gradFill flip="none" rotWithShape="1">
              <a:gsLst>
                <a:gs pos="0">
                  <a:schemeClr val="bg1">
                    <a:lumMod val="85000"/>
                  </a:schemeClr>
                </a:gs>
                <a:gs pos="100000">
                  <a:schemeClr val="bg1"/>
                </a:gs>
              </a:gsLst>
              <a:lin ang="2700000" scaled="1"/>
              <a:tileRect/>
            </a:gradFill>
            <a:ln w="22225">
              <a:gradFill flip="none" rotWithShape="1">
                <a:gsLst>
                  <a:gs pos="100000">
                    <a:schemeClr val="bg1"/>
                  </a:gs>
                  <a:gs pos="0">
                    <a:schemeClr val="bg1">
                      <a:lumMod val="85000"/>
                    </a:schemeClr>
                  </a:gs>
                </a:gsLst>
                <a:lin ang="2700000" scaled="1"/>
                <a:tileRect/>
              </a:gradFill>
            </a:ln>
            <a:effectLst>
              <a:outerShdw blurRad="254000" dist="1016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cxnSp>
      </p:grpSp>
      <p:sp>
        <p:nvSpPr>
          <p:cNvPr id="12" name="TextBox 11"/>
          <p:cNvSpPr txBox="1"/>
          <p:nvPr/>
        </p:nvSpPr>
        <p:spPr>
          <a:xfrm>
            <a:off x="2198914" y="1926890"/>
            <a:ext cx="5170715" cy="1084913"/>
          </a:xfrm>
          <a:prstGeom prst="rect">
            <a:avLst/>
          </a:prstGeom>
          <a:noFill/>
        </p:spPr>
        <p:txBody>
          <a:bodyPr wrap="square" lIns="68580" tIns="34290" rIns="68580" bIns="34290" rtlCol="0">
            <a:spAutoFit/>
          </a:bodyPr>
          <a:lstStyle/>
          <a:p>
            <a:r>
              <a:rPr lang="zh-CN" altLang="en-US" sz="6600" dirty="0">
                <a:solidFill>
                  <a:srgbClr val="EAE64C"/>
                </a:solidFill>
                <a:latin typeface="方正正大黑简体" pitchFamily="2" charset="-122"/>
                <a:ea typeface="方正正大黑简体" pitchFamily="2" charset="-122"/>
              </a:rPr>
              <a:t>感谢批评指正</a:t>
            </a:r>
          </a:p>
        </p:txBody>
      </p:sp>
      <p:sp>
        <p:nvSpPr>
          <p:cNvPr id="14" name="TextBox 63"/>
          <p:cNvSpPr txBox="1">
            <a:spLocks noChangeArrowheads="1"/>
          </p:cNvSpPr>
          <p:nvPr/>
        </p:nvSpPr>
        <p:spPr bwMode="auto">
          <a:xfrm>
            <a:off x="2277492" y="2824875"/>
            <a:ext cx="2555081" cy="374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lnSpc>
                <a:spcPct val="150000"/>
              </a:lnSpc>
            </a:pPr>
            <a:r>
              <a:rPr lang="zh-CN" altLang="en-US" sz="1500" dirty="0">
                <a:solidFill>
                  <a:srgbClr val="FFFFFF"/>
                </a:solidFill>
                <a:latin typeface="微软雅黑" pitchFamily="34" charset="-122"/>
                <a:ea typeface="微软雅黑" pitchFamily="34" charset="-122"/>
              </a:rPr>
              <a:t>学院</a:t>
            </a:r>
            <a:r>
              <a:rPr lang="zh-CN" altLang="en-US" sz="1500" dirty="0" smtClean="0">
                <a:solidFill>
                  <a:srgbClr val="FFFFFF"/>
                </a:solidFill>
                <a:latin typeface="微软雅黑" pitchFamily="34" charset="-122"/>
                <a:ea typeface="微软雅黑" pitchFamily="34" charset="-122"/>
              </a:rPr>
              <a:t>：软件工程</a:t>
            </a:r>
            <a:endParaRPr lang="en-US" sz="1500" dirty="0">
              <a:solidFill>
                <a:srgbClr val="FFFFFF"/>
              </a:solidFill>
              <a:latin typeface="微软雅黑" pitchFamily="34" charset="-122"/>
              <a:ea typeface="微软雅黑" pitchFamily="34" charset="-122"/>
            </a:endParaRPr>
          </a:p>
        </p:txBody>
      </p:sp>
      <p:sp>
        <p:nvSpPr>
          <p:cNvPr id="18" name="TextBox 56"/>
          <p:cNvSpPr txBox="1">
            <a:spLocks noChangeArrowheads="1"/>
          </p:cNvSpPr>
          <p:nvPr/>
        </p:nvSpPr>
        <p:spPr bwMode="auto">
          <a:xfrm>
            <a:off x="5530286" y="4253174"/>
            <a:ext cx="917972" cy="354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lnSpc>
                <a:spcPct val="150000"/>
              </a:lnSpc>
            </a:pPr>
            <a:r>
              <a:rPr lang="zh-CN" altLang="en-US" sz="1400" dirty="0" smtClean="0">
                <a:solidFill>
                  <a:srgbClr val="EAE64C"/>
                </a:solidFill>
                <a:latin typeface="微软雅黑" pitchFamily="34" charset="-122"/>
                <a:ea typeface="微软雅黑" pitchFamily="34" charset="-122"/>
              </a:rPr>
              <a:t>陈博</a:t>
            </a:r>
            <a:endParaRPr lang="en-US" sz="1400" dirty="0">
              <a:solidFill>
                <a:srgbClr val="EAE64C"/>
              </a:solidFill>
              <a:latin typeface="微软雅黑" pitchFamily="34" charset="-122"/>
              <a:ea typeface="微软雅黑" pitchFamily="34" charset="-122"/>
            </a:endParaRPr>
          </a:p>
        </p:txBody>
      </p:sp>
      <p:sp>
        <p:nvSpPr>
          <p:cNvPr id="19" name="TextBox 58"/>
          <p:cNvSpPr txBox="1">
            <a:spLocks noChangeArrowheads="1"/>
          </p:cNvSpPr>
          <p:nvPr/>
        </p:nvSpPr>
        <p:spPr bwMode="auto">
          <a:xfrm>
            <a:off x="4593091" y="4240420"/>
            <a:ext cx="892969"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dist" eaLnBrk="1" hangingPunct="1">
              <a:lnSpc>
                <a:spcPct val="150000"/>
              </a:lnSpc>
            </a:pPr>
            <a:r>
              <a:rPr lang="zh-CN" altLang="en-US" sz="1400" dirty="0">
                <a:solidFill>
                  <a:srgbClr val="FFFFFF"/>
                </a:solidFill>
                <a:latin typeface="微软雅黑" pitchFamily="34" charset="-122"/>
                <a:ea typeface="微软雅黑" pitchFamily="34" charset="-122"/>
              </a:rPr>
              <a:t>指导老师</a:t>
            </a:r>
            <a:endParaRPr lang="en-US" sz="1400" dirty="0">
              <a:solidFill>
                <a:srgbClr val="FFFFFF"/>
              </a:solidFill>
              <a:latin typeface="微软雅黑" pitchFamily="34" charset="-122"/>
              <a:ea typeface="微软雅黑" pitchFamily="34" charset="-122"/>
            </a:endParaRPr>
          </a:p>
        </p:txBody>
      </p:sp>
      <p:sp>
        <p:nvSpPr>
          <p:cNvPr id="20" name="TextBox 60"/>
          <p:cNvSpPr txBox="1">
            <a:spLocks noChangeArrowheads="1"/>
          </p:cNvSpPr>
          <p:nvPr/>
        </p:nvSpPr>
        <p:spPr bwMode="auto">
          <a:xfrm>
            <a:off x="2498955" y="4253175"/>
            <a:ext cx="892969" cy="354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dist" eaLnBrk="1" hangingPunct="1">
              <a:lnSpc>
                <a:spcPct val="150000"/>
              </a:lnSpc>
            </a:pPr>
            <a:r>
              <a:rPr lang="zh-CN" altLang="en-US" sz="1400" dirty="0" smtClean="0">
                <a:solidFill>
                  <a:srgbClr val="FFFFFF"/>
                </a:solidFill>
                <a:latin typeface="微软雅黑" pitchFamily="34" charset="-122"/>
                <a:ea typeface="微软雅黑" pitchFamily="34" charset="-122"/>
              </a:rPr>
              <a:t>撰写人：</a:t>
            </a:r>
            <a:endParaRPr lang="en-US" sz="1400" dirty="0">
              <a:solidFill>
                <a:srgbClr val="FFFFFF"/>
              </a:solidFill>
              <a:latin typeface="微软雅黑" pitchFamily="34" charset="-122"/>
              <a:ea typeface="微软雅黑" pitchFamily="34" charset="-122"/>
            </a:endParaRPr>
          </a:p>
        </p:txBody>
      </p:sp>
      <p:sp>
        <p:nvSpPr>
          <p:cNvPr id="15" name="TextBox 56"/>
          <p:cNvSpPr txBox="1">
            <a:spLocks noChangeArrowheads="1"/>
          </p:cNvSpPr>
          <p:nvPr/>
        </p:nvSpPr>
        <p:spPr bwMode="auto">
          <a:xfrm>
            <a:off x="3250223" y="4259557"/>
            <a:ext cx="917972" cy="354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lnSpc>
                <a:spcPct val="150000"/>
              </a:lnSpc>
            </a:pPr>
            <a:r>
              <a:rPr lang="zh-CN" altLang="en-US" sz="1400" dirty="0" smtClean="0">
                <a:solidFill>
                  <a:srgbClr val="EAE64C"/>
                </a:solidFill>
                <a:latin typeface="微软雅黑" pitchFamily="34" charset="-122"/>
                <a:ea typeface="微软雅黑" pitchFamily="34" charset="-122"/>
              </a:rPr>
              <a:t>关玉婷</a:t>
            </a:r>
            <a:endParaRPr lang="en-US" sz="1400" dirty="0">
              <a:solidFill>
                <a:srgbClr val="EAE64C"/>
              </a:solidFill>
              <a:latin typeface="微软雅黑" pitchFamily="34" charset="-122"/>
              <a:ea typeface="微软雅黑" pitchFamily="34" charset="-122"/>
            </a:endParaRPr>
          </a:p>
        </p:txBody>
      </p:sp>
    </p:spTree>
    <p:extLst>
      <p:ext uri="{BB962C8B-B14F-4D97-AF65-F5344CB8AC3E}">
        <p14:creationId xmlns:p14="http://schemas.microsoft.com/office/powerpoint/2010/main" val="4134075139"/>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12"/>
                                        </p:tgtEl>
                                        <p:attrNameLst>
                                          <p:attrName>style.visibility</p:attrName>
                                        </p:attrNameLst>
                                      </p:cBhvr>
                                      <p:to>
                                        <p:strVal val="visible"/>
                                      </p:to>
                                    </p:set>
                                    <p:anim by="(-#ppt_w*2)" calcmode="lin" valueType="num">
                                      <p:cBhvr rctx="PPT">
                                        <p:cTn id="11" dur="500" autoRev="1" fill="hold">
                                          <p:stCondLst>
                                            <p:cond delay="0"/>
                                          </p:stCondLst>
                                        </p:cTn>
                                        <p:tgtEl>
                                          <p:spTgt spid="12"/>
                                        </p:tgtEl>
                                        <p:attrNameLst>
                                          <p:attrName>ppt_w</p:attrName>
                                        </p:attrNameLst>
                                      </p:cBhvr>
                                    </p:anim>
                                    <p:anim by="(#ppt_w*0.50)" calcmode="lin" valueType="num">
                                      <p:cBhvr>
                                        <p:cTn id="12" dur="500" decel="50000" autoRev="1" fill="hold">
                                          <p:stCondLst>
                                            <p:cond delay="0"/>
                                          </p:stCondLst>
                                        </p:cTn>
                                        <p:tgtEl>
                                          <p:spTgt spid="12"/>
                                        </p:tgtEl>
                                        <p:attrNameLst>
                                          <p:attrName>ppt_x</p:attrName>
                                        </p:attrNameLst>
                                      </p:cBhvr>
                                    </p:anim>
                                    <p:anim from="(-#ppt_h/2)" to="(#ppt_y)" calcmode="lin" valueType="num">
                                      <p:cBhvr>
                                        <p:cTn id="13" dur="1000" fill="hold">
                                          <p:stCondLst>
                                            <p:cond delay="0"/>
                                          </p:stCondLst>
                                        </p:cTn>
                                        <p:tgtEl>
                                          <p:spTgt spid="12"/>
                                        </p:tgtEl>
                                        <p:attrNameLst>
                                          <p:attrName>ppt_y</p:attrName>
                                        </p:attrNameLst>
                                      </p:cBhvr>
                                    </p:anim>
                                    <p:animRot by="21600000">
                                      <p:cBhvr>
                                        <p:cTn id="14" dur="1000" fill="hold">
                                          <p:stCondLst>
                                            <p:cond delay="0"/>
                                          </p:stCondLst>
                                        </p:cTn>
                                        <p:tgtEl>
                                          <p:spTgt spid="12"/>
                                        </p:tgtEl>
                                        <p:attrNameLst>
                                          <p:attrName>r</p:attrName>
                                        </p:attrNameLst>
                                      </p:cBhvr>
                                    </p:animRot>
                                  </p:childTnLst>
                                </p:cTn>
                              </p:par>
                            </p:childTnLst>
                          </p:cTn>
                        </p:par>
                        <p:par>
                          <p:cTn id="15" fill="hold">
                            <p:stCondLst>
                              <p:cond delay="2000"/>
                            </p:stCondLst>
                            <p:childTnLst>
                              <p:par>
                                <p:cTn id="16" presetID="31"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500" fill="hold"/>
                                        <p:tgtEl>
                                          <p:spTgt spid="14"/>
                                        </p:tgtEl>
                                        <p:attrNameLst>
                                          <p:attrName>ppt_w</p:attrName>
                                        </p:attrNameLst>
                                      </p:cBhvr>
                                      <p:tavLst>
                                        <p:tav tm="0">
                                          <p:val>
                                            <p:fltVal val="0"/>
                                          </p:val>
                                        </p:tav>
                                        <p:tav tm="100000">
                                          <p:val>
                                            <p:strVal val="#ppt_w"/>
                                          </p:val>
                                        </p:tav>
                                      </p:tavLst>
                                    </p:anim>
                                    <p:anim calcmode="lin" valueType="num">
                                      <p:cBhvr>
                                        <p:cTn id="19" dur="500" fill="hold"/>
                                        <p:tgtEl>
                                          <p:spTgt spid="14"/>
                                        </p:tgtEl>
                                        <p:attrNameLst>
                                          <p:attrName>ppt_h</p:attrName>
                                        </p:attrNameLst>
                                      </p:cBhvr>
                                      <p:tavLst>
                                        <p:tav tm="0">
                                          <p:val>
                                            <p:fltVal val="0"/>
                                          </p:val>
                                        </p:tav>
                                        <p:tav tm="100000">
                                          <p:val>
                                            <p:strVal val="#ppt_h"/>
                                          </p:val>
                                        </p:tav>
                                      </p:tavLst>
                                    </p:anim>
                                    <p:anim calcmode="lin" valueType="num">
                                      <p:cBhvr>
                                        <p:cTn id="20" dur="500" fill="hold"/>
                                        <p:tgtEl>
                                          <p:spTgt spid="14"/>
                                        </p:tgtEl>
                                        <p:attrNameLst>
                                          <p:attrName>style.rotation</p:attrName>
                                        </p:attrNameLst>
                                      </p:cBhvr>
                                      <p:tavLst>
                                        <p:tav tm="0">
                                          <p:val>
                                            <p:fltVal val="90"/>
                                          </p:val>
                                        </p:tav>
                                        <p:tav tm="100000">
                                          <p:val>
                                            <p:fltVal val="0"/>
                                          </p:val>
                                        </p:tav>
                                      </p:tavLst>
                                    </p:anim>
                                    <p:animEffect transition="in" filter="fade">
                                      <p:cBhvr>
                                        <p:cTn id="21" dur="500"/>
                                        <p:tgtEl>
                                          <p:spTgt spid="14"/>
                                        </p:tgtEl>
                                      </p:cBhvr>
                                    </p:animEffect>
                                  </p:childTnLst>
                                </p:cTn>
                              </p:par>
                            </p:childTnLst>
                          </p:cTn>
                        </p:par>
                        <p:par>
                          <p:cTn id="22" fill="hold">
                            <p:stCondLst>
                              <p:cond delay="2500"/>
                            </p:stCondLst>
                            <p:childTnLst>
                              <p:par>
                                <p:cTn id="23" presetID="31" presetClass="entr" presetSubtype="0" fill="hold" grpId="0" nodeType="after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400" fill="hold"/>
                                        <p:tgtEl>
                                          <p:spTgt spid="20"/>
                                        </p:tgtEl>
                                        <p:attrNameLst>
                                          <p:attrName>ppt_w</p:attrName>
                                        </p:attrNameLst>
                                      </p:cBhvr>
                                      <p:tavLst>
                                        <p:tav tm="0">
                                          <p:val>
                                            <p:fltVal val="0"/>
                                          </p:val>
                                        </p:tav>
                                        <p:tav tm="100000">
                                          <p:val>
                                            <p:strVal val="#ppt_w"/>
                                          </p:val>
                                        </p:tav>
                                      </p:tavLst>
                                    </p:anim>
                                    <p:anim calcmode="lin" valueType="num">
                                      <p:cBhvr>
                                        <p:cTn id="26" dur="400" fill="hold"/>
                                        <p:tgtEl>
                                          <p:spTgt spid="20"/>
                                        </p:tgtEl>
                                        <p:attrNameLst>
                                          <p:attrName>ppt_h</p:attrName>
                                        </p:attrNameLst>
                                      </p:cBhvr>
                                      <p:tavLst>
                                        <p:tav tm="0">
                                          <p:val>
                                            <p:fltVal val="0"/>
                                          </p:val>
                                        </p:tav>
                                        <p:tav tm="100000">
                                          <p:val>
                                            <p:strVal val="#ppt_h"/>
                                          </p:val>
                                        </p:tav>
                                      </p:tavLst>
                                    </p:anim>
                                    <p:anim calcmode="lin" valueType="num">
                                      <p:cBhvr>
                                        <p:cTn id="27" dur="400" fill="hold"/>
                                        <p:tgtEl>
                                          <p:spTgt spid="20"/>
                                        </p:tgtEl>
                                        <p:attrNameLst>
                                          <p:attrName>style.rotation</p:attrName>
                                        </p:attrNameLst>
                                      </p:cBhvr>
                                      <p:tavLst>
                                        <p:tav tm="0">
                                          <p:val>
                                            <p:fltVal val="90"/>
                                          </p:val>
                                        </p:tav>
                                        <p:tav tm="100000">
                                          <p:val>
                                            <p:fltVal val="0"/>
                                          </p:val>
                                        </p:tav>
                                      </p:tavLst>
                                    </p:anim>
                                    <p:animEffect transition="in" filter="fade">
                                      <p:cBhvr>
                                        <p:cTn id="28" dur="400"/>
                                        <p:tgtEl>
                                          <p:spTgt spid="20"/>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400" fill="hold"/>
                                        <p:tgtEl>
                                          <p:spTgt spid="19"/>
                                        </p:tgtEl>
                                        <p:attrNameLst>
                                          <p:attrName>ppt_w</p:attrName>
                                        </p:attrNameLst>
                                      </p:cBhvr>
                                      <p:tavLst>
                                        <p:tav tm="0">
                                          <p:val>
                                            <p:fltVal val="0"/>
                                          </p:val>
                                        </p:tav>
                                        <p:tav tm="100000">
                                          <p:val>
                                            <p:strVal val="#ppt_w"/>
                                          </p:val>
                                        </p:tav>
                                      </p:tavLst>
                                    </p:anim>
                                    <p:anim calcmode="lin" valueType="num">
                                      <p:cBhvr>
                                        <p:cTn id="32" dur="400" fill="hold"/>
                                        <p:tgtEl>
                                          <p:spTgt spid="19"/>
                                        </p:tgtEl>
                                        <p:attrNameLst>
                                          <p:attrName>ppt_h</p:attrName>
                                        </p:attrNameLst>
                                      </p:cBhvr>
                                      <p:tavLst>
                                        <p:tav tm="0">
                                          <p:val>
                                            <p:fltVal val="0"/>
                                          </p:val>
                                        </p:tav>
                                        <p:tav tm="100000">
                                          <p:val>
                                            <p:strVal val="#ppt_h"/>
                                          </p:val>
                                        </p:tav>
                                      </p:tavLst>
                                    </p:anim>
                                    <p:anim calcmode="lin" valueType="num">
                                      <p:cBhvr>
                                        <p:cTn id="33" dur="400" fill="hold"/>
                                        <p:tgtEl>
                                          <p:spTgt spid="19"/>
                                        </p:tgtEl>
                                        <p:attrNameLst>
                                          <p:attrName>style.rotation</p:attrName>
                                        </p:attrNameLst>
                                      </p:cBhvr>
                                      <p:tavLst>
                                        <p:tav tm="0">
                                          <p:val>
                                            <p:fltVal val="90"/>
                                          </p:val>
                                        </p:tav>
                                        <p:tav tm="100000">
                                          <p:val>
                                            <p:fltVal val="0"/>
                                          </p:val>
                                        </p:tav>
                                      </p:tavLst>
                                    </p:anim>
                                    <p:animEffect transition="in" filter="fade">
                                      <p:cBhvr>
                                        <p:cTn id="34" dur="400"/>
                                        <p:tgtEl>
                                          <p:spTgt spid="19"/>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left)">
                                      <p:cBhvr>
                                        <p:cTn id="4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utoUpdateAnimBg="0"/>
      <p:bldP spid="18" grpId="0" autoUpdateAnimBg="0"/>
      <p:bldP spid="19" grpId="0" autoUpdateAnimBg="0"/>
      <p:bldP spid="20" grpId="0" autoUpdateAnimBg="0"/>
      <p:bldP spid="15"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515259" y="624114"/>
            <a:ext cx="8113486"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2" y="242194"/>
            <a:ext cx="274777" cy="274777"/>
          </a:xfrm>
          <a:prstGeom prst="ellipse">
            <a:avLst/>
          </a:prstGeom>
          <a:solidFill>
            <a:srgbClr val="F5F5F5"/>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defTabSz="685783" fontAlgn="auto">
              <a:spcBef>
                <a:spcPts val="0"/>
              </a:spcBef>
              <a:spcAft>
                <a:spcPts val="0"/>
              </a:spcAft>
            </a:pPr>
            <a:endParaRPr lang="zh-CN" altLang="en-US" sz="1400">
              <a:solidFill>
                <a:prstClr val="white"/>
              </a:solidFill>
            </a:endParaRPr>
          </a:p>
        </p:txBody>
      </p:sp>
      <p:sp>
        <p:nvSpPr>
          <p:cNvPr id="26" name="TextBox 25"/>
          <p:cNvSpPr txBox="1"/>
          <p:nvPr/>
        </p:nvSpPr>
        <p:spPr>
          <a:xfrm>
            <a:off x="908959" y="206331"/>
            <a:ext cx="1595300" cy="400105"/>
          </a:xfrm>
          <a:prstGeom prst="rect">
            <a:avLst/>
          </a:prstGeom>
          <a:noFill/>
        </p:spPr>
        <p:txBody>
          <a:bodyPr wrap="none" lIns="91436" tIns="45718" rIns="91436" bIns="45718" rtlCol="0">
            <a:spAutoFit/>
          </a:bodyPr>
          <a:lstStyle/>
          <a:p>
            <a:pPr defTabSz="685783" fontAlgn="auto">
              <a:spcBef>
                <a:spcPts val="0"/>
              </a:spcBef>
              <a:spcAft>
                <a:spcPts val="0"/>
              </a:spcAft>
            </a:pPr>
            <a:r>
              <a:rPr lang="en-US" altLang="zh-CN" sz="2000" dirty="0">
                <a:solidFill>
                  <a:prstClr val="white"/>
                </a:solidFill>
                <a:latin typeface="方正兰亭细黑_GBK" pitchFamily="2" charset="-122"/>
                <a:ea typeface="方正兰亭细黑_GBK" pitchFamily="2" charset="-122"/>
              </a:rPr>
              <a:t>1.1 </a:t>
            </a:r>
            <a:r>
              <a:rPr lang="zh-CN" altLang="en-US" sz="2000" dirty="0" smtClean="0">
                <a:solidFill>
                  <a:prstClr val="white"/>
                </a:solidFill>
                <a:latin typeface="方正兰亭细黑_GBK" pitchFamily="2" charset="-122"/>
                <a:ea typeface="方正兰亭细黑_GBK" pitchFamily="2" charset="-122"/>
              </a:rPr>
              <a:t>研究背景</a:t>
            </a:r>
            <a:endParaRPr lang="zh-CN" altLang="en-US" sz="2000" dirty="0">
              <a:solidFill>
                <a:prstClr val="white"/>
              </a:solidFill>
              <a:latin typeface="方正兰亭细黑_GBK" pitchFamily="2" charset="-122"/>
              <a:ea typeface="方正兰亭细黑_GBK" pitchFamily="2" charset="-122"/>
            </a:endParaRPr>
          </a:p>
        </p:txBody>
      </p:sp>
      <p:sp>
        <p:nvSpPr>
          <p:cNvPr id="75" name="TextBox 74"/>
          <p:cNvSpPr txBox="1"/>
          <p:nvPr/>
        </p:nvSpPr>
        <p:spPr>
          <a:xfrm>
            <a:off x="10609992" y="6382591"/>
            <a:ext cx="732884" cy="311619"/>
          </a:xfrm>
          <a:prstGeom prst="rect">
            <a:avLst/>
          </a:prstGeom>
          <a:noFill/>
        </p:spPr>
        <p:txBody>
          <a:bodyPr wrap="none" lIns="91436" tIns="45718" rIns="91436" bIns="45718" rtlCol="0">
            <a:spAutoFit/>
          </a:bodyPr>
          <a:lstStyle/>
          <a:p>
            <a:pPr defTabSz="685783" fontAlgn="auto">
              <a:spcBef>
                <a:spcPts val="0"/>
              </a:spcBef>
              <a:spcAft>
                <a:spcPts val="0"/>
              </a:spcAft>
            </a:pPr>
            <a:r>
              <a:rPr lang="zh-CN" altLang="en-US" sz="1400" dirty="0">
                <a:solidFill>
                  <a:prstClr val="black"/>
                </a:solidFill>
                <a:latin typeface="Calibri"/>
                <a:ea typeface="宋体"/>
              </a:rPr>
              <a:t>延时符</a:t>
            </a:r>
          </a:p>
        </p:txBody>
      </p:sp>
      <p:sp>
        <p:nvSpPr>
          <p:cNvPr id="22" name="TextBox 7"/>
          <p:cNvSpPr txBox="1">
            <a:spLocks noChangeArrowheads="1"/>
          </p:cNvSpPr>
          <p:nvPr/>
        </p:nvSpPr>
        <p:spPr bwMode="auto">
          <a:xfrm>
            <a:off x="1777433" y="1460612"/>
            <a:ext cx="6024562" cy="1323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just" defTabSz="685783"/>
            <a:r>
              <a:rPr lang="zh-CN" altLang="en-US" sz="2000" dirty="0" smtClean="0">
                <a:solidFill>
                  <a:schemeClr val="bg1"/>
                </a:solidFill>
              </a:rPr>
              <a:t>   </a:t>
            </a:r>
            <a:r>
              <a:rPr lang="zh-CN" altLang="zh-CN" sz="2000" dirty="0" smtClean="0">
                <a:solidFill>
                  <a:schemeClr val="bg1"/>
                </a:solidFill>
              </a:rPr>
              <a:t>近年来</a:t>
            </a:r>
            <a:r>
              <a:rPr lang="zh-CN" altLang="zh-CN" sz="2000" dirty="0">
                <a:solidFill>
                  <a:schemeClr val="bg1"/>
                </a:solidFill>
              </a:rPr>
              <a:t>随着网络、数据挖掘、人工智能等技术的快速发展，人们对如何快速高效的从互联网里提取有价值的数据变得越来越感兴趣。这给现代的爬虫技术带来巨大的挑战</a:t>
            </a:r>
            <a:endParaRPr lang="zh-CN" altLang="en-US" sz="2000" dirty="0">
              <a:solidFill>
                <a:schemeClr val="bg1"/>
              </a:solidFill>
              <a:latin typeface="微软雅黑" pitchFamily="34" charset="-122"/>
              <a:ea typeface="微软雅黑" pitchFamily="34" charset="-122"/>
              <a:cs typeface="方正兰亭细黑_GBK_M" pitchFamily="2" charset="2"/>
            </a:endParaRPr>
          </a:p>
        </p:txBody>
      </p:sp>
      <p:grpSp>
        <p:nvGrpSpPr>
          <p:cNvPr id="23" name="组合 22"/>
          <p:cNvGrpSpPr/>
          <p:nvPr/>
        </p:nvGrpSpPr>
        <p:grpSpPr>
          <a:xfrm rot="17456091">
            <a:off x="7334341" y="2812833"/>
            <a:ext cx="1061672" cy="1379360"/>
            <a:chOff x="4020870" y="2194485"/>
            <a:chExt cx="1102258" cy="1432090"/>
          </a:xfrm>
          <a:effectLst>
            <a:outerShdw blurRad="444500" dist="254000" dir="8100000" algn="tr" rotWithShape="0">
              <a:prstClr val="black">
                <a:alpha val="50000"/>
              </a:prstClr>
            </a:outerShdw>
          </a:effectLst>
        </p:grpSpPr>
        <p:sp>
          <p:nvSpPr>
            <p:cNvPr id="27"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fontAlgn="auto">
                <a:spcBef>
                  <a:spcPts val="0"/>
                </a:spcBef>
                <a:spcAft>
                  <a:spcPts val="0"/>
                </a:spcAft>
              </a:pPr>
              <a:endParaRPr lang="zh-CN" altLang="en-US" sz="1400">
                <a:solidFill>
                  <a:prstClr val="black"/>
                </a:solidFill>
              </a:endParaRPr>
            </a:p>
          </p:txBody>
        </p:sp>
        <p:sp>
          <p:nvSpPr>
            <p:cNvPr id="28"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fontAlgn="auto">
                <a:spcBef>
                  <a:spcPts val="0"/>
                </a:spcBef>
                <a:spcAft>
                  <a:spcPts val="0"/>
                </a:spcAft>
              </a:pPr>
              <a:endParaRPr lang="zh-CN" altLang="en-US" sz="1400">
                <a:solidFill>
                  <a:prstClr val="white"/>
                </a:solidFill>
              </a:endParaRPr>
            </a:p>
          </p:txBody>
        </p:sp>
      </p:grpSp>
      <p:sp>
        <p:nvSpPr>
          <p:cNvPr id="30" name="TextBox 7"/>
          <p:cNvSpPr txBox="1">
            <a:spLocks noChangeArrowheads="1"/>
          </p:cNvSpPr>
          <p:nvPr/>
        </p:nvSpPr>
        <p:spPr bwMode="auto">
          <a:xfrm>
            <a:off x="1006791" y="3599079"/>
            <a:ext cx="6024562" cy="1323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r>
              <a:rPr lang="zh-CN" altLang="en-US" sz="2000" dirty="0" smtClean="0">
                <a:solidFill>
                  <a:schemeClr val="bg1"/>
                </a:solidFill>
              </a:rPr>
              <a:t>    </a:t>
            </a:r>
            <a:r>
              <a:rPr lang="zh-CN" altLang="zh-CN" sz="2000" dirty="0" smtClean="0">
                <a:solidFill>
                  <a:schemeClr val="bg1"/>
                </a:solidFill>
              </a:rPr>
              <a:t>传统</a:t>
            </a:r>
            <a:r>
              <a:rPr lang="zh-CN" altLang="zh-CN" sz="2000" dirty="0">
                <a:solidFill>
                  <a:schemeClr val="bg1"/>
                </a:solidFill>
              </a:rPr>
              <a:t>的爬虫技术对各种不同类型的网站进行分析，进而实现不同的数据抓取策略，实现不同的爬虫逻辑。这种方法不但使得爬虫的开发耗费大量的时间，而且爬虫的监控与维护也变得十分麻烦。</a:t>
            </a:r>
          </a:p>
        </p:txBody>
      </p:sp>
      <p:grpSp>
        <p:nvGrpSpPr>
          <p:cNvPr id="15" name="组合 14"/>
          <p:cNvGrpSpPr/>
          <p:nvPr/>
        </p:nvGrpSpPr>
        <p:grpSpPr>
          <a:xfrm rot="3945613">
            <a:off x="369475" y="702927"/>
            <a:ext cx="1061672" cy="1379360"/>
            <a:chOff x="4020870" y="2194485"/>
            <a:chExt cx="1102258" cy="1432090"/>
          </a:xfrm>
          <a:effectLst>
            <a:outerShdw blurRad="444500" dist="254000" dir="8100000" algn="tr" rotWithShape="0">
              <a:prstClr val="black">
                <a:alpha val="50000"/>
              </a:prstClr>
            </a:outerShdw>
          </a:effectLst>
        </p:grpSpPr>
        <p:sp>
          <p:nvSpPr>
            <p:cNvPr id="16"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fontAlgn="auto">
                <a:spcBef>
                  <a:spcPts val="0"/>
                </a:spcBef>
                <a:spcAft>
                  <a:spcPts val="0"/>
                </a:spcAft>
              </a:pPr>
              <a:endParaRPr lang="zh-CN" altLang="en-US" sz="1400">
                <a:solidFill>
                  <a:prstClr val="black"/>
                </a:solidFill>
              </a:endParaRPr>
            </a:p>
          </p:txBody>
        </p:sp>
        <p:sp>
          <p:nvSpPr>
            <p:cNvPr id="17"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fontAlgn="auto">
                <a:spcBef>
                  <a:spcPts val="0"/>
                </a:spcBef>
                <a:spcAft>
                  <a:spcPts val="0"/>
                </a:spcAft>
              </a:pPr>
              <a:endParaRPr lang="zh-CN" altLang="en-US" sz="1400">
                <a:solidFill>
                  <a:prstClr val="white"/>
                </a:solidFill>
              </a:endParaRPr>
            </a:p>
          </p:txBody>
        </p:sp>
      </p:grpSp>
      <p:sp>
        <p:nvSpPr>
          <p:cNvPr id="31" name="TextBox 4"/>
          <p:cNvSpPr txBox="1">
            <a:spLocks noChangeArrowheads="1"/>
          </p:cNvSpPr>
          <p:nvPr/>
        </p:nvSpPr>
        <p:spPr bwMode="auto">
          <a:xfrm>
            <a:off x="359217" y="1080209"/>
            <a:ext cx="850106" cy="760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9" tIns="34289" rIns="68579" bIns="34289">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defTabSz="685783" eaLnBrk="1" fontAlgn="auto" hangingPunct="1">
              <a:spcBef>
                <a:spcPts val="0"/>
              </a:spcBef>
              <a:spcAft>
                <a:spcPts val="0"/>
              </a:spcAft>
            </a:pPr>
            <a:r>
              <a:rPr lang="en-US" altLang="zh-CN" sz="4500" b="1" dirty="0">
                <a:solidFill>
                  <a:srgbClr val="2782A7"/>
                </a:solidFill>
                <a:latin typeface="微软雅黑" pitchFamily="34" charset="-122"/>
                <a:ea typeface="微软雅黑" pitchFamily="34" charset="-122"/>
              </a:rPr>
              <a:t>01</a:t>
            </a:r>
            <a:endParaRPr lang="zh-CN" altLang="en-US" sz="4500" b="1" dirty="0">
              <a:solidFill>
                <a:srgbClr val="2782A7"/>
              </a:solidFill>
              <a:latin typeface="微软雅黑" pitchFamily="34" charset="-122"/>
              <a:ea typeface="微软雅黑" pitchFamily="34" charset="-122"/>
            </a:endParaRPr>
          </a:p>
        </p:txBody>
      </p:sp>
      <p:sp>
        <p:nvSpPr>
          <p:cNvPr id="32" name="TextBox 4"/>
          <p:cNvSpPr txBox="1">
            <a:spLocks noChangeArrowheads="1"/>
          </p:cNvSpPr>
          <p:nvPr/>
        </p:nvSpPr>
        <p:spPr bwMode="auto">
          <a:xfrm>
            <a:off x="7556369" y="3127853"/>
            <a:ext cx="850233" cy="761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9" tIns="34289" rIns="68579" bIns="34289">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defTabSz="685783" eaLnBrk="1" fontAlgn="auto" hangingPunct="1">
              <a:spcBef>
                <a:spcPts val="0"/>
              </a:spcBef>
              <a:spcAft>
                <a:spcPts val="0"/>
              </a:spcAft>
            </a:pPr>
            <a:r>
              <a:rPr lang="en-US" altLang="zh-CN" sz="4500" b="1" dirty="0">
                <a:solidFill>
                  <a:srgbClr val="2782A7"/>
                </a:solidFill>
                <a:latin typeface="微软雅黑" pitchFamily="34" charset="-122"/>
                <a:ea typeface="微软雅黑" pitchFamily="34" charset="-122"/>
              </a:rPr>
              <a:t>02</a:t>
            </a:r>
            <a:endParaRPr lang="zh-CN" altLang="en-US" sz="4500" b="1" dirty="0">
              <a:solidFill>
                <a:srgbClr val="2782A7"/>
              </a:solidFill>
              <a:latin typeface="微软雅黑" pitchFamily="34" charset="-122"/>
              <a:ea typeface="微软雅黑" pitchFamily="34" charset="-122"/>
            </a:endParaRPr>
          </a:p>
        </p:txBody>
      </p:sp>
      <p:grpSp>
        <p:nvGrpSpPr>
          <p:cNvPr id="3" name="组合 2"/>
          <p:cNvGrpSpPr/>
          <p:nvPr/>
        </p:nvGrpSpPr>
        <p:grpSpPr>
          <a:xfrm>
            <a:off x="1687163" y="968713"/>
            <a:ext cx="5970587" cy="307777"/>
            <a:chOff x="2249550" y="1291613"/>
            <a:chExt cx="7960782" cy="410369"/>
          </a:xfrm>
        </p:grpSpPr>
        <p:sp>
          <p:nvSpPr>
            <p:cNvPr id="19" name="矩形 18"/>
            <p:cNvSpPr/>
            <p:nvPr/>
          </p:nvSpPr>
          <p:spPr>
            <a:xfrm>
              <a:off x="2249550" y="1291613"/>
              <a:ext cx="7960782" cy="402276"/>
            </a:xfrm>
            <a:prstGeom prst="rect">
              <a:avLst/>
            </a:prstGeom>
            <a:gradFill flip="none" rotWithShape="1">
              <a:gsLst>
                <a:gs pos="0">
                  <a:schemeClr val="bg1">
                    <a:lumMod val="95000"/>
                  </a:schemeClr>
                </a:gs>
                <a:gs pos="100000">
                  <a:srgbClr val="F5F5F5"/>
                </a:gs>
              </a:gsLst>
              <a:lin ang="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fontAlgn="auto">
                <a:spcBef>
                  <a:spcPts val="0"/>
                </a:spcBef>
                <a:spcAft>
                  <a:spcPts val="0"/>
                </a:spcAft>
              </a:pPr>
              <a:endParaRPr lang="zh-CN" altLang="en-US" sz="1400">
                <a:solidFill>
                  <a:prstClr val="white"/>
                </a:solidFill>
              </a:endParaRPr>
            </a:p>
          </p:txBody>
        </p:sp>
        <p:sp>
          <p:nvSpPr>
            <p:cNvPr id="2" name="TextBox 1"/>
            <p:cNvSpPr txBox="1"/>
            <p:nvPr/>
          </p:nvSpPr>
          <p:spPr>
            <a:xfrm>
              <a:off x="2249550" y="1291613"/>
              <a:ext cx="1992666" cy="410369"/>
            </a:xfrm>
            <a:prstGeom prst="rect">
              <a:avLst/>
            </a:prstGeom>
            <a:noFill/>
          </p:spPr>
          <p:txBody>
            <a:bodyPr wrap="square" rtlCol="0">
              <a:spAutoFit/>
            </a:bodyPr>
            <a:lstStyle/>
            <a:p>
              <a:pPr defTabSz="685783" fontAlgn="auto">
                <a:spcBef>
                  <a:spcPts val="0"/>
                </a:spcBef>
                <a:spcAft>
                  <a:spcPts val="0"/>
                </a:spcAft>
              </a:pPr>
              <a:r>
                <a:rPr lang="zh-CN" altLang="en-US" sz="1400" b="1" dirty="0" smtClean="0">
                  <a:solidFill>
                    <a:srgbClr val="2782A7"/>
                  </a:solidFill>
                  <a:latin typeface="微软雅黑" pitchFamily="34" charset="-122"/>
                  <a:ea typeface="微软雅黑" pitchFamily="34" charset="-122"/>
                </a:rPr>
                <a:t>行业需求</a:t>
              </a:r>
              <a:endParaRPr lang="zh-CN" altLang="en-US" sz="1400" b="1" dirty="0">
                <a:solidFill>
                  <a:srgbClr val="2782A7"/>
                </a:solidFill>
                <a:latin typeface="微软雅黑" pitchFamily="34" charset="-122"/>
                <a:ea typeface="微软雅黑" pitchFamily="34" charset="-122"/>
              </a:endParaRPr>
            </a:p>
          </p:txBody>
        </p:sp>
      </p:grpSp>
      <p:grpSp>
        <p:nvGrpSpPr>
          <p:cNvPr id="4" name="组合 3"/>
          <p:cNvGrpSpPr/>
          <p:nvPr/>
        </p:nvGrpSpPr>
        <p:grpSpPr>
          <a:xfrm>
            <a:off x="1060767" y="3069897"/>
            <a:ext cx="5970587" cy="325376"/>
            <a:chOff x="1414355" y="4093194"/>
            <a:chExt cx="7960782" cy="433835"/>
          </a:xfrm>
        </p:grpSpPr>
        <p:sp>
          <p:nvSpPr>
            <p:cNvPr id="18" name="矩形 17"/>
            <p:cNvSpPr/>
            <p:nvPr/>
          </p:nvSpPr>
          <p:spPr>
            <a:xfrm>
              <a:off x="1414355" y="4093194"/>
              <a:ext cx="7960782" cy="433835"/>
            </a:xfrm>
            <a:prstGeom prst="rect">
              <a:avLst/>
            </a:prstGeom>
            <a:gradFill flip="none" rotWithShape="1">
              <a:gsLst>
                <a:gs pos="0">
                  <a:schemeClr val="bg1">
                    <a:lumMod val="95000"/>
                  </a:schemeClr>
                </a:gs>
                <a:gs pos="100000">
                  <a:srgbClr val="F5F5F5"/>
                </a:gs>
              </a:gsLst>
              <a:lin ang="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fontAlgn="auto">
                <a:spcBef>
                  <a:spcPts val="0"/>
                </a:spcBef>
                <a:spcAft>
                  <a:spcPts val="0"/>
                </a:spcAft>
              </a:pPr>
              <a:endParaRPr lang="zh-CN" altLang="en-US" sz="1400">
                <a:solidFill>
                  <a:prstClr val="white"/>
                </a:solidFill>
              </a:endParaRPr>
            </a:p>
          </p:txBody>
        </p:sp>
        <p:sp>
          <p:nvSpPr>
            <p:cNvPr id="33" name="TextBox 32"/>
            <p:cNvSpPr txBox="1"/>
            <p:nvPr/>
          </p:nvSpPr>
          <p:spPr>
            <a:xfrm>
              <a:off x="7927102" y="4093194"/>
              <a:ext cx="1231887" cy="410370"/>
            </a:xfrm>
            <a:prstGeom prst="rect">
              <a:avLst/>
            </a:prstGeom>
            <a:noFill/>
          </p:spPr>
          <p:txBody>
            <a:bodyPr wrap="square" rtlCol="0">
              <a:spAutoFit/>
            </a:bodyPr>
            <a:lstStyle/>
            <a:p>
              <a:pPr defTabSz="685783" fontAlgn="auto">
                <a:spcBef>
                  <a:spcPts val="0"/>
                </a:spcBef>
                <a:spcAft>
                  <a:spcPts val="0"/>
                </a:spcAft>
              </a:pPr>
              <a:r>
                <a:rPr lang="zh-CN" altLang="en-US" sz="1400" b="1" dirty="0" smtClean="0">
                  <a:solidFill>
                    <a:srgbClr val="2782A7"/>
                  </a:solidFill>
                  <a:latin typeface="微软雅黑" pitchFamily="34" charset="-122"/>
                  <a:ea typeface="微软雅黑" pitchFamily="34" charset="-122"/>
                </a:rPr>
                <a:t>传统弊端</a:t>
              </a:r>
              <a:endParaRPr lang="zh-CN" altLang="en-US" sz="1400" b="1" dirty="0">
                <a:solidFill>
                  <a:srgbClr val="2782A7"/>
                </a:solidFill>
                <a:latin typeface="微软雅黑" pitchFamily="34" charset="-122"/>
                <a:ea typeface="微软雅黑" pitchFamily="34" charset="-122"/>
              </a:endParaRPr>
            </a:p>
          </p:txBody>
        </p:sp>
      </p:grpSp>
      <p:pic>
        <p:nvPicPr>
          <p:cNvPr id="5" name="声音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15300" y="4114800"/>
            <a:ext cx="812800" cy="812800"/>
          </a:xfrm>
          <a:prstGeom prst="rect">
            <a:avLst/>
          </a:prstGeom>
        </p:spPr>
      </p:pic>
    </p:spTree>
    <p:custDataLst>
      <p:tags r:id="rId1"/>
    </p:custDataLst>
    <p:extLst>
      <p:ext uri="{BB962C8B-B14F-4D97-AF65-F5344CB8AC3E}">
        <p14:creationId xmlns:p14="http://schemas.microsoft.com/office/powerpoint/2010/main" val="1439199998"/>
      </p:ext>
    </p:extLst>
  </p:cSld>
  <p:clrMapOvr>
    <a:masterClrMapping/>
  </p:clrMapOvr>
  <p:transition spd="slow" advClick="0" advTm="1158">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22" presetClass="entr" presetSubtype="8" fill="hold" nodeType="withEffect">
                                      <p:stCondLst>
                                        <p:cond delay="0"/>
                                      </p:stCondLst>
                                      <p:childTnLst>
                                        <p:set>
                                          <p:cBhvr>
                                            <p:cTn id="8" dur="1" fill="hold">
                                              <p:stCondLst>
                                                <p:cond delay="0"/>
                                              </p:stCondLst>
                                            </p:cTn>
                                            <p:tgtEl>
                                              <p:spTgt spid="24"/>
                                            </p:tgtEl>
                                            <p:attrNameLst>
                                              <p:attrName>style.visibility</p:attrName>
                                            </p:attrNameLst>
                                          </p:cBhvr>
                                          <p:to>
                                            <p:strVal val="visible"/>
                                          </p:to>
                                        </p:set>
                                        <p:animEffect transition="in" filter="wipe(left)">
                                          <p:cBhvr>
                                            <p:cTn id="9" dur="300"/>
                                            <p:tgtEl>
                                              <p:spTgt spid="24"/>
                                            </p:tgtEl>
                                          </p:cBhvr>
                                        </p:animEffect>
                                      </p:childTnLst>
                                    </p:cTn>
                                  </p:par>
                                </p:childTnLst>
                              </p:cTn>
                            </p:par>
                            <p:par>
                              <p:cTn id="10" fill="hold">
                                <p:stCondLst>
                                  <p:cond delay="300"/>
                                </p:stCondLst>
                                <p:childTnLst>
                                  <p:par>
                                    <p:cTn id="11" presetID="22" presetClass="entr" presetSubtype="4"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down)">
                                          <p:cBhvr>
                                            <p:cTn id="13" dur="300"/>
                                            <p:tgtEl>
                                              <p:spTgt spid="25"/>
                                            </p:tgtEl>
                                          </p:cBhvr>
                                        </p:animEffect>
                                      </p:childTnLst>
                                    </p:cTn>
                                  </p:par>
                                </p:childTnLst>
                              </p:cTn>
                            </p:par>
                            <p:par>
                              <p:cTn id="14" fill="hold">
                                <p:stCondLst>
                                  <p:cond delay="600"/>
                                </p:stCondLst>
                                <p:childTnLst>
                                  <p:par>
                                    <p:cTn id="15" presetID="12" presetClass="entr" presetSubtype="8" fill="hold" grpId="0" nodeType="after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p:tgtEl>
                                              <p:spTgt spid="26"/>
                                            </p:tgtEl>
                                            <p:attrNameLst>
                                              <p:attrName>ppt_x</p:attrName>
                                            </p:attrNameLst>
                                          </p:cBhvr>
                                          <p:tavLst>
                                            <p:tav tm="0">
                                              <p:val>
                                                <p:strVal val="#ppt_x-#ppt_w*1.125000"/>
                                              </p:val>
                                            </p:tav>
                                            <p:tav tm="100000">
                                              <p:val>
                                                <p:strVal val="#ppt_x"/>
                                              </p:val>
                                            </p:tav>
                                          </p:tavLst>
                                        </p:anim>
                                        <p:animEffect transition="in" filter="wipe(right)">
                                          <p:cBhvr>
                                            <p:cTn id="18" dur="500"/>
                                            <p:tgtEl>
                                              <p:spTgt spid="26"/>
                                            </p:tgtEl>
                                          </p:cBhvr>
                                        </p:animEffect>
                                      </p:childTnLst>
                                    </p:cTn>
                                  </p:par>
                                </p:childTnLst>
                              </p:cTn>
                            </p:par>
                            <p:par>
                              <p:cTn id="19" fill="hold">
                                <p:stCondLst>
                                  <p:cond delay="1100"/>
                                </p:stCondLst>
                                <p:childTnLst>
                                  <p:par>
                                    <p:cTn id="20" presetID="2" presetClass="entr" presetSubtype="2" fill="hold" nodeType="afterEffect" p14:presetBounceEnd="40000">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14:bounceEnd="40000">
                                          <p:cBhvr additive="base">
                                            <p:cTn id="22" dur="500" fill="hold"/>
                                            <p:tgtEl>
                                              <p:spTgt spid="15"/>
                                            </p:tgtEl>
                                            <p:attrNameLst>
                                              <p:attrName>ppt_x</p:attrName>
                                            </p:attrNameLst>
                                          </p:cBhvr>
                                          <p:tavLst>
                                            <p:tav tm="0">
                                              <p:val>
                                                <p:strVal val="1+#ppt_w/2"/>
                                              </p:val>
                                            </p:tav>
                                            <p:tav tm="100000">
                                              <p:val>
                                                <p:strVal val="#ppt_x"/>
                                              </p:val>
                                            </p:tav>
                                          </p:tavLst>
                                        </p:anim>
                                        <p:anim calcmode="lin" valueType="num" p14:bounceEnd="40000">
                                          <p:cBhvr additive="base">
                                            <p:cTn id="23" dur="500" fill="hold"/>
                                            <p:tgtEl>
                                              <p:spTgt spid="15"/>
                                            </p:tgtEl>
                                            <p:attrNameLst>
                                              <p:attrName>ppt_y</p:attrName>
                                            </p:attrNameLst>
                                          </p:cBhvr>
                                          <p:tavLst>
                                            <p:tav tm="0">
                                              <p:val>
                                                <p:strVal val="#ppt_y"/>
                                              </p:val>
                                            </p:tav>
                                            <p:tav tm="100000">
                                              <p:val>
                                                <p:strVal val="#ppt_y"/>
                                              </p:val>
                                            </p:tav>
                                          </p:tavLst>
                                        </p:anim>
                                      </p:childTnLst>
                                    </p:cTn>
                                  </p:par>
                                  <p:par>
                                    <p:cTn id="24" presetID="31" presetClass="entr" presetSubtype="0"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 calcmode="lin" valueType="num">
                                          <p:cBhvr>
                                            <p:cTn id="26" dur="300" fill="hold"/>
                                            <p:tgtEl>
                                              <p:spTgt spid="31"/>
                                            </p:tgtEl>
                                            <p:attrNameLst>
                                              <p:attrName>ppt_w</p:attrName>
                                            </p:attrNameLst>
                                          </p:cBhvr>
                                          <p:tavLst>
                                            <p:tav tm="0">
                                              <p:val>
                                                <p:fltVal val="0"/>
                                              </p:val>
                                            </p:tav>
                                            <p:tav tm="100000">
                                              <p:val>
                                                <p:strVal val="#ppt_w"/>
                                              </p:val>
                                            </p:tav>
                                          </p:tavLst>
                                        </p:anim>
                                        <p:anim calcmode="lin" valueType="num">
                                          <p:cBhvr>
                                            <p:cTn id="27" dur="300" fill="hold"/>
                                            <p:tgtEl>
                                              <p:spTgt spid="31"/>
                                            </p:tgtEl>
                                            <p:attrNameLst>
                                              <p:attrName>ppt_h</p:attrName>
                                            </p:attrNameLst>
                                          </p:cBhvr>
                                          <p:tavLst>
                                            <p:tav tm="0">
                                              <p:val>
                                                <p:fltVal val="0"/>
                                              </p:val>
                                            </p:tav>
                                            <p:tav tm="100000">
                                              <p:val>
                                                <p:strVal val="#ppt_h"/>
                                              </p:val>
                                            </p:tav>
                                          </p:tavLst>
                                        </p:anim>
                                        <p:anim calcmode="lin" valueType="num">
                                          <p:cBhvr>
                                            <p:cTn id="28" dur="300" fill="hold"/>
                                            <p:tgtEl>
                                              <p:spTgt spid="31"/>
                                            </p:tgtEl>
                                            <p:attrNameLst>
                                              <p:attrName>style.rotation</p:attrName>
                                            </p:attrNameLst>
                                          </p:cBhvr>
                                          <p:tavLst>
                                            <p:tav tm="0">
                                              <p:val>
                                                <p:fltVal val="90"/>
                                              </p:val>
                                            </p:tav>
                                            <p:tav tm="100000">
                                              <p:val>
                                                <p:fltVal val="0"/>
                                              </p:val>
                                            </p:tav>
                                          </p:tavLst>
                                        </p:anim>
                                        <p:animEffect transition="in" filter="fade">
                                          <p:cBhvr>
                                            <p:cTn id="29" dur="300"/>
                                            <p:tgtEl>
                                              <p:spTgt spid="31"/>
                                            </p:tgtEl>
                                          </p:cBhvr>
                                        </p:animEffect>
                                      </p:childTnLst>
                                    </p:cTn>
                                  </p:par>
                                </p:childTnLst>
                              </p:cTn>
                            </p:par>
                            <p:par>
                              <p:cTn id="30" fill="hold">
                                <p:stCondLst>
                                  <p:cond delay="1600"/>
                                </p:stCondLst>
                                <p:childTnLst>
                                  <p:par>
                                    <p:cTn id="31" presetID="22" presetClass="entr" presetSubtype="8"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left)">
                                          <p:cBhvr>
                                            <p:cTn id="33" dur="500"/>
                                            <p:tgtEl>
                                              <p:spTgt spid="3"/>
                                            </p:tgtEl>
                                          </p:cBhvr>
                                        </p:animEffect>
                                      </p:childTnLst>
                                    </p:cTn>
                                  </p:par>
                                </p:childTnLst>
                              </p:cTn>
                            </p:par>
                            <p:par>
                              <p:cTn id="34" fill="hold">
                                <p:stCondLst>
                                  <p:cond delay="2100"/>
                                </p:stCondLst>
                                <p:childTnLst>
                                  <p:par>
                                    <p:cTn id="35" presetID="41" presetClass="entr" presetSubtype="0" fill="hold" grpId="0" nodeType="afterEffect">
                                      <p:stCondLst>
                                        <p:cond delay="0"/>
                                      </p:stCondLst>
                                      <p:iterate type="lt">
                                        <p:tmPct val="10000"/>
                                      </p:iterate>
                                      <p:childTnLst>
                                        <p:set>
                                          <p:cBhvr>
                                            <p:cTn id="36" dur="1" fill="hold">
                                              <p:stCondLst>
                                                <p:cond delay="0"/>
                                              </p:stCondLst>
                                            </p:cTn>
                                            <p:tgtEl>
                                              <p:spTgt spid="22"/>
                                            </p:tgtEl>
                                            <p:attrNameLst>
                                              <p:attrName>style.visibility</p:attrName>
                                            </p:attrNameLst>
                                          </p:cBhvr>
                                          <p:to>
                                            <p:strVal val="visible"/>
                                          </p:to>
                                        </p:set>
                                        <p:anim calcmode="lin" valueType="num">
                                          <p:cBhvr>
                                            <p:cTn id="37" dur="500" fill="hold"/>
                                            <p:tgtEl>
                                              <p:spTgt spid="22"/>
                                            </p:tgtEl>
                                            <p:attrNameLst>
                                              <p:attrName>ppt_x</p:attrName>
                                            </p:attrNameLst>
                                          </p:cBhvr>
                                          <p:tavLst>
                                            <p:tav tm="0">
                                              <p:val>
                                                <p:strVal val="#ppt_x"/>
                                              </p:val>
                                            </p:tav>
                                            <p:tav tm="50000">
                                              <p:val>
                                                <p:strVal val="#ppt_x+.1"/>
                                              </p:val>
                                            </p:tav>
                                            <p:tav tm="100000">
                                              <p:val>
                                                <p:strVal val="#ppt_x"/>
                                              </p:val>
                                            </p:tav>
                                          </p:tavLst>
                                        </p:anim>
                                        <p:anim calcmode="lin" valueType="num">
                                          <p:cBhvr>
                                            <p:cTn id="38" dur="500" fill="hold"/>
                                            <p:tgtEl>
                                              <p:spTgt spid="22"/>
                                            </p:tgtEl>
                                            <p:attrNameLst>
                                              <p:attrName>ppt_y</p:attrName>
                                            </p:attrNameLst>
                                          </p:cBhvr>
                                          <p:tavLst>
                                            <p:tav tm="0">
                                              <p:val>
                                                <p:strVal val="#ppt_y"/>
                                              </p:val>
                                            </p:tav>
                                            <p:tav tm="100000">
                                              <p:val>
                                                <p:strVal val="#ppt_y"/>
                                              </p:val>
                                            </p:tav>
                                          </p:tavLst>
                                        </p:anim>
                                        <p:anim calcmode="lin" valueType="num">
                                          <p:cBhvr>
                                            <p:cTn id="39" dur="500" fill="hold"/>
                                            <p:tgtEl>
                                              <p:spTgt spid="22"/>
                                            </p:tgtEl>
                                            <p:attrNameLst>
                                              <p:attrName>ppt_h</p:attrName>
                                            </p:attrNameLst>
                                          </p:cBhvr>
                                          <p:tavLst>
                                            <p:tav tm="0">
                                              <p:val>
                                                <p:strVal val="#ppt_h/10"/>
                                              </p:val>
                                            </p:tav>
                                            <p:tav tm="50000">
                                              <p:val>
                                                <p:strVal val="#ppt_h+.01"/>
                                              </p:val>
                                            </p:tav>
                                            <p:tav tm="100000">
                                              <p:val>
                                                <p:strVal val="#ppt_h"/>
                                              </p:val>
                                            </p:tav>
                                          </p:tavLst>
                                        </p:anim>
                                        <p:anim calcmode="lin" valueType="num">
                                          <p:cBhvr>
                                            <p:cTn id="40" dur="500" fill="hold"/>
                                            <p:tgtEl>
                                              <p:spTgt spid="22"/>
                                            </p:tgtEl>
                                            <p:attrNameLst>
                                              <p:attrName>ppt_w</p:attrName>
                                            </p:attrNameLst>
                                          </p:cBhvr>
                                          <p:tavLst>
                                            <p:tav tm="0">
                                              <p:val>
                                                <p:strVal val="#ppt_w/10"/>
                                              </p:val>
                                            </p:tav>
                                            <p:tav tm="50000">
                                              <p:val>
                                                <p:strVal val="#ppt_w+.01"/>
                                              </p:val>
                                            </p:tav>
                                            <p:tav tm="100000">
                                              <p:val>
                                                <p:strVal val="#ppt_w"/>
                                              </p:val>
                                            </p:tav>
                                          </p:tavLst>
                                        </p:anim>
                                        <p:animEffect transition="in" filter="fade">
                                          <p:cBhvr>
                                            <p:cTn id="41" dur="500" tmFilter="0,0; .5, 1; 1, 1"/>
                                            <p:tgtEl>
                                              <p:spTgt spid="22"/>
                                            </p:tgtEl>
                                          </p:cBhvr>
                                        </p:animEffect>
                                      </p:childTnLst>
                                    </p:cTn>
                                  </p:par>
                                </p:childTnLst>
                              </p:cTn>
                            </p:par>
                            <p:par>
                              <p:cTn id="42" fill="hold">
                                <p:stCondLst>
                                  <p:cond delay="6250"/>
                                </p:stCondLst>
                                <p:childTnLst>
                                  <p:par>
                                    <p:cTn id="43" presetID="2" presetClass="entr" presetSubtype="2" fill="hold" nodeType="afterEffect" p14:presetBounceEnd="40000">
                                      <p:stCondLst>
                                        <p:cond delay="0"/>
                                      </p:stCondLst>
                                      <p:childTnLst>
                                        <p:set>
                                          <p:cBhvr>
                                            <p:cTn id="44" dur="1" fill="hold">
                                              <p:stCondLst>
                                                <p:cond delay="0"/>
                                              </p:stCondLst>
                                            </p:cTn>
                                            <p:tgtEl>
                                              <p:spTgt spid="23"/>
                                            </p:tgtEl>
                                            <p:attrNameLst>
                                              <p:attrName>style.visibility</p:attrName>
                                            </p:attrNameLst>
                                          </p:cBhvr>
                                          <p:to>
                                            <p:strVal val="visible"/>
                                          </p:to>
                                        </p:set>
                                        <p:anim calcmode="lin" valueType="num" p14:bounceEnd="40000">
                                          <p:cBhvr additive="base">
                                            <p:cTn id="45" dur="500" fill="hold"/>
                                            <p:tgtEl>
                                              <p:spTgt spid="23"/>
                                            </p:tgtEl>
                                            <p:attrNameLst>
                                              <p:attrName>ppt_x</p:attrName>
                                            </p:attrNameLst>
                                          </p:cBhvr>
                                          <p:tavLst>
                                            <p:tav tm="0">
                                              <p:val>
                                                <p:strVal val="1+#ppt_w/2"/>
                                              </p:val>
                                            </p:tav>
                                            <p:tav tm="100000">
                                              <p:val>
                                                <p:strVal val="#ppt_x"/>
                                              </p:val>
                                            </p:tav>
                                          </p:tavLst>
                                        </p:anim>
                                        <p:anim calcmode="lin" valueType="num" p14:bounceEnd="40000">
                                          <p:cBhvr additive="base">
                                            <p:cTn id="46" dur="500" fill="hold"/>
                                            <p:tgtEl>
                                              <p:spTgt spid="23"/>
                                            </p:tgtEl>
                                            <p:attrNameLst>
                                              <p:attrName>ppt_y</p:attrName>
                                            </p:attrNameLst>
                                          </p:cBhvr>
                                          <p:tavLst>
                                            <p:tav tm="0">
                                              <p:val>
                                                <p:strVal val="#ppt_y"/>
                                              </p:val>
                                            </p:tav>
                                            <p:tav tm="100000">
                                              <p:val>
                                                <p:strVal val="#ppt_y"/>
                                              </p:val>
                                            </p:tav>
                                          </p:tavLst>
                                        </p:anim>
                                      </p:childTnLst>
                                    </p:cTn>
                                  </p:par>
                                  <p:par>
                                    <p:cTn id="47" presetID="3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 calcmode="lin" valueType="num">
                                          <p:cBhvr>
                                            <p:cTn id="49" dur="300" fill="hold"/>
                                            <p:tgtEl>
                                              <p:spTgt spid="32"/>
                                            </p:tgtEl>
                                            <p:attrNameLst>
                                              <p:attrName>ppt_w</p:attrName>
                                            </p:attrNameLst>
                                          </p:cBhvr>
                                          <p:tavLst>
                                            <p:tav tm="0">
                                              <p:val>
                                                <p:fltVal val="0"/>
                                              </p:val>
                                            </p:tav>
                                            <p:tav tm="100000">
                                              <p:val>
                                                <p:strVal val="#ppt_w"/>
                                              </p:val>
                                            </p:tav>
                                          </p:tavLst>
                                        </p:anim>
                                        <p:anim calcmode="lin" valueType="num">
                                          <p:cBhvr>
                                            <p:cTn id="50" dur="300" fill="hold"/>
                                            <p:tgtEl>
                                              <p:spTgt spid="32"/>
                                            </p:tgtEl>
                                            <p:attrNameLst>
                                              <p:attrName>ppt_h</p:attrName>
                                            </p:attrNameLst>
                                          </p:cBhvr>
                                          <p:tavLst>
                                            <p:tav tm="0">
                                              <p:val>
                                                <p:fltVal val="0"/>
                                              </p:val>
                                            </p:tav>
                                            <p:tav tm="100000">
                                              <p:val>
                                                <p:strVal val="#ppt_h"/>
                                              </p:val>
                                            </p:tav>
                                          </p:tavLst>
                                        </p:anim>
                                        <p:anim calcmode="lin" valueType="num">
                                          <p:cBhvr>
                                            <p:cTn id="51" dur="300" fill="hold"/>
                                            <p:tgtEl>
                                              <p:spTgt spid="32"/>
                                            </p:tgtEl>
                                            <p:attrNameLst>
                                              <p:attrName>style.rotation</p:attrName>
                                            </p:attrNameLst>
                                          </p:cBhvr>
                                          <p:tavLst>
                                            <p:tav tm="0">
                                              <p:val>
                                                <p:fltVal val="90"/>
                                              </p:val>
                                            </p:tav>
                                            <p:tav tm="100000">
                                              <p:val>
                                                <p:fltVal val="0"/>
                                              </p:val>
                                            </p:tav>
                                          </p:tavLst>
                                        </p:anim>
                                        <p:animEffect transition="in" filter="fade">
                                          <p:cBhvr>
                                            <p:cTn id="52" dur="300"/>
                                            <p:tgtEl>
                                              <p:spTgt spid="32"/>
                                            </p:tgtEl>
                                          </p:cBhvr>
                                        </p:animEffect>
                                      </p:childTnLst>
                                    </p:cTn>
                                  </p:par>
                                </p:childTnLst>
                              </p:cTn>
                            </p:par>
                            <p:par>
                              <p:cTn id="53" fill="hold">
                                <p:stCondLst>
                                  <p:cond delay="6750"/>
                                </p:stCondLst>
                                <p:childTnLst>
                                  <p:par>
                                    <p:cTn id="54" presetID="22" presetClass="entr" presetSubtype="8" fill="hold" nodeType="after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wipe(left)">
                                          <p:cBhvr>
                                            <p:cTn id="56" dur="500"/>
                                            <p:tgtEl>
                                              <p:spTgt spid="4"/>
                                            </p:tgtEl>
                                          </p:cBhvr>
                                        </p:animEffect>
                                      </p:childTnLst>
                                    </p:cTn>
                                  </p:par>
                                </p:childTnLst>
                              </p:cTn>
                            </p:par>
                            <p:par>
                              <p:cTn id="57" fill="hold">
                                <p:stCondLst>
                                  <p:cond delay="7250"/>
                                </p:stCondLst>
                                <p:childTnLst>
                                  <p:par>
                                    <p:cTn id="58" presetID="41" presetClass="entr" presetSubtype="0" fill="hold" grpId="0" nodeType="afterEffect">
                                      <p:stCondLst>
                                        <p:cond delay="0"/>
                                      </p:stCondLst>
                                      <p:iterate type="lt">
                                        <p:tmPct val="10000"/>
                                      </p:iterate>
                                      <p:childTnLst>
                                        <p:set>
                                          <p:cBhvr>
                                            <p:cTn id="59" dur="1" fill="hold">
                                              <p:stCondLst>
                                                <p:cond delay="0"/>
                                              </p:stCondLst>
                                            </p:cTn>
                                            <p:tgtEl>
                                              <p:spTgt spid="30"/>
                                            </p:tgtEl>
                                            <p:attrNameLst>
                                              <p:attrName>style.visibility</p:attrName>
                                            </p:attrNameLst>
                                          </p:cBhvr>
                                          <p:to>
                                            <p:strVal val="visible"/>
                                          </p:to>
                                        </p:set>
                                        <p:anim calcmode="lin" valueType="num">
                                          <p:cBhvr>
                                            <p:cTn id="60"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61" dur="500" fill="hold"/>
                                            <p:tgtEl>
                                              <p:spTgt spid="30"/>
                                            </p:tgtEl>
                                            <p:attrNameLst>
                                              <p:attrName>ppt_y</p:attrName>
                                            </p:attrNameLst>
                                          </p:cBhvr>
                                          <p:tavLst>
                                            <p:tav tm="0">
                                              <p:val>
                                                <p:strVal val="#ppt_y"/>
                                              </p:val>
                                            </p:tav>
                                            <p:tav tm="100000">
                                              <p:val>
                                                <p:strVal val="#ppt_y"/>
                                              </p:val>
                                            </p:tav>
                                          </p:tavLst>
                                        </p:anim>
                                        <p:anim calcmode="lin" valueType="num">
                                          <p:cBhvr>
                                            <p:cTn id="62"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63"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64" dur="500" tmFilter="0,0; .5, 1; 1, 1"/>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5" fill="hold" display="0">
                      <p:stCondLst>
                        <p:cond delay="indefinite"/>
                      </p:stCondLst>
                      <p:endCondLst>
                        <p:cond evt="onStopAudio" delay="0">
                          <p:tgtEl>
                            <p:sldTgt/>
                          </p:tgtEl>
                        </p:cond>
                      </p:endCondLst>
                    </p:cTn>
                    <p:tgtEl>
                      <p:spTgt spid="5"/>
                    </p:tgtEl>
                  </p:cMediaNode>
                </p:audio>
              </p:childTnLst>
            </p:cTn>
          </p:par>
        </p:tnLst>
        <p:bldLst>
          <p:bldP spid="25" grpId="0" animBg="1"/>
          <p:bldP spid="26" grpId="0"/>
          <p:bldP spid="22" grpId="0"/>
          <p:bldP spid="30" grpId="0"/>
          <p:bldP spid="31" grpId="0" autoUpdateAnimBg="0"/>
          <p:bldP spid="32" grpId="0" autoUpdateAnimBg="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22" presetClass="entr" presetSubtype="8" fill="hold" nodeType="withEffect">
                                      <p:stCondLst>
                                        <p:cond delay="0"/>
                                      </p:stCondLst>
                                      <p:childTnLst>
                                        <p:set>
                                          <p:cBhvr>
                                            <p:cTn id="8" dur="1" fill="hold">
                                              <p:stCondLst>
                                                <p:cond delay="0"/>
                                              </p:stCondLst>
                                            </p:cTn>
                                            <p:tgtEl>
                                              <p:spTgt spid="24"/>
                                            </p:tgtEl>
                                            <p:attrNameLst>
                                              <p:attrName>style.visibility</p:attrName>
                                            </p:attrNameLst>
                                          </p:cBhvr>
                                          <p:to>
                                            <p:strVal val="visible"/>
                                          </p:to>
                                        </p:set>
                                        <p:animEffect transition="in" filter="wipe(left)">
                                          <p:cBhvr>
                                            <p:cTn id="9" dur="300"/>
                                            <p:tgtEl>
                                              <p:spTgt spid="24"/>
                                            </p:tgtEl>
                                          </p:cBhvr>
                                        </p:animEffect>
                                      </p:childTnLst>
                                    </p:cTn>
                                  </p:par>
                                </p:childTnLst>
                              </p:cTn>
                            </p:par>
                            <p:par>
                              <p:cTn id="10" fill="hold">
                                <p:stCondLst>
                                  <p:cond delay="300"/>
                                </p:stCondLst>
                                <p:childTnLst>
                                  <p:par>
                                    <p:cTn id="11" presetID="22" presetClass="entr" presetSubtype="4"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down)">
                                          <p:cBhvr>
                                            <p:cTn id="13" dur="300"/>
                                            <p:tgtEl>
                                              <p:spTgt spid="25"/>
                                            </p:tgtEl>
                                          </p:cBhvr>
                                        </p:animEffect>
                                      </p:childTnLst>
                                    </p:cTn>
                                  </p:par>
                                </p:childTnLst>
                              </p:cTn>
                            </p:par>
                            <p:par>
                              <p:cTn id="14" fill="hold">
                                <p:stCondLst>
                                  <p:cond delay="600"/>
                                </p:stCondLst>
                                <p:childTnLst>
                                  <p:par>
                                    <p:cTn id="15" presetID="12" presetClass="entr" presetSubtype="8" fill="hold" grpId="0" nodeType="after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p:tgtEl>
                                              <p:spTgt spid="26"/>
                                            </p:tgtEl>
                                            <p:attrNameLst>
                                              <p:attrName>ppt_x</p:attrName>
                                            </p:attrNameLst>
                                          </p:cBhvr>
                                          <p:tavLst>
                                            <p:tav tm="0">
                                              <p:val>
                                                <p:strVal val="#ppt_x-#ppt_w*1.125000"/>
                                              </p:val>
                                            </p:tav>
                                            <p:tav tm="100000">
                                              <p:val>
                                                <p:strVal val="#ppt_x"/>
                                              </p:val>
                                            </p:tav>
                                          </p:tavLst>
                                        </p:anim>
                                        <p:animEffect transition="in" filter="wipe(right)">
                                          <p:cBhvr>
                                            <p:cTn id="18" dur="500"/>
                                            <p:tgtEl>
                                              <p:spTgt spid="26"/>
                                            </p:tgtEl>
                                          </p:cBhvr>
                                        </p:animEffect>
                                      </p:childTnLst>
                                    </p:cTn>
                                  </p:par>
                                </p:childTnLst>
                              </p:cTn>
                            </p:par>
                            <p:par>
                              <p:cTn id="19" fill="hold">
                                <p:stCondLst>
                                  <p:cond delay="1100"/>
                                </p:stCondLst>
                                <p:childTnLst>
                                  <p:par>
                                    <p:cTn id="20" presetID="2" presetClass="entr" presetSubtype="2"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1+#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par>
                                    <p:cTn id="24" presetID="31" presetClass="entr" presetSubtype="0"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 calcmode="lin" valueType="num">
                                          <p:cBhvr>
                                            <p:cTn id="26" dur="300" fill="hold"/>
                                            <p:tgtEl>
                                              <p:spTgt spid="31"/>
                                            </p:tgtEl>
                                            <p:attrNameLst>
                                              <p:attrName>ppt_w</p:attrName>
                                            </p:attrNameLst>
                                          </p:cBhvr>
                                          <p:tavLst>
                                            <p:tav tm="0">
                                              <p:val>
                                                <p:fltVal val="0"/>
                                              </p:val>
                                            </p:tav>
                                            <p:tav tm="100000">
                                              <p:val>
                                                <p:strVal val="#ppt_w"/>
                                              </p:val>
                                            </p:tav>
                                          </p:tavLst>
                                        </p:anim>
                                        <p:anim calcmode="lin" valueType="num">
                                          <p:cBhvr>
                                            <p:cTn id="27" dur="300" fill="hold"/>
                                            <p:tgtEl>
                                              <p:spTgt spid="31"/>
                                            </p:tgtEl>
                                            <p:attrNameLst>
                                              <p:attrName>ppt_h</p:attrName>
                                            </p:attrNameLst>
                                          </p:cBhvr>
                                          <p:tavLst>
                                            <p:tav tm="0">
                                              <p:val>
                                                <p:fltVal val="0"/>
                                              </p:val>
                                            </p:tav>
                                            <p:tav tm="100000">
                                              <p:val>
                                                <p:strVal val="#ppt_h"/>
                                              </p:val>
                                            </p:tav>
                                          </p:tavLst>
                                        </p:anim>
                                        <p:anim calcmode="lin" valueType="num">
                                          <p:cBhvr>
                                            <p:cTn id="28" dur="300" fill="hold"/>
                                            <p:tgtEl>
                                              <p:spTgt spid="31"/>
                                            </p:tgtEl>
                                            <p:attrNameLst>
                                              <p:attrName>style.rotation</p:attrName>
                                            </p:attrNameLst>
                                          </p:cBhvr>
                                          <p:tavLst>
                                            <p:tav tm="0">
                                              <p:val>
                                                <p:fltVal val="90"/>
                                              </p:val>
                                            </p:tav>
                                            <p:tav tm="100000">
                                              <p:val>
                                                <p:fltVal val="0"/>
                                              </p:val>
                                            </p:tav>
                                          </p:tavLst>
                                        </p:anim>
                                        <p:animEffect transition="in" filter="fade">
                                          <p:cBhvr>
                                            <p:cTn id="29" dur="300"/>
                                            <p:tgtEl>
                                              <p:spTgt spid="31"/>
                                            </p:tgtEl>
                                          </p:cBhvr>
                                        </p:animEffect>
                                      </p:childTnLst>
                                    </p:cTn>
                                  </p:par>
                                </p:childTnLst>
                              </p:cTn>
                            </p:par>
                            <p:par>
                              <p:cTn id="30" fill="hold">
                                <p:stCondLst>
                                  <p:cond delay="1600"/>
                                </p:stCondLst>
                                <p:childTnLst>
                                  <p:par>
                                    <p:cTn id="31" presetID="22" presetClass="entr" presetSubtype="8"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left)">
                                          <p:cBhvr>
                                            <p:cTn id="33" dur="500"/>
                                            <p:tgtEl>
                                              <p:spTgt spid="3"/>
                                            </p:tgtEl>
                                          </p:cBhvr>
                                        </p:animEffect>
                                      </p:childTnLst>
                                    </p:cTn>
                                  </p:par>
                                </p:childTnLst>
                              </p:cTn>
                            </p:par>
                            <p:par>
                              <p:cTn id="34" fill="hold">
                                <p:stCondLst>
                                  <p:cond delay="2100"/>
                                </p:stCondLst>
                                <p:childTnLst>
                                  <p:par>
                                    <p:cTn id="35" presetID="41" presetClass="entr" presetSubtype="0" fill="hold" grpId="0" nodeType="afterEffect">
                                      <p:stCondLst>
                                        <p:cond delay="0"/>
                                      </p:stCondLst>
                                      <p:iterate type="lt">
                                        <p:tmPct val="10000"/>
                                      </p:iterate>
                                      <p:childTnLst>
                                        <p:set>
                                          <p:cBhvr>
                                            <p:cTn id="36" dur="1" fill="hold">
                                              <p:stCondLst>
                                                <p:cond delay="0"/>
                                              </p:stCondLst>
                                            </p:cTn>
                                            <p:tgtEl>
                                              <p:spTgt spid="22"/>
                                            </p:tgtEl>
                                            <p:attrNameLst>
                                              <p:attrName>style.visibility</p:attrName>
                                            </p:attrNameLst>
                                          </p:cBhvr>
                                          <p:to>
                                            <p:strVal val="visible"/>
                                          </p:to>
                                        </p:set>
                                        <p:anim calcmode="lin" valueType="num">
                                          <p:cBhvr>
                                            <p:cTn id="37" dur="500" fill="hold"/>
                                            <p:tgtEl>
                                              <p:spTgt spid="22"/>
                                            </p:tgtEl>
                                            <p:attrNameLst>
                                              <p:attrName>ppt_x</p:attrName>
                                            </p:attrNameLst>
                                          </p:cBhvr>
                                          <p:tavLst>
                                            <p:tav tm="0">
                                              <p:val>
                                                <p:strVal val="#ppt_x"/>
                                              </p:val>
                                            </p:tav>
                                            <p:tav tm="50000">
                                              <p:val>
                                                <p:strVal val="#ppt_x+.1"/>
                                              </p:val>
                                            </p:tav>
                                            <p:tav tm="100000">
                                              <p:val>
                                                <p:strVal val="#ppt_x"/>
                                              </p:val>
                                            </p:tav>
                                          </p:tavLst>
                                        </p:anim>
                                        <p:anim calcmode="lin" valueType="num">
                                          <p:cBhvr>
                                            <p:cTn id="38" dur="500" fill="hold"/>
                                            <p:tgtEl>
                                              <p:spTgt spid="22"/>
                                            </p:tgtEl>
                                            <p:attrNameLst>
                                              <p:attrName>ppt_y</p:attrName>
                                            </p:attrNameLst>
                                          </p:cBhvr>
                                          <p:tavLst>
                                            <p:tav tm="0">
                                              <p:val>
                                                <p:strVal val="#ppt_y"/>
                                              </p:val>
                                            </p:tav>
                                            <p:tav tm="100000">
                                              <p:val>
                                                <p:strVal val="#ppt_y"/>
                                              </p:val>
                                            </p:tav>
                                          </p:tavLst>
                                        </p:anim>
                                        <p:anim calcmode="lin" valueType="num">
                                          <p:cBhvr>
                                            <p:cTn id="39" dur="500" fill="hold"/>
                                            <p:tgtEl>
                                              <p:spTgt spid="22"/>
                                            </p:tgtEl>
                                            <p:attrNameLst>
                                              <p:attrName>ppt_h</p:attrName>
                                            </p:attrNameLst>
                                          </p:cBhvr>
                                          <p:tavLst>
                                            <p:tav tm="0">
                                              <p:val>
                                                <p:strVal val="#ppt_h/10"/>
                                              </p:val>
                                            </p:tav>
                                            <p:tav tm="50000">
                                              <p:val>
                                                <p:strVal val="#ppt_h+.01"/>
                                              </p:val>
                                            </p:tav>
                                            <p:tav tm="100000">
                                              <p:val>
                                                <p:strVal val="#ppt_h"/>
                                              </p:val>
                                            </p:tav>
                                          </p:tavLst>
                                        </p:anim>
                                        <p:anim calcmode="lin" valueType="num">
                                          <p:cBhvr>
                                            <p:cTn id="40" dur="500" fill="hold"/>
                                            <p:tgtEl>
                                              <p:spTgt spid="22"/>
                                            </p:tgtEl>
                                            <p:attrNameLst>
                                              <p:attrName>ppt_w</p:attrName>
                                            </p:attrNameLst>
                                          </p:cBhvr>
                                          <p:tavLst>
                                            <p:tav tm="0">
                                              <p:val>
                                                <p:strVal val="#ppt_w/10"/>
                                              </p:val>
                                            </p:tav>
                                            <p:tav tm="50000">
                                              <p:val>
                                                <p:strVal val="#ppt_w+.01"/>
                                              </p:val>
                                            </p:tav>
                                            <p:tav tm="100000">
                                              <p:val>
                                                <p:strVal val="#ppt_w"/>
                                              </p:val>
                                            </p:tav>
                                          </p:tavLst>
                                        </p:anim>
                                        <p:animEffect transition="in" filter="fade">
                                          <p:cBhvr>
                                            <p:cTn id="41" dur="500" tmFilter="0,0; .5, 1; 1, 1"/>
                                            <p:tgtEl>
                                              <p:spTgt spid="22"/>
                                            </p:tgtEl>
                                          </p:cBhvr>
                                        </p:animEffect>
                                      </p:childTnLst>
                                    </p:cTn>
                                  </p:par>
                                </p:childTnLst>
                              </p:cTn>
                            </p:par>
                            <p:par>
                              <p:cTn id="42" fill="hold">
                                <p:stCondLst>
                                  <p:cond delay="6250"/>
                                </p:stCondLst>
                                <p:childTnLst>
                                  <p:par>
                                    <p:cTn id="43" presetID="2" presetClass="entr" presetSubtype="2" fill="hold" nodeType="afterEffect">
                                      <p:stCondLst>
                                        <p:cond delay="0"/>
                                      </p:stCondLst>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500" fill="hold"/>
                                            <p:tgtEl>
                                              <p:spTgt spid="23"/>
                                            </p:tgtEl>
                                            <p:attrNameLst>
                                              <p:attrName>ppt_x</p:attrName>
                                            </p:attrNameLst>
                                          </p:cBhvr>
                                          <p:tavLst>
                                            <p:tav tm="0">
                                              <p:val>
                                                <p:strVal val="1+#ppt_w/2"/>
                                              </p:val>
                                            </p:tav>
                                            <p:tav tm="100000">
                                              <p:val>
                                                <p:strVal val="#ppt_x"/>
                                              </p:val>
                                            </p:tav>
                                          </p:tavLst>
                                        </p:anim>
                                        <p:anim calcmode="lin" valueType="num">
                                          <p:cBhvr additive="base">
                                            <p:cTn id="46" dur="500" fill="hold"/>
                                            <p:tgtEl>
                                              <p:spTgt spid="23"/>
                                            </p:tgtEl>
                                            <p:attrNameLst>
                                              <p:attrName>ppt_y</p:attrName>
                                            </p:attrNameLst>
                                          </p:cBhvr>
                                          <p:tavLst>
                                            <p:tav tm="0">
                                              <p:val>
                                                <p:strVal val="#ppt_y"/>
                                              </p:val>
                                            </p:tav>
                                            <p:tav tm="100000">
                                              <p:val>
                                                <p:strVal val="#ppt_y"/>
                                              </p:val>
                                            </p:tav>
                                          </p:tavLst>
                                        </p:anim>
                                      </p:childTnLst>
                                    </p:cTn>
                                  </p:par>
                                  <p:par>
                                    <p:cTn id="47" presetID="3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 calcmode="lin" valueType="num">
                                          <p:cBhvr>
                                            <p:cTn id="49" dur="300" fill="hold"/>
                                            <p:tgtEl>
                                              <p:spTgt spid="32"/>
                                            </p:tgtEl>
                                            <p:attrNameLst>
                                              <p:attrName>ppt_w</p:attrName>
                                            </p:attrNameLst>
                                          </p:cBhvr>
                                          <p:tavLst>
                                            <p:tav tm="0">
                                              <p:val>
                                                <p:fltVal val="0"/>
                                              </p:val>
                                            </p:tav>
                                            <p:tav tm="100000">
                                              <p:val>
                                                <p:strVal val="#ppt_w"/>
                                              </p:val>
                                            </p:tav>
                                          </p:tavLst>
                                        </p:anim>
                                        <p:anim calcmode="lin" valueType="num">
                                          <p:cBhvr>
                                            <p:cTn id="50" dur="300" fill="hold"/>
                                            <p:tgtEl>
                                              <p:spTgt spid="32"/>
                                            </p:tgtEl>
                                            <p:attrNameLst>
                                              <p:attrName>ppt_h</p:attrName>
                                            </p:attrNameLst>
                                          </p:cBhvr>
                                          <p:tavLst>
                                            <p:tav tm="0">
                                              <p:val>
                                                <p:fltVal val="0"/>
                                              </p:val>
                                            </p:tav>
                                            <p:tav tm="100000">
                                              <p:val>
                                                <p:strVal val="#ppt_h"/>
                                              </p:val>
                                            </p:tav>
                                          </p:tavLst>
                                        </p:anim>
                                        <p:anim calcmode="lin" valueType="num">
                                          <p:cBhvr>
                                            <p:cTn id="51" dur="300" fill="hold"/>
                                            <p:tgtEl>
                                              <p:spTgt spid="32"/>
                                            </p:tgtEl>
                                            <p:attrNameLst>
                                              <p:attrName>style.rotation</p:attrName>
                                            </p:attrNameLst>
                                          </p:cBhvr>
                                          <p:tavLst>
                                            <p:tav tm="0">
                                              <p:val>
                                                <p:fltVal val="90"/>
                                              </p:val>
                                            </p:tav>
                                            <p:tav tm="100000">
                                              <p:val>
                                                <p:fltVal val="0"/>
                                              </p:val>
                                            </p:tav>
                                          </p:tavLst>
                                        </p:anim>
                                        <p:animEffect transition="in" filter="fade">
                                          <p:cBhvr>
                                            <p:cTn id="52" dur="300"/>
                                            <p:tgtEl>
                                              <p:spTgt spid="32"/>
                                            </p:tgtEl>
                                          </p:cBhvr>
                                        </p:animEffect>
                                      </p:childTnLst>
                                    </p:cTn>
                                  </p:par>
                                </p:childTnLst>
                              </p:cTn>
                            </p:par>
                            <p:par>
                              <p:cTn id="53" fill="hold">
                                <p:stCondLst>
                                  <p:cond delay="6750"/>
                                </p:stCondLst>
                                <p:childTnLst>
                                  <p:par>
                                    <p:cTn id="54" presetID="22" presetClass="entr" presetSubtype="8" fill="hold" nodeType="after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wipe(left)">
                                          <p:cBhvr>
                                            <p:cTn id="56" dur="500"/>
                                            <p:tgtEl>
                                              <p:spTgt spid="4"/>
                                            </p:tgtEl>
                                          </p:cBhvr>
                                        </p:animEffect>
                                      </p:childTnLst>
                                    </p:cTn>
                                  </p:par>
                                </p:childTnLst>
                              </p:cTn>
                            </p:par>
                            <p:par>
                              <p:cTn id="57" fill="hold">
                                <p:stCondLst>
                                  <p:cond delay="7250"/>
                                </p:stCondLst>
                                <p:childTnLst>
                                  <p:par>
                                    <p:cTn id="58" presetID="41" presetClass="entr" presetSubtype="0" fill="hold" grpId="0" nodeType="afterEffect">
                                      <p:stCondLst>
                                        <p:cond delay="0"/>
                                      </p:stCondLst>
                                      <p:iterate type="lt">
                                        <p:tmPct val="10000"/>
                                      </p:iterate>
                                      <p:childTnLst>
                                        <p:set>
                                          <p:cBhvr>
                                            <p:cTn id="59" dur="1" fill="hold">
                                              <p:stCondLst>
                                                <p:cond delay="0"/>
                                              </p:stCondLst>
                                            </p:cTn>
                                            <p:tgtEl>
                                              <p:spTgt spid="30"/>
                                            </p:tgtEl>
                                            <p:attrNameLst>
                                              <p:attrName>style.visibility</p:attrName>
                                            </p:attrNameLst>
                                          </p:cBhvr>
                                          <p:to>
                                            <p:strVal val="visible"/>
                                          </p:to>
                                        </p:set>
                                        <p:anim calcmode="lin" valueType="num">
                                          <p:cBhvr>
                                            <p:cTn id="60"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61" dur="500" fill="hold"/>
                                            <p:tgtEl>
                                              <p:spTgt spid="30"/>
                                            </p:tgtEl>
                                            <p:attrNameLst>
                                              <p:attrName>ppt_y</p:attrName>
                                            </p:attrNameLst>
                                          </p:cBhvr>
                                          <p:tavLst>
                                            <p:tav tm="0">
                                              <p:val>
                                                <p:strVal val="#ppt_y"/>
                                              </p:val>
                                            </p:tav>
                                            <p:tav tm="100000">
                                              <p:val>
                                                <p:strVal val="#ppt_y"/>
                                              </p:val>
                                            </p:tav>
                                          </p:tavLst>
                                        </p:anim>
                                        <p:anim calcmode="lin" valueType="num">
                                          <p:cBhvr>
                                            <p:cTn id="62"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63"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64" dur="500" tmFilter="0,0; .5, 1; 1, 1"/>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5" fill="hold" display="0">
                      <p:stCondLst>
                        <p:cond delay="indefinite"/>
                      </p:stCondLst>
                      <p:endCondLst>
                        <p:cond evt="onStopAudio" delay="0">
                          <p:tgtEl>
                            <p:sldTgt/>
                          </p:tgtEl>
                        </p:cond>
                      </p:endCondLst>
                    </p:cTn>
                    <p:tgtEl>
                      <p:spTgt spid="5"/>
                    </p:tgtEl>
                  </p:cMediaNode>
                </p:audio>
              </p:childTnLst>
            </p:cTn>
          </p:par>
        </p:tnLst>
        <p:bldLst>
          <p:bldP spid="25" grpId="0" animBg="1"/>
          <p:bldP spid="26" grpId="0"/>
          <p:bldP spid="22" grpId="0"/>
          <p:bldP spid="30" grpId="0"/>
          <p:bldP spid="31" grpId="0" autoUpdateAnimBg="0"/>
          <p:bldP spid="32" grpId="0" autoUpdateAnimBg="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6"/>
          <p:cNvSpPr>
            <a:spLocks noChangeArrowheads="1"/>
          </p:cNvSpPr>
          <p:nvPr/>
        </p:nvSpPr>
        <p:spPr bwMode="auto">
          <a:xfrm>
            <a:off x="108062" y="904718"/>
            <a:ext cx="9144000" cy="3914775"/>
          </a:xfrm>
          <a:prstGeom prst="rect">
            <a:avLst/>
          </a:prstGeom>
          <a:solidFill>
            <a:srgbClr val="2782A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endParaRPr>
          </a:p>
        </p:txBody>
      </p:sp>
      <p:sp>
        <p:nvSpPr>
          <p:cNvPr id="6163" name="TextBox 56"/>
          <p:cNvSpPr>
            <a:spLocks noChangeArrowheads="1"/>
          </p:cNvSpPr>
          <p:nvPr/>
        </p:nvSpPr>
        <p:spPr bwMode="auto">
          <a:xfrm>
            <a:off x="1836738" y="458547"/>
            <a:ext cx="5473700" cy="7694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4400" b="1" dirty="0" smtClean="0">
                <a:solidFill>
                  <a:schemeClr val="bg1"/>
                </a:solidFill>
                <a:latin typeface="微软雅黑" pitchFamily="34" charset="-122"/>
                <a:ea typeface="微软雅黑" pitchFamily="34" charset="-122"/>
                <a:sym typeface="Bebas Neue" pitchFamily="2" charset="0"/>
              </a:rPr>
              <a:t>研究思路与主要内容</a:t>
            </a:r>
            <a:endParaRPr lang="zh-CN" altLang="en-US" sz="4400" b="1" dirty="0">
              <a:solidFill>
                <a:schemeClr val="bg1"/>
              </a:solidFill>
              <a:latin typeface="微软雅黑" pitchFamily="34" charset="-122"/>
              <a:ea typeface="微软雅黑" pitchFamily="34" charset="-122"/>
              <a:sym typeface="Bebas Neue" pitchFamily="2" charset="0"/>
            </a:endParaRPr>
          </a:p>
        </p:txBody>
      </p:sp>
      <p:cxnSp>
        <p:nvCxnSpPr>
          <p:cNvPr id="18" name="直接连接符 53"/>
          <p:cNvCxnSpPr>
            <a:cxnSpLocks noChangeShapeType="1"/>
            <a:endCxn id="36" idx="4"/>
          </p:cNvCxnSpPr>
          <p:nvPr/>
        </p:nvCxnSpPr>
        <p:spPr bwMode="auto">
          <a:xfrm>
            <a:off x="3924300" y="2058038"/>
            <a:ext cx="3175" cy="1608137"/>
          </a:xfrm>
          <a:prstGeom prst="line">
            <a:avLst/>
          </a:prstGeom>
          <a:noFill/>
          <a:ln w="12700">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Oval 39"/>
          <p:cNvSpPr>
            <a:spLocks noChangeAspect="1" noChangeArrowheads="1"/>
          </p:cNvSpPr>
          <p:nvPr/>
        </p:nvSpPr>
        <p:spPr bwMode="auto">
          <a:xfrm>
            <a:off x="3854450" y="1904050"/>
            <a:ext cx="144463" cy="144463"/>
          </a:xfrm>
          <a:prstGeom prst="ellipse">
            <a:avLst/>
          </a:prstGeom>
          <a:solidFill>
            <a:schemeClr val="bg1"/>
          </a:solidFill>
          <a:ln w="28575">
            <a:solidFill>
              <a:schemeClr val="accent1"/>
            </a:solidFill>
            <a:round/>
            <a:headEnd/>
            <a:tailEnd/>
          </a:ln>
        </p:spPr>
        <p:txBody>
          <a:bodyPr/>
          <a:lstStyle/>
          <a:p>
            <a:endParaRPr lang="zh-CN" altLang="en-US">
              <a:solidFill>
                <a:schemeClr val="accent1"/>
              </a:solidFill>
            </a:endParaRPr>
          </a:p>
        </p:txBody>
      </p:sp>
      <p:sp>
        <p:nvSpPr>
          <p:cNvPr id="34" name="Oval 40"/>
          <p:cNvSpPr>
            <a:spLocks noChangeAspect="1" noChangeArrowheads="1"/>
          </p:cNvSpPr>
          <p:nvPr/>
        </p:nvSpPr>
        <p:spPr bwMode="auto">
          <a:xfrm>
            <a:off x="3854450" y="2439038"/>
            <a:ext cx="144463" cy="144462"/>
          </a:xfrm>
          <a:prstGeom prst="ellipse">
            <a:avLst/>
          </a:prstGeom>
          <a:solidFill>
            <a:schemeClr val="bg1"/>
          </a:solidFill>
          <a:ln w="28575">
            <a:solidFill>
              <a:schemeClr val="accent1"/>
            </a:solidFill>
            <a:round/>
            <a:headEnd/>
            <a:tailEnd/>
          </a:ln>
        </p:spPr>
        <p:txBody>
          <a:bodyPr/>
          <a:lstStyle/>
          <a:p>
            <a:endParaRPr lang="zh-CN" altLang="en-US">
              <a:solidFill>
                <a:schemeClr val="accent1"/>
              </a:solidFill>
            </a:endParaRPr>
          </a:p>
        </p:txBody>
      </p:sp>
      <p:sp>
        <p:nvSpPr>
          <p:cNvPr id="35" name="Oval 41"/>
          <p:cNvSpPr>
            <a:spLocks noChangeAspect="1" noChangeArrowheads="1"/>
          </p:cNvSpPr>
          <p:nvPr/>
        </p:nvSpPr>
        <p:spPr bwMode="auto">
          <a:xfrm>
            <a:off x="3854450" y="2967675"/>
            <a:ext cx="144463" cy="144463"/>
          </a:xfrm>
          <a:prstGeom prst="ellipse">
            <a:avLst/>
          </a:prstGeom>
          <a:solidFill>
            <a:schemeClr val="bg1"/>
          </a:solidFill>
          <a:ln w="28575">
            <a:solidFill>
              <a:schemeClr val="accent1"/>
            </a:solidFill>
            <a:round/>
            <a:headEnd/>
            <a:tailEnd/>
          </a:ln>
        </p:spPr>
        <p:txBody>
          <a:bodyPr/>
          <a:lstStyle/>
          <a:p>
            <a:endParaRPr lang="zh-CN" altLang="en-US">
              <a:solidFill>
                <a:schemeClr val="accent1"/>
              </a:solidFill>
            </a:endParaRPr>
          </a:p>
        </p:txBody>
      </p:sp>
      <p:sp>
        <p:nvSpPr>
          <p:cNvPr id="36" name="Oval 42"/>
          <p:cNvSpPr>
            <a:spLocks noChangeAspect="1" noChangeArrowheads="1"/>
          </p:cNvSpPr>
          <p:nvPr/>
        </p:nvSpPr>
        <p:spPr bwMode="auto">
          <a:xfrm>
            <a:off x="3854450" y="3521713"/>
            <a:ext cx="144463" cy="144462"/>
          </a:xfrm>
          <a:prstGeom prst="ellipse">
            <a:avLst/>
          </a:prstGeom>
          <a:solidFill>
            <a:schemeClr val="bg1"/>
          </a:solidFill>
          <a:ln w="28575">
            <a:solidFill>
              <a:schemeClr val="accent1"/>
            </a:solidFill>
            <a:round/>
            <a:headEnd/>
            <a:tailEnd/>
          </a:ln>
        </p:spPr>
        <p:txBody>
          <a:bodyPr/>
          <a:lstStyle/>
          <a:p>
            <a:endParaRPr lang="zh-CN" altLang="en-US">
              <a:solidFill>
                <a:schemeClr val="accent1"/>
              </a:solidFill>
            </a:endParaRPr>
          </a:p>
        </p:txBody>
      </p:sp>
      <p:sp>
        <p:nvSpPr>
          <p:cNvPr id="37" name="TextBox 58"/>
          <p:cNvSpPr txBox="1">
            <a:spLocks noChangeArrowheads="1"/>
          </p:cNvSpPr>
          <p:nvPr/>
        </p:nvSpPr>
        <p:spPr bwMode="auto">
          <a:xfrm>
            <a:off x="4188753" y="1820852"/>
            <a:ext cx="38481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r>
              <a:rPr lang="zh-CN" altLang="en-US" dirty="0">
                <a:solidFill>
                  <a:schemeClr val="bg1"/>
                </a:solidFill>
                <a:latin typeface="微软雅黑" pitchFamily="34" charset="-122"/>
                <a:ea typeface="微软雅黑" pitchFamily="34" charset="-122"/>
              </a:rPr>
              <a:t>研究思路</a:t>
            </a:r>
          </a:p>
        </p:txBody>
      </p:sp>
      <p:sp>
        <p:nvSpPr>
          <p:cNvPr id="38" name="TextBox 59"/>
          <p:cNvSpPr txBox="1">
            <a:spLocks noChangeArrowheads="1"/>
          </p:cNvSpPr>
          <p:nvPr/>
        </p:nvSpPr>
        <p:spPr bwMode="auto">
          <a:xfrm>
            <a:off x="4217988" y="2270715"/>
            <a:ext cx="3848100"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lnSpc>
                <a:spcPct val="150000"/>
              </a:lnSpc>
            </a:pPr>
            <a:r>
              <a:rPr lang="zh-CN" altLang="en-US" dirty="0" smtClean="0">
                <a:solidFill>
                  <a:schemeClr val="bg1"/>
                </a:solidFill>
                <a:latin typeface="微软雅黑" pitchFamily="34" charset="-122"/>
                <a:ea typeface="微软雅黑" pitchFamily="34" charset="-122"/>
              </a:rPr>
              <a:t>核心技术</a:t>
            </a:r>
            <a:endParaRPr lang="zh-CN" altLang="en-US" dirty="0">
              <a:solidFill>
                <a:schemeClr val="bg1"/>
              </a:solidFill>
              <a:latin typeface="微软雅黑" pitchFamily="34" charset="-122"/>
              <a:ea typeface="微软雅黑" pitchFamily="34" charset="-122"/>
            </a:endParaRPr>
          </a:p>
        </p:txBody>
      </p:sp>
      <p:sp>
        <p:nvSpPr>
          <p:cNvPr id="39" name="TextBox 60"/>
          <p:cNvSpPr txBox="1">
            <a:spLocks noChangeArrowheads="1"/>
          </p:cNvSpPr>
          <p:nvPr/>
        </p:nvSpPr>
        <p:spPr bwMode="auto">
          <a:xfrm>
            <a:off x="4217988" y="2786700"/>
            <a:ext cx="3848100"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lnSpc>
                <a:spcPct val="150000"/>
              </a:lnSpc>
            </a:pPr>
            <a:r>
              <a:rPr lang="zh-CN" altLang="en-US" dirty="0" smtClean="0">
                <a:solidFill>
                  <a:schemeClr val="bg1"/>
                </a:solidFill>
                <a:latin typeface="微软雅黑" pitchFamily="34" charset="-122"/>
                <a:ea typeface="微软雅黑" pitchFamily="34" charset="-122"/>
              </a:rPr>
              <a:t>语言环境</a:t>
            </a:r>
            <a:endParaRPr lang="zh-CN" altLang="en-US" dirty="0">
              <a:solidFill>
                <a:schemeClr val="bg1"/>
              </a:solidFill>
              <a:latin typeface="微软雅黑" pitchFamily="34" charset="-122"/>
              <a:ea typeface="微软雅黑" pitchFamily="34" charset="-122"/>
            </a:endParaRPr>
          </a:p>
        </p:txBody>
      </p:sp>
      <p:sp>
        <p:nvSpPr>
          <p:cNvPr id="40" name="TextBox 61"/>
          <p:cNvSpPr txBox="1">
            <a:spLocks noChangeArrowheads="1"/>
          </p:cNvSpPr>
          <p:nvPr/>
        </p:nvSpPr>
        <p:spPr bwMode="auto">
          <a:xfrm>
            <a:off x="4217988" y="3326450"/>
            <a:ext cx="3848100"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lnSpc>
                <a:spcPct val="150000"/>
              </a:lnSpc>
            </a:pPr>
            <a:r>
              <a:rPr lang="zh-CN" altLang="en-US" dirty="0" smtClean="0">
                <a:solidFill>
                  <a:schemeClr val="bg1"/>
                </a:solidFill>
                <a:latin typeface="微软雅黑" pitchFamily="34" charset="-122"/>
                <a:ea typeface="微软雅黑" pitchFamily="34" charset="-122"/>
              </a:rPr>
              <a:t>爬虫类型</a:t>
            </a:r>
            <a:endParaRPr lang="zh-CN" altLang="en-US" dirty="0">
              <a:solidFill>
                <a:schemeClr val="bg1"/>
              </a:solidFill>
              <a:latin typeface="微软雅黑" pitchFamily="34" charset="-122"/>
              <a:ea typeface="微软雅黑" pitchFamily="34" charset="-122"/>
            </a:endParaRPr>
          </a:p>
        </p:txBody>
      </p:sp>
      <p:sp>
        <p:nvSpPr>
          <p:cNvPr id="41" name="Freeform 8"/>
          <p:cNvSpPr>
            <a:spLocks noEditPoints="1"/>
          </p:cNvSpPr>
          <p:nvPr/>
        </p:nvSpPr>
        <p:spPr bwMode="auto">
          <a:xfrm>
            <a:off x="900113" y="1635763"/>
            <a:ext cx="2303462" cy="2308225"/>
          </a:xfrm>
          <a:custGeom>
            <a:avLst/>
            <a:gdLst>
              <a:gd name="T0" fmla="*/ 2192287 w 3543"/>
              <a:gd name="T1" fmla="*/ 1154113 h 3544"/>
              <a:gd name="T2" fmla="*/ 111175 w 3543"/>
              <a:gd name="T3" fmla="*/ 1154113 h 3544"/>
              <a:gd name="T4" fmla="*/ 1152056 w 3543"/>
              <a:gd name="T5" fmla="*/ 0 h 3544"/>
              <a:gd name="T6" fmla="*/ 1152056 w 3543"/>
              <a:gd name="T7" fmla="*/ 2308225 h 3544"/>
              <a:gd name="T8" fmla="*/ 1152056 w 3543"/>
              <a:gd name="T9" fmla="*/ 0 h 3544"/>
              <a:gd name="T10" fmla="*/ 667048 w 3543"/>
              <a:gd name="T11" fmla="*/ 636325 h 3544"/>
              <a:gd name="T12" fmla="*/ 667048 w 3543"/>
              <a:gd name="T13" fmla="*/ 1229664 h 3544"/>
              <a:gd name="T14" fmla="*/ 1258680 w 3543"/>
              <a:gd name="T15" fmla="*/ 1229664 h 3544"/>
              <a:gd name="T16" fmla="*/ 962864 w 3543"/>
              <a:gd name="T17" fmla="*/ 513228 h 3544"/>
              <a:gd name="T18" fmla="*/ 598783 w 3543"/>
              <a:gd name="T19" fmla="*/ 1297400 h 3544"/>
              <a:gd name="T20" fmla="*/ 598783 w 3543"/>
              <a:gd name="T21" fmla="*/ 568589 h 3544"/>
              <a:gd name="T22" fmla="*/ 1326945 w 3543"/>
              <a:gd name="T23" fmla="*/ 568589 h 3544"/>
              <a:gd name="T24" fmla="*/ 962864 w 3543"/>
              <a:gd name="T25" fmla="*/ 1448502 h 3544"/>
              <a:gd name="T26" fmla="*/ 1409513 w 3543"/>
              <a:gd name="T27" fmla="*/ 1298051 h 3544"/>
              <a:gd name="T28" fmla="*/ 1261930 w 3543"/>
              <a:gd name="T29" fmla="*/ 1380115 h 3544"/>
              <a:gd name="T30" fmla="*/ 1258680 w 3543"/>
              <a:gd name="T31" fmla="*/ 1311728 h 3544"/>
              <a:gd name="T32" fmla="*/ 1406263 w 3543"/>
              <a:gd name="T33" fmla="*/ 1229664 h 3544"/>
              <a:gd name="T34" fmla="*/ 1516137 w 3543"/>
              <a:gd name="T35" fmla="*/ 1371648 h 3544"/>
              <a:gd name="T36" fmla="*/ 1401061 w 3543"/>
              <a:gd name="T37" fmla="*/ 1486929 h 3544"/>
              <a:gd name="T38" fmla="*/ 1516137 w 3543"/>
              <a:gd name="T39" fmla="*/ 1371648 h 3544"/>
              <a:gd name="T40" fmla="*/ 1837959 w 3543"/>
              <a:gd name="T41" fmla="*/ 1743544 h 3544"/>
              <a:gd name="T42" fmla="*/ 1709230 w 3543"/>
              <a:gd name="T43" fmla="*/ 1812582 h 3544"/>
              <a:gd name="T44" fmla="*/ 1515487 w 3543"/>
              <a:gd name="T45" fmla="*/ 1552711 h 3544"/>
              <a:gd name="T46" fmla="*/ 1643565 w 3543"/>
              <a:gd name="T47" fmla="*/ 1483673 h 3544"/>
              <a:gd name="T48" fmla="*/ 962864 w 3543"/>
              <a:gd name="T49" fmla="*/ 623950 h 3544"/>
              <a:gd name="T50" fmla="*/ 654045 w 3543"/>
              <a:gd name="T51" fmla="*/ 933320 h 3544"/>
              <a:gd name="T52" fmla="*/ 962864 w 3543"/>
              <a:gd name="T53" fmla="*/ 1242039 h 3544"/>
              <a:gd name="T54" fmla="*/ 1181313 w 3543"/>
              <a:gd name="T55" fmla="*/ 714482 h 3544"/>
              <a:gd name="T56" fmla="*/ 962864 w 3543"/>
              <a:gd name="T57" fmla="*/ 1306518 h 3544"/>
              <a:gd name="T58" fmla="*/ 590331 w 3543"/>
              <a:gd name="T59" fmla="*/ 933320 h 3544"/>
              <a:gd name="T60" fmla="*/ 962864 w 3543"/>
              <a:gd name="T61" fmla="*/ 559471 h 3544"/>
              <a:gd name="T62" fmla="*/ 1226173 w 3543"/>
              <a:gd name="T63" fmla="*/ 1197099 h 354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543" h="3544">
                <a:moveTo>
                  <a:pt x="1772" y="172"/>
                </a:moveTo>
                <a:cubicBezTo>
                  <a:pt x="2655" y="172"/>
                  <a:pt x="3372" y="888"/>
                  <a:pt x="3372" y="1772"/>
                </a:cubicBezTo>
                <a:cubicBezTo>
                  <a:pt x="3372" y="2655"/>
                  <a:pt x="2655" y="3372"/>
                  <a:pt x="1772" y="3372"/>
                </a:cubicBezTo>
                <a:cubicBezTo>
                  <a:pt x="888" y="3372"/>
                  <a:pt x="171" y="2655"/>
                  <a:pt x="171" y="1772"/>
                </a:cubicBezTo>
                <a:cubicBezTo>
                  <a:pt x="171" y="888"/>
                  <a:pt x="888" y="172"/>
                  <a:pt x="1772" y="172"/>
                </a:cubicBezTo>
                <a:close/>
                <a:moveTo>
                  <a:pt x="1772" y="0"/>
                </a:moveTo>
                <a:cubicBezTo>
                  <a:pt x="2750" y="0"/>
                  <a:pt x="3543" y="793"/>
                  <a:pt x="3543" y="1772"/>
                </a:cubicBezTo>
                <a:cubicBezTo>
                  <a:pt x="3543" y="2750"/>
                  <a:pt x="2750" y="3544"/>
                  <a:pt x="1772" y="3544"/>
                </a:cubicBezTo>
                <a:cubicBezTo>
                  <a:pt x="793" y="3544"/>
                  <a:pt x="0" y="2750"/>
                  <a:pt x="0" y="1772"/>
                </a:cubicBezTo>
                <a:cubicBezTo>
                  <a:pt x="0" y="793"/>
                  <a:pt x="793" y="0"/>
                  <a:pt x="1772" y="0"/>
                </a:cubicBezTo>
                <a:close/>
                <a:moveTo>
                  <a:pt x="1481" y="788"/>
                </a:moveTo>
                <a:cubicBezTo>
                  <a:pt x="1309" y="788"/>
                  <a:pt x="1147" y="855"/>
                  <a:pt x="1026" y="977"/>
                </a:cubicBezTo>
                <a:cubicBezTo>
                  <a:pt x="904" y="1099"/>
                  <a:pt x="837" y="1260"/>
                  <a:pt x="837" y="1433"/>
                </a:cubicBezTo>
                <a:cubicBezTo>
                  <a:pt x="837" y="1605"/>
                  <a:pt x="904" y="1766"/>
                  <a:pt x="1026" y="1888"/>
                </a:cubicBezTo>
                <a:cubicBezTo>
                  <a:pt x="1147" y="2010"/>
                  <a:pt x="1309" y="2077"/>
                  <a:pt x="1481" y="2077"/>
                </a:cubicBezTo>
                <a:cubicBezTo>
                  <a:pt x="1653" y="2077"/>
                  <a:pt x="1815" y="2010"/>
                  <a:pt x="1936" y="1888"/>
                </a:cubicBezTo>
                <a:cubicBezTo>
                  <a:pt x="2188" y="1637"/>
                  <a:pt x="2188" y="1228"/>
                  <a:pt x="1936" y="977"/>
                </a:cubicBezTo>
                <a:cubicBezTo>
                  <a:pt x="1815" y="855"/>
                  <a:pt x="1653" y="788"/>
                  <a:pt x="1481" y="788"/>
                </a:cubicBezTo>
                <a:close/>
                <a:moveTo>
                  <a:pt x="1481" y="2224"/>
                </a:moveTo>
                <a:cubicBezTo>
                  <a:pt x="1270" y="2224"/>
                  <a:pt x="1071" y="2142"/>
                  <a:pt x="921" y="1992"/>
                </a:cubicBezTo>
                <a:cubicBezTo>
                  <a:pt x="772" y="1843"/>
                  <a:pt x="690" y="1644"/>
                  <a:pt x="690" y="1433"/>
                </a:cubicBezTo>
                <a:cubicBezTo>
                  <a:pt x="690" y="1221"/>
                  <a:pt x="772" y="1022"/>
                  <a:pt x="921" y="873"/>
                </a:cubicBezTo>
                <a:cubicBezTo>
                  <a:pt x="1071" y="724"/>
                  <a:pt x="1270" y="641"/>
                  <a:pt x="1481" y="641"/>
                </a:cubicBezTo>
                <a:cubicBezTo>
                  <a:pt x="1692" y="641"/>
                  <a:pt x="1891" y="724"/>
                  <a:pt x="2041" y="873"/>
                </a:cubicBezTo>
                <a:cubicBezTo>
                  <a:pt x="2349" y="1182"/>
                  <a:pt x="2349" y="1684"/>
                  <a:pt x="2041" y="1992"/>
                </a:cubicBezTo>
                <a:cubicBezTo>
                  <a:pt x="1891" y="2142"/>
                  <a:pt x="1692" y="2224"/>
                  <a:pt x="1481" y="2224"/>
                </a:cubicBezTo>
                <a:close/>
                <a:moveTo>
                  <a:pt x="2168" y="1892"/>
                </a:moveTo>
                <a:cubicBezTo>
                  <a:pt x="2196" y="1920"/>
                  <a:pt x="2196" y="1965"/>
                  <a:pt x="2168" y="1993"/>
                </a:cubicBezTo>
                <a:lnTo>
                  <a:pt x="2041" y="2119"/>
                </a:lnTo>
                <a:cubicBezTo>
                  <a:pt x="2014" y="2147"/>
                  <a:pt x="1968" y="2147"/>
                  <a:pt x="1941" y="2119"/>
                </a:cubicBezTo>
                <a:lnTo>
                  <a:pt x="1936" y="2115"/>
                </a:lnTo>
                <a:cubicBezTo>
                  <a:pt x="1909" y="2087"/>
                  <a:pt x="1909" y="2042"/>
                  <a:pt x="1936" y="2014"/>
                </a:cubicBezTo>
                <a:lnTo>
                  <a:pt x="2063" y="1888"/>
                </a:lnTo>
                <a:cubicBezTo>
                  <a:pt x="2090" y="1860"/>
                  <a:pt x="2136" y="1860"/>
                  <a:pt x="2163" y="1888"/>
                </a:cubicBezTo>
                <a:lnTo>
                  <a:pt x="2168" y="1892"/>
                </a:lnTo>
                <a:close/>
                <a:moveTo>
                  <a:pt x="2332" y="2106"/>
                </a:moveTo>
                <a:cubicBezTo>
                  <a:pt x="2381" y="2155"/>
                  <a:pt x="2381" y="2234"/>
                  <a:pt x="2332" y="2283"/>
                </a:cubicBezTo>
                <a:cubicBezTo>
                  <a:pt x="2283" y="2332"/>
                  <a:pt x="2204" y="2332"/>
                  <a:pt x="2155" y="2283"/>
                </a:cubicBezTo>
                <a:cubicBezTo>
                  <a:pt x="2106" y="2234"/>
                  <a:pt x="2106" y="2155"/>
                  <a:pt x="2155" y="2106"/>
                </a:cubicBezTo>
                <a:cubicBezTo>
                  <a:pt x="2204" y="2057"/>
                  <a:pt x="2283" y="2057"/>
                  <a:pt x="2332" y="2106"/>
                </a:cubicBezTo>
                <a:close/>
                <a:moveTo>
                  <a:pt x="2831" y="2581"/>
                </a:moveTo>
                <a:cubicBezTo>
                  <a:pt x="2856" y="2606"/>
                  <a:pt x="2854" y="2649"/>
                  <a:pt x="2827" y="2677"/>
                </a:cubicBezTo>
                <a:lnTo>
                  <a:pt x="2725" y="2778"/>
                </a:lnTo>
                <a:cubicBezTo>
                  <a:pt x="2697" y="2806"/>
                  <a:pt x="2654" y="2808"/>
                  <a:pt x="2629" y="2783"/>
                </a:cubicBezTo>
                <a:lnTo>
                  <a:pt x="2326" y="2480"/>
                </a:lnTo>
                <a:cubicBezTo>
                  <a:pt x="2301" y="2455"/>
                  <a:pt x="2303" y="2412"/>
                  <a:pt x="2331" y="2384"/>
                </a:cubicBezTo>
                <a:lnTo>
                  <a:pt x="2433" y="2283"/>
                </a:lnTo>
                <a:cubicBezTo>
                  <a:pt x="2460" y="2255"/>
                  <a:pt x="2503" y="2253"/>
                  <a:pt x="2528" y="2278"/>
                </a:cubicBezTo>
                <a:lnTo>
                  <a:pt x="2831" y="2581"/>
                </a:lnTo>
                <a:close/>
                <a:moveTo>
                  <a:pt x="1481" y="958"/>
                </a:moveTo>
                <a:cubicBezTo>
                  <a:pt x="1354" y="958"/>
                  <a:pt x="1235" y="1007"/>
                  <a:pt x="1145" y="1097"/>
                </a:cubicBezTo>
                <a:cubicBezTo>
                  <a:pt x="1056" y="1186"/>
                  <a:pt x="1006" y="1306"/>
                  <a:pt x="1006" y="1433"/>
                </a:cubicBezTo>
                <a:cubicBezTo>
                  <a:pt x="1006" y="1559"/>
                  <a:pt x="1056" y="1679"/>
                  <a:pt x="1145" y="1768"/>
                </a:cubicBezTo>
                <a:cubicBezTo>
                  <a:pt x="1235" y="1858"/>
                  <a:pt x="1354" y="1907"/>
                  <a:pt x="1481" y="1907"/>
                </a:cubicBezTo>
                <a:cubicBezTo>
                  <a:pt x="1608" y="1907"/>
                  <a:pt x="1727" y="1858"/>
                  <a:pt x="1817" y="1768"/>
                </a:cubicBezTo>
                <a:cubicBezTo>
                  <a:pt x="2002" y="1583"/>
                  <a:pt x="2002" y="1282"/>
                  <a:pt x="1817" y="1097"/>
                </a:cubicBezTo>
                <a:cubicBezTo>
                  <a:pt x="1727" y="1007"/>
                  <a:pt x="1608" y="958"/>
                  <a:pt x="1481" y="958"/>
                </a:cubicBezTo>
                <a:close/>
                <a:moveTo>
                  <a:pt x="1481" y="2006"/>
                </a:moveTo>
                <a:cubicBezTo>
                  <a:pt x="1328" y="2006"/>
                  <a:pt x="1184" y="1946"/>
                  <a:pt x="1076" y="1838"/>
                </a:cubicBezTo>
                <a:cubicBezTo>
                  <a:pt x="968" y="1730"/>
                  <a:pt x="908" y="1586"/>
                  <a:pt x="908" y="1433"/>
                </a:cubicBezTo>
                <a:cubicBezTo>
                  <a:pt x="908" y="1279"/>
                  <a:pt x="968" y="1136"/>
                  <a:pt x="1076" y="1027"/>
                </a:cubicBezTo>
                <a:cubicBezTo>
                  <a:pt x="1184" y="919"/>
                  <a:pt x="1328" y="859"/>
                  <a:pt x="1481" y="859"/>
                </a:cubicBezTo>
                <a:cubicBezTo>
                  <a:pt x="1634" y="859"/>
                  <a:pt x="1778" y="919"/>
                  <a:pt x="1886" y="1027"/>
                </a:cubicBezTo>
                <a:cubicBezTo>
                  <a:pt x="2110" y="1251"/>
                  <a:pt x="2110" y="1614"/>
                  <a:pt x="1886" y="1838"/>
                </a:cubicBezTo>
                <a:cubicBezTo>
                  <a:pt x="1778" y="1946"/>
                  <a:pt x="1634" y="2006"/>
                  <a:pt x="1481" y="2006"/>
                </a:cubicBezTo>
                <a:close/>
              </a:path>
            </a:pathLst>
          </a:custGeom>
          <a:solidFill>
            <a:schemeClr val="bg1">
              <a:lumMod val="95000"/>
            </a:schemeClr>
          </a:solidFill>
          <a:ln>
            <a:noFill/>
          </a:ln>
        </p:spPr>
        <p:txBody>
          <a:bodyPr/>
          <a:lstStyle/>
          <a:p>
            <a:endParaRPr lang="zh-CN" altLang="en-US"/>
          </a:p>
        </p:txBody>
      </p:sp>
    </p:spTree>
    <p:extLst>
      <p:ext uri="{BB962C8B-B14F-4D97-AF65-F5344CB8AC3E}">
        <p14:creationId xmlns:p14="http://schemas.microsoft.com/office/powerpoint/2010/main" val="1292011656"/>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6163"/>
                                        </p:tgtEl>
                                        <p:attrNameLst>
                                          <p:attrName>style.visibility</p:attrName>
                                        </p:attrNameLst>
                                      </p:cBhvr>
                                      <p:to>
                                        <p:strVal val="visible"/>
                                      </p:to>
                                    </p:set>
                                    <p:anim calcmode="lin" valueType="num">
                                      <p:cBhvr>
                                        <p:cTn id="7" dur="500" fill="hold"/>
                                        <p:tgtEl>
                                          <p:spTgt spid="616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163"/>
                                        </p:tgtEl>
                                        <p:attrNameLst>
                                          <p:attrName>ppt_y</p:attrName>
                                        </p:attrNameLst>
                                      </p:cBhvr>
                                      <p:tavLst>
                                        <p:tav tm="0">
                                          <p:val>
                                            <p:strVal val="#ppt_y"/>
                                          </p:val>
                                        </p:tav>
                                        <p:tav tm="100000">
                                          <p:val>
                                            <p:strVal val="#ppt_y"/>
                                          </p:val>
                                        </p:tav>
                                      </p:tavLst>
                                    </p:anim>
                                    <p:anim calcmode="lin" valueType="num">
                                      <p:cBhvr>
                                        <p:cTn id="9" dur="500" fill="hold"/>
                                        <p:tgtEl>
                                          <p:spTgt spid="616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16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163"/>
                                        </p:tgtEl>
                                      </p:cBhvr>
                                    </p:animEffect>
                                  </p:childTnLst>
                                </p:cTn>
                              </p:par>
                            </p:childTnLst>
                          </p:cTn>
                        </p:par>
                        <p:par>
                          <p:cTn id="12" fill="hold">
                            <p:stCondLst>
                              <p:cond delay="900"/>
                            </p:stCondLst>
                            <p:childTnLst>
                              <p:par>
                                <p:cTn id="13" presetID="15" presetClass="entr" presetSubtype="0"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p:cTn id="15" dur="1000" fill="hold"/>
                                        <p:tgtEl>
                                          <p:spTgt spid="41"/>
                                        </p:tgtEl>
                                        <p:attrNameLst>
                                          <p:attrName>ppt_w</p:attrName>
                                        </p:attrNameLst>
                                      </p:cBhvr>
                                      <p:tavLst>
                                        <p:tav tm="0">
                                          <p:val>
                                            <p:fltVal val="0"/>
                                          </p:val>
                                        </p:tav>
                                        <p:tav tm="100000">
                                          <p:val>
                                            <p:strVal val="#ppt_w"/>
                                          </p:val>
                                        </p:tav>
                                      </p:tavLst>
                                    </p:anim>
                                    <p:anim calcmode="lin" valueType="num">
                                      <p:cBhvr>
                                        <p:cTn id="16" dur="1000" fill="hold"/>
                                        <p:tgtEl>
                                          <p:spTgt spid="41"/>
                                        </p:tgtEl>
                                        <p:attrNameLst>
                                          <p:attrName>ppt_h</p:attrName>
                                        </p:attrNameLst>
                                      </p:cBhvr>
                                      <p:tavLst>
                                        <p:tav tm="0">
                                          <p:val>
                                            <p:fltVal val="0"/>
                                          </p:val>
                                        </p:tav>
                                        <p:tav tm="100000">
                                          <p:val>
                                            <p:strVal val="#ppt_h"/>
                                          </p:val>
                                        </p:tav>
                                      </p:tavLst>
                                    </p:anim>
                                    <p:anim calcmode="lin" valueType="num">
                                      <p:cBhvr>
                                        <p:cTn id="17" dur="1000" fill="hold"/>
                                        <p:tgtEl>
                                          <p:spTgt spid="41"/>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41"/>
                                        </p:tgtEl>
                                        <p:attrNameLst>
                                          <p:attrName>ppt_y</p:attrName>
                                        </p:attrNameLst>
                                      </p:cBhvr>
                                      <p:tavLst>
                                        <p:tav tm="0" fmla="#ppt_y+(sin(-2*pi*(1-$))*-#ppt_x+cos(-2*pi*(1-$))*(1-#ppt_y))*(1-$)">
                                          <p:val>
                                            <p:fltVal val="0"/>
                                          </p:val>
                                        </p:tav>
                                        <p:tav tm="100000">
                                          <p:val>
                                            <p:fltVal val="1"/>
                                          </p:val>
                                        </p:tav>
                                      </p:tavLst>
                                    </p:anim>
                                  </p:childTnLst>
                                </p:cTn>
                              </p:par>
                            </p:childTnLst>
                          </p:cTn>
                        </p:par>
                        <p:par>
                          <p:cTn id="19" fill="hold">
                            <p:stCondLst>
                              <p:cond delay="1900"/>
                            </p:stCondLst>
                            <p:childTnLst>
                              <p:par>
                                <p:cTn id="20" presetID="22" presetClass="entr" presetSubtype="1"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up)">
                                      <p:cBhvr>
                                        <p:cTn id="22" dur="500"/>
                                        <p:tgtEl>
                                          <p:spTgt spid="18"/>
                                        </p:tgtEl>
                                      </p:cBhvr>
                                    </p:animEffect>
                                  </p:childTnLst>
                                </p:cTn>
                              </p:par>
                            </p:childTnLst>
                          </p:cTn>
                        </p:par>
                        <p:par>
                          <p:cTn id="23" fill="hold">
                            <p:stCondLst>
                              <p:cond delay="2400"/>
                            </p:stCondLst>
                            <p:childTnLst>
                              <p:par>
                                <p:cTn id="24" presetID="2" presetClass="entr" presetSubtype="12"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500" fill="hold"/>
                                        <p:tgtEl>
                                          <p:spTgt spid="19"/>
                                        </p:tgtEl>
                                        <p:attrNameLst>
                                          <p:attrName>ppt_x</p:attrName>
                                        </p:attrNameLst>
                                      </p:cBhvr>
                                      <p:tavLst>
                                        <p:tav tm="0">
                                          <p:val>
                                            <p:strVal val="0-#ppt_w/2"/>
                                          </p:val>
                                        </p:tav>
                                        <p:tav tm="100000">
                                          <p:val>
                                            <p:strVal val="#ppt_x"/>
                                          </p:val>
                                        </p:tav>
                                      </p:tavLst>
                                    </p:anim>
                                    <p:anim calcmode="lin" valueType="num">
                                      <p:cBhvr additive="base">
                                        <p:cTn id="27" dur="500" fill="hold"/>
                                        <p:tgtEl>
                                          <p:spTgt spid="19"/>
                                        </p:tgtEl>
                                        <p:attrNameLst>
                                          <p:attrName>ppt_y</p:attrName>
                                        </p:attrNameLst>
                                      </p:cBhvr>
                                      <p:tavLst>
                                        <p:tav tm="0">
                                          <p:val>
                                            <p:strVal val="1+#ppt_h/2"/>
                                          </p:val>
                                        </p:tav>
                                        <p:tav tm="100000">
                                          <p:val>
                                            <p:strVal val="#ppt_y"/>
                                          </p:val>
                                        </p:tav>
                                      </p:tavLst>
                                    </p:anim>
                                  </p:childTnLst>
                                </p:cTn>
                              </p:par>
                              <p:par>
                                <p:cTn id="28" presetID="2" presetClass="entr" presetSubtype="12" fill="hold" grpId="0" nodeType="withEffect">
                                  <p:stCondLst>
                                    <p:cond delay="100"/>
                                  </p:stCondLst>
                                  <p:childTnLst>
                                    <p:set>
                                      <p:cBhvr>
                                        <p:cTn id="29" dur="1" fill="hold">
                                          <p:stCondLst>
                                            <p:cond delay="0"/>
                                          </p:stCondLst>
                                        </p:cTn>
                                        <p:tgtEl>
                                          <p:spTgt spid="34"/>
                                        </p:tgtEl>
                                        <p:attrNameLst>
                                          <p:attrName>style.visibility</p:attrName>
                                        </p:attrNameLst>
                                      </p:cBhvr>
                                      <p:to>
                                        <p:strVal val="visible"/>
                                      </p:to>
                                    </p:set>
                                    <p:anim calcmode="lin" valueType="num">
                                      <p:cBhvr additive="base">
                                        <p:cTn id="30" dur="500" fill="hold"/>
                                        <p:tgtEl>
                                          <p:spTgt spid="34"/>
                                        </p:tgtEl>
                                        <p:attrNameLst>
                                          <p:attrName>ppt_x</p:attrName>
                                        </p:attrNameLst>
                                      </p:cBhvr>
                                      <p:tavLst>
                                        <p:tav tm="0">
                                          <p:val>
                                            <p:strVal val="0-#ppt_w/2"/>
                                          </p:val>
                                        </p:tav>
                                        <p:tav tm="100000">
                                          <p:val>
                                            <p:strVal val="#ppt_x"/>
                                          </p:val>
                                        </p:tav>
                                      </p:tavLst>
                                    </p:anim>
                                    <p:anim calcmode="lin" valueType="num">
                                      <p:cBhvr additive="base">
                                        <p:cTn id="31" dur="500" fill="hold"/>
                                        <p:tgtEl>
                                          <p:spTgt spid="34"/>
                                        </p:tgtEl>
                                        <p:attrNameLst>
                                          <p:attrName>ppt_y</p:attrName>
                                        </p:attrNameLst>
                                      </p:cBhvr>
                                      <p:tavLst>
                                        <p:tav tm="0">
                                          <p:val>
                                            <p:strVal val="1+#ppt_h/2"/>
                                          </p:val>
                                        </p:tav>
                                        <p:tav tm="100000">
                                          <p:val>
                                            <p:strVal val="#ppt_y"/>
                                          </p:val>
                                        </p:tav>
                                      </p:tavLst>
                                    </p:anim>
                                  </p:childTnLst>
                                </p:cTn>
                              </p:par>
                              <p:par>
                                <p:cTn id="32" presetID="2" presetClass="entr" presetSubtype="12" fill="hold" grpId="0" nodeType="withEffect">
                                  <p:stCondLst>
                                    <p:cond delay="200"/>
                                  </p:stCondLst>
                                  <p:childTnLst>
                                    <p:set>
                                      <p:cBhvr>
                                        <p:cTn id="33" dur="1" fill="hold">
                                          <p:stCondLst>
                                            <p:cond delay="0"/>
                                          </p:stCondLst>
                                        </p:cTn>
                                        <p:tgtEl>
                                          <p:spTgt spid="35"/>
                                        </p:tgtEl>
                                        <p:attrNameLst>
                                          <p:attrName>style.visibility</p:attrName>
                                        </p:attrNameLst>
                                      </p:cBhvr>
                                      <p:to>
                                        <p:strVal val="visible"/>
                                      </p:to>
                                    </p:set>
                                    <p:anim calcmode="lin" valueType="num">
                                      <p:cBhvr additive="base">
                                        <p:cTn id="34" dur="500" fill="hold"/>
                                        <p:tgtEl>
                                          <p:spTgt spid="35"/>
                                        </p:tgtEl>
                                        <p:attrNameLst>
                                          <p:attrName>ppt_x</p:attrName>
                                        </p:attrNameLst>
                                      </p:cBhvr>
                                      <p:tavLst>
                                        <p:tav tm="0">
                                          <p:val>
                                            <p:strVal val="0-#ppt_w/2"/>
                                          </p:val>
                                        </p:tav>
                                        <p:tav tm="100000">
                                          <p:val>
                                            <p:strVal val="#ppt_x"/>
                                          </p:val>
                                        </p:tav>
                                      </p:tavLst>
                                    </p:anim>
                                    <p:anim calcmode="lin" valueType="num">
                                      <p:cBhvr additive="base">
                                        <p:cTn id="35" dur="500" fill="hold"/>
                                        <p:tgtEl>
                                          <p:spTgt spid="35"/>
                                        </p:tgtEl>
                                        <p:attrNameLst>
                                          <p:attrName>ppt_y</p:attrName>
                                        </p:attrNameLst>
                                      </p:cBhvr>
                                      <p:tavLst>
                                        <p:tav tm="0">
                                          <p:val>
                                            <p:strVal val="1+#ppt_h/2"/>
                                          </p:val>
                                        </p:tav>
                                        <p:tav tm="100000">
                                          <p:val>
                                            <p:strVal val="#ppt_y"/>
                                          </p:val>
                                        </p:tav>
                                      </p:tavLst>
                                    </p:anim>
                                  </p:childTnLst>
                                </p:cTn>
                              </p:par>
                              <p:par>
                                <p:cTn id="36" presetID="2" presetClass="entr" presetSubtype="12" fill="hold" grpId="0" nodeType="withEffect">
                                  <p:stCondLst>
                                    <p:cond delay="300"/>
                                  </p:stCondLst>
                                  <p:childTnLst>
                                    <p:set>
                                      <p:cBhvr>
                                        <p:cTn id="37" dur="1" fill="hold">
                                          <p:stCondLst>
                                            <p:cond delay="0"/>
                                          </p:stCondLst>
                                        </p:cTn>
                                        <p:tgtEl>
                                          <p:spTgt spid="36"/>
                                        </p:tgtEl>
                                        <p:attrNameLst>
                                          <p:attrName>style.visibility</p:attrName>
                                        </p:attrNameLst>
                                      </p:cBhvr>
                                      <p:to>
                                        <p:strVal val="visible"/>
                                      </p:to>
                                    </p:set>
                                    <p:anim calcmode="lin" valueType="num">
                                      <p:cBhvr additive="base">
                                        <p:cTn id="38" dur="500" fill="hold"/>
                                        <p:tgtEl>
                                          <p:spTgt spid="36"/>
                                        </p:tgtEl>
                                        <p:attrNameLst>
                                          <p:attrName>ppt_x</p:attrName>
                                        </p:attrNameLst>
                                      </p:cBhvr>
                                      <p:tavLst>
                                        <p:tav tm="0">
                                          <p:val>
                                            <p:strVal val="0-#ppt_w/2"/>
                                          </p:val>
                                        </p:tav>
                                        <p:tav tm="100000">
                                          <p:val>
                                            <p:strVal val="#ppt_x"/>
                                          </p:val>
                                        </p:tav>
                                      </p:tavLst>
                                    </p:anim>
                                    <p:anim calcmode="lin" valueType="num">
                                      <p:cBhvr additive="base">
                                        <p:cTn id="39" dur="500" fill="hold"/>
                                        <p:tgtEl>
                                          <p:spTgt spid="36"/>
                                        </p:tgtEl>
                                        <p:attrNameLst>
                                          <p:attrName>ppt_y</p:attrName>
                                        </p:attrNameLst>
                                      </p:cBhvr>
                                      <p:tavLst>
                                        <p:tav tm="0">
                                          <p:val>
                                            <p:strVal val="1+#ppt_h/2"/>
                                          </p:val>
                                        </p:tav>
                                        <p:tav tm="100000">
                                          <p:val>
                                            <p:strVal val="#ppt_y"/>
                                          </p:val>
                                        </p:tav>
                                      </p:tavLst>
                                    </p:anim>
                                  </p:childTnLst>
                                </p:cTn>
                              </p:par>
                            </p:childTnLst>
                          </p:cTn>
                        </p:par>
                        <p:par>
                          <p:cTn id="40" fill="hold">
                            <p:stCondLst>
                              <p:cond delay="3200"/>
                            </p:stCondLst>
                            <p:childTnLst>
                              <p:par>
                                <p:cTn id="41" presetID="22" presetClass="entr" presetSubtype="8" fill="hold" grpId="0"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wipe(left)">
                                      <p:cBhvr>
                                        <p:cTn id="43" dur="500"/>
                                        <p:tgtEl>
                                          <p:spTgt spid="37"/>
                                        </p:tgtEl>
                                      </p:cBhvr>
                                    </p:animEffect>
                                  </p:childTnLst>
                                </p:cTn>
                              </p:par>
                              <p:par>
                                <p:cTn id="44" presetID="22" presetClass="entr" presetSubtype="8" fill="hold" grpId="0" nodeType="withEffect">
                                  <p:stCondLst>
                                    <p:cond delay="100"/>
                                  </p:stCondLst>
                                  <p:childTnLst>
                                    <p:set>
                                      <p:cBhvr>
                                        <p:cTn id="45" dur="1" fill="hold">
                                          <p:stCondLst>
                                            <p:cond delay="0"/>
                                          </p:stCondLst>
                                        </p:cTn>
                                        <p:tgtEl>
                                          <p:spTgt spid="38"/>
                                        </p:tgtEl>
                                        <p:attrNameLst>
                                          <p:attrName>style.visibility</p:attrName>
                                        </p:attrNameLst>
                                      </p:cBhvr>
                                      <p:to>
                                        <p:strVal val="visible"/>
                                      </p:to>
                                    </p:set>
                                    <p:animEffect transition="in" filter="wipe(left)">
                                      <p:cBhvr>
                                        <p:cTn id="46" dur="500"/>
                                        <p:tgtEl>
                                          <p:spTgt spid="38"/>
                                        </p:tgtEl>
                                      </p:cBhvr>
                                    </p:animEffect>
                                  </p:childTnLst>
                                </p:cTn>
                              </p:par>
                              <p:par>
                                <p:cTn id="47" presetID="22" presetClass="entr" presetSubtype="8" fill="hold" grpId="0" nodeType="withEffect">
                                  <p:stCondLst>
                                    <p:cond delay="200"/>
                                  </p:stCondLst>
                                  <p:childTnLst>
                                    <p:set>
                                      <p:cBhvr>
                                        <p:cTn id="48" dur="1" fill="hold">
                                          <p:stCondLst>
                                            <p:cond delay="0"/>
                                          </p:stCondLst>
                                        </p:cTn>
                                        <p:tgtEl>
                                          <p:spTgt spid="39"/>
                                        </p:tgtEl>
                                        <p:attrNameLst>
                                          <p:attrName>style.visibility</p:attrName>
                                        </p:attrNameLst>
                                      </p:cBhvr>
                                      <p:to>
                                        <p:strVal val="visible"/>
                                      </p:to>
                                    </p:set>
                                    <p:animEffect transition="in" filter="wipe(left)">
                                      <p:cBhvr>
                                        <p:cTn id="49" dur="500"/>
                                        <p:tgtEl>
                                          <p:spTgt spid="39"/>
                                        </p:tgtEl>
                                      </p:cBhvr>
                                    </p:animEffect>
                                  </p:childTnLst>
                                </p:cTn>
                              </p:par>
                              <p:par>
                                <p:cTn id="50" presetID="22" presetClass="entr" presetSubtype="8" fill="hold" grpId="0" nodeType="withEffect">
                                  <p:stCondLst>
                                    <p:cond delay="300"/>
                                  </p:stCondLst>
                                  <p:childTnLst>
                                    <p:set>
                                      <p:cBhvr>
                                        <p:cTn id="51" dur="1" fill="hold">
                                          <p:stCondLst>
                                            <p:cond delay="0"/>
                                          </p:stCondLst>
                                        </p:cTn>
                                        <p:tgtEl>
                                          <p:spTgt spid="40"/>
                                        </p:tgtEl>
                                        <p:attrNameLst>
                                          <p:attrName>style.visibility</p:attrName>
                                        </p:attrNameLst>
                                      </p:cBhvr>
                                      <p:to>
                                        <p:strVal val="visible"/>
                                      </p:to>
                                    </p:set>
                                    <p:animEffect transition="in" filter="wipe(left)">
                                      <p:cBhvr>
                                        <p:cTn id="5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3" grpId="0"/>
      <p:bldP spid="19" grpId="0" animBg="1" autoUpdateAnimBg="0"/>
      <p:bldP spid="34" grpId="0" animBg="1" autoUpdateAnimBg="0"/>
      <p:bldP spid="35" grpId="0" animBg="1" autoUpdateAnimBg="0"/>
      <p:bldP spid="36" grpId="0" animBg="1" autoUpdateAnimBg="0"/>
      <p:bldP spid="37" grpId="0" autoUpdateAnimBg="0"/>
      <p:bldP spid="38" grpId="0" autoUpdateAnimBg="0"/>
      <p:bldP spid="39" grpId="0" autoUpdateAnimBg="0"/>
      <p:bldP spid="40" grpId="0" autoUpdateAnimBg="0"/>
      <p:bldP spid="4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515258" y="624114"/>
            <a:ext cx="8113486"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646881" y="242193"/>
            <a:ext cx="274777" cy="274777"/>
          </a:xfrm>
          <a:prstGeom prst="ellipse">
            <a:avLst/>
          </a:prstGeom>
          <a:solidFill>
            <a:srgbClr val="F5F5F5"/>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solidFill>
                <a:schemeClr val="bg1"/>
              </a:solidFill>
            </a:endParaRPr>
          </a:p>
        </p:txBody>
      </p:sp>
      <p:sp>
        <p:nvSpPr>
          <p:cNvPr id="6" name="TextBox 5"/>
          <p:cNvSpPr txBox="1"/>
          <p:nvPr/>
        </p:nvSpPr>
        <p:spPr>
          <a:xfrm>
            <a:off x="908958" y="206331"/>
            <a:ext cx="3134187" cy="400108"/>
          </a:xfrm>
          <a:prstGeom prst="rect">
            <a:avLst/>
          </a:prstGeom>
          <a:noFill/>
        </p:spPr>
        <p:txBody>
          <a:bodyPr wrap="none" lIns="91438" tIns="45719" rIns="91438" bIns="45719" rtlCol="0">
            <a:spAutoFit/>
          </a:bodyPr>
          <a:lstStyle/>
          <a:p>
            <a:r>
              <a:rPr lang="en-US" altLang="zh-CN" sz="2000" dirty="0" smtClean="0">
                <a:solidFill>
                  <a:schemeClr val="bg1"/>
                </a:solidFill>
                <a:latin typeface="方正兰亭细黑_GBK" pitchFamily="2" charset="-122"/>
                <a:ea typeface="方正兰亭细黑_GBK" pitchFamily="2" charset="-122"/>
              </a:rPr>
              <a:t>2.1 </a:t>
            </a:r>
            <a:r>
              <a:rPr lang="zh-CN" altLang="en-US" sz="2000" dirty="0" smtClean="0">
                <a:solidFill>
                  <a:schemeClr val="bg1"/>
                </a:solidFill>
                <a:latin typeface="方正兰亭细黑_GBK" pitchFamily="2" charset="-122"/>
                <a:ea typeface="方正兰亭细黑_GBK" pitchFamily="2" charset="-122"/>
              </a:rPr>
              <a:t>本课题研究思路与创新</a:t>
            </a:r>
            <a:endParaRPr lang="zh-CN" altLang="en-US" sz="2000" dirty="0">
              <a:solidFill>
                <a:schemeClr val="bg1"/>
              </a:solidFill>
              <a:latin typeface="方正兰亭细黑_GBK" pitchFamily="2" charset="-122"/>
              <a:ea typeface="方正兰亭细黑_GBK" pitchFamily="2" charset="-122"/>
            </a:endParaRPr>
          </a:p>
        </p:txBody>
      </p:sp>
      <p:sp>
        <p:nvSpPr>
          <p:cNvPr id="7" name="Line 5"/>
          <p:cNvSpPr>
            <a:spLocks noChangeShapeType="1"/>
          </p:cNvSpPr>
          <p:nvPr/>
        </p:nvSpPr>
        <p:spPr bwMode="auto">
          <a:xfrm>
            <a:off x="2198306" y="850109"/>
            <a:ext cx="0" cy="3945731"/>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lIns="68580" tIns="34290" rIns="68580" bIns="34290"/>
          <a:lstStyle/>
          <a:p>
            <a:pPr eaLnBrk="1" hangingPunct="1">
              <a:buFont typeface="Arial" charset="0"/>
              <a:buNone/>
            </a:pPr>
            <a:endParaRPr lang="zh-CN" altLang="en-US" smtClean="0">
              <a:solidFill>
                <a:srgbClr val="024C89"/>
              </a:solidFill>
              <a:latin typeface="Arial" charset="0"/>
              <a:ea typeface="宋体" charset="-122"/>
            </a:endParaRPr>
          </a:p>
        </p:txBody>
      </p:sp>
      <p:sp>
        <p:nvSpPr>
          <p:cNvPr id="14" name="Oval 12"/>
          <p:cNvSpPr>
            <a:spLocks noChangeArrowheads="1"/>
          </p:cNvSpPr>
          <p:nvPr/>
        </p:nvSpPr>
        <p:spPr bwMode="auto">
          <a:xfrm>
            <a:off x="2160213" y="4787506"/>
            <a:ext cx="77774" cy="547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hangingPunct="1">
              <a:buFont typeface="Arial" charset="0"/>
              <a:buNone/>
            </a:pPr>
            <a:endParaRPr lang="zh-CN" altLang="en-US" smtClean="0">
              <a:solidFill>
                <a:srgbClr val="024C89"/>
              </a:solidFill>
              <a:latin typeface="Arial" charset="0"/>
              <a:ea typeface="宋体" charset="-122"/>
            </a:endParaRPr>
          </a:p>
        </p:txBody>
      </p:sp>
      <p:sp>
        <p:nvSpPr>
          <p:cNvPr id="15" name="TextBox 51"/>
          <p:cNvSpPr txBox="1">
            <a:spLocks noChangeArrowheads="1"/>
          </p:cNvSpPr>
          <p:nvPr/>
        </p:nvSpPr>
        <p:spPr bwMode="auto">
          <a:xfrm>
            <a:off x="2502926" y="890574"/>
            <a:ext cx="2069073" cy="5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buFont typeface="Arial" charset="0"/>
              <a:buNone/>
            </a:pPr>
            <a:r>
              <a:rPr lang="zh-CN" altLang="en-US" sz="2800" b="1" dirty="0" smtClean="0">
                <a:solidFill>
                  <a:schemeClr val="bg1"/>
                </a:solidFill>
                <a:latin typeface="微软雅黑" pitchFamily="34" charset="-122"/>
                <a:ea typeface="微软雅黑" pitchFamily="34" charset="-122"/>
              </a:rPr>
              <a:t>研究思路</a:t>
            </a:r>
          </a:p>
        </p:txBody>
      </p:sp>
      <p:sp>
        <p:nvSpPr>
          <p:cNvPr id="16" name="TextBox 52"/>
          <p:cNvSpPr txBox="1">
            <a:spLocks noChangeArrowheads="1"/>
          </p:cNvSpPr>
          <p:nvPr/>
        </p:nvSpPr>
        <p:spPr bwMode="auto">
          <a:xfrm>
            <a:off x="2502927" y="1308287"/>
            <a:ext cx="4593294" cy="684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buFont typeface="Arial" charset="0"/>
              <a:buNone/>
            </a:pPr>
            <a:r>
              <a:rPr lang="zh-CN" altLang="zh-CN" sz="2000" dirty="0">
                <a:solidFill>
                  <a:schemeClr val="bg1"/>
                </a:solidFill>
              </a:rPr>
              <a:t>本文提出一个基于垂直领域的可配置的数据采集平台的设计与实现方案</a:t>
            </a:r>
            <a:endParaRPr lang="zh-CN" altLang="en-US" sz="2000" dirty="0">
              <a:solidFill>
                <a:schemeClr val="bg1"/>
              </a:solidFill>
              <a:latin typeface="微软雅黑" pitchFamily="34" charset="-122"/>
              <a:ea typeface="微软雅黑" pitchFamily="34" charset="-122"/>
            </a:endParaRPr>
          </a:p>
        </p:txBody>
      </p:sp>
      <p:sp>
        <p:nvSpPr>
          <p:cNvPr id="17" name="TextBox 54"/>
          <p:cNvSpPr txBox="1">
            <a:spLocks noChangeArrowheads="1"/>
          </p:cNvSpPr>
          <p:nvPr/>
        </p:nvSpPr>
        <p:spPr bwMode="auto">
          <a:xfrm>
            <a:off x="2502927" y="2028789"/>
            <a:ext cx="1574790" cy="5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buFont typeface="Arial" charset="0"/>
              <a:buNone/>
            </a:pPr>
            <a:r>
              <a:rPr lang="zh-CN" altLang="en-US" sz="2800" b="1" dirty="0" smtClean="0">
                <a:solidFill>
                  <a:schemeClr val="bg1"/>
                </a:solidFill>
                <a:latin typeface="微软雅黑" pitchFamily="34" charset="-122"/>
                <a:ea typeface="微软雅黑" pitchFamily="34" charset="-122"/>
              </a:rPr>
              <a:t>核心技术</a:t>
            </a:r>
          </a:p>
        </p:txBody>
      </p:sp>
      <p:sp>
        <p:nvSpPr>
          <p:cNvPr id="18" name="TextBox 57"/>
          <p:cNvSpPr txBox="1">
            <a:spLocks noChangeArrowheads="1"/>
          </p:cNvSpPr>
          <p:nvPr/>
        </p:nvSpPr>
        <p:spPr bwMode="auto">
          <a:xfrm>
            <a:off x="2466547" y="3230774"/>
            <a:ext cx="1574790" cy="5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buFont typeface="Arial" charset="0"/>
              <a:buNone/>
            </a:pPr>
            <a:r>
              <a:rPr lang="zh-CN" altLang="en-US" sz="2800" b="1" dirty="0" smtClean="0">
                <a:solidFill>
                  <a:schemeClr val="bg1"/>
                </a:solidFill>
                <a:latin typeface="微软雅黑" pitchFamily="34" charset="-122"/>
                <a:ea typeface="微软雅黑" pitchFamily="34" charset="-122"/>
              </a:rPr>
              <a:t>语言环境</a:t>
            </a:r>
          </a:p>
        </p:txBody>
      </p:sp>
      <p:sp>
        <p:nvSpPr>
          <p:cNvPr id="22" name="TextBox 68"/>
          <p:cNvSpPr txBox="1">
            <a:spLocks noChangeArrowheads="1"/>
          </p:cNvSpPr>
          <p:nvPr/>
        </p:nvSpPr>
        <p:spPr bwMode="auto">
          <a:xfrm>
            <a:off x="2502927" y="2583615"/>
            <a:ext cx="6866333" cy="684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buFont typeface="Arial" charset="0"/>
              <a:buNone/>
            </a:pPr>
            <a:r>
              <a:rPr lang="zh-CN" altLang="zh-CN" sz="2000" dirty="0">
                <a:solidFill>
                  <a:schemeClr val="bg1"/>
                </a:solidFill>
              </a:rPr>
              <a:t>该平台不仅把开发爬虫的过程做了适度的抽象而且还实现了可配置化管理，任务的调度、爬虫的监控等功能。</a:t>
            </a:r>
            <a:endParaRPr lang="zh-CN" altLang="en-US" sz="2000" dirty="0">
              <a:solidFill>
                <a:schemeClr val="bg1"/>
              </a:solidFill>
              <a:latin typeface="微软雅黑" pitchFamily="34" charset="-122"/>
              <a:ea typeface="微软雅黑" pitchFamily="34" charset="-122"/>
            </a:endParaRPr>
          </a:p>
        </p:txBody>
      </p:sp>
      <p:sp>
        <p:nvSpPr>
          <p:cNvPr id="25" name="TextBox 71"/>
          <p:cNvSpPr txBox="1">
            <a:spLocks noChangeArrowheads="1"/>
          </p:cNvSpPr>
          <p:nvPr/>
        </p:nvSpPr>
        <p:spPr bwMode="auto">
          <a:xfrm>
            <a:off x="2482421" y="3720706"/>
            <a:ext cx="6264775" cy="377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buFont typeface="Arial" charset="0"/>
              <a:buNone/>
            </a:pPr>
            <a:r>
              <a:rPr lang="zh-CN" altLang="zh-CN" sz="2000" dirty="0" smtClean="0">
                <a:solidFill>
                  <a:schemeClr val="bg1"/>
                </a:solidFill>
              </a:rPr>
              <a:t>基于</a:t>
            </a:r>
            <a:r>
              <a:rPr lang="en-US" altLang="zh-CN" sz="2000" dirty="0">
                <a:solidFill>
                  <a:schemeClr val="bg1"/>
                </a:solidFill>
              </a:rPr>
              <a:t>java</a:t>
            </a:r>
            <a:r>
              <a:rPr lang="zh-CN" altLang="zh-CN" sz="2000" dirty="0">
                <a:solidFill>
                  <a:schemeClr val="bg1"/>
                </a:solidFill>
              </a:rPr>
              <a:t>语言实现的一个可配置化的平台</a:t>
            </a:r>
            <a:endParaRPr lang="zh-CN" altLang="en-US" sz="2000" dirty="0">
              <a:solidFill>
                <a:schemeClr val="bg1"/>
              </a:solidFill>
              <a:latin typeface="微软雅黑" pitchFamily="34" charset="-122"/>
              <a:ea typeface="微软雅黑" pitchFamily="34" charset="-122"/>
            </a:endParaRPr>
          </a:p>
        </p:txBody>
      </p:sp>
      <p:sp>
        <p:nvSpPr>
          <p:cNvPr id="27" name="矩形 49"/>
          <p:cNvSpPr>
            <a:spLocks noChangeArrowheads="1"/>
          </p:cNvSpPr>
          <p:nvPr/>
        </p:nvSpPr>
        <p:spPr bwMode="auto">
          <a:xfrm>
            <a:off x="646881" y="950120"/>
            <a:ext cx="1333976" cy="797719"/>
          </a:xfrm>
          <a:prstGeom prst="rect">
            <a:avLst/>
          </a:prstGeom>
          <a:blipFill dpi="0" rotWithShape="1">
            <a:blip r:embed="rId2"/>
            <a:srcRect/>
            <a:stretch>
              <a:fillRect/>
            </a:stretch>
          </a:blipFill>
          <a:ln w="9525">
            <a:solidFill>
              <a:schemeClr val="tx2"/>
            </a:solidFill>
            <a:bevel/>
            <a:headEnd/>
            <a:tailEnd/>
          </a:ln>
        </p:spPr>
        <p:txBody>
          <a:bodyPr lIns="68580" tIns="34290" rIns="68580" bIns="34290"/>
          <a:lstStyle/>
          <a:p>
            <a:pPr eaLnBrk="1" hangingPunct="1">
              <a:buFont typeface="Arial" charset="0"/>
              <a:buNone/>
            </a:pPr>
            <a:endParaRPr lang="zh-CN" altLang="en-US" smtClean="0">
              <a:solidFill>
                <a:srgbClr val="024C89"/>
              </a:solidFill>
              <a:latin typeface="Arial" charset="0"/>
              <a:ea typeface="宋体" charset="-122"/>
            </a:endParaRPr>
          </a:p>
        </p:txBody>
      </p:sp>
      <p:sp>
        <p:nvSpPr>
          <p:cNvPr id="28" name="矩形 74"/>
          <p:cNvSpPr>
            <a:spLocks noChangeArrowheads="1"/>
          </p:cNvSpPr>
          <p:nvPr/>
        </p:nvSpPr>
        <p:spPr bwMode="auto">
          <a:xfrm>
            <a:off x="646881" y="2438403"/>
            <a:ext cx="1333976" cy="797719"/>
          </a:xfrm>
          <a:prstGeom prst="rect">
            <a:avLst/>
          </a:prstGeom>
          <a:blipFill dpi="0" rotWithShape="1">
            <a:blip r:embed="rId3"/>
            <a:srcRect/>
            <a:stretch>
              <a:fillRect/>
            </a:stretch>
          </a:blipFill>
          <a:ln w="9525">
            <a:solidFill>
              <a:schemeClr val="tx2"/>
            </a:solidFill>
            <a:bevel/>
            <a:headEnd/>
            <a:tailEnd/>
          </a:ln>
        </p:spPr>
        <p:txBody>
          <a:bodyPr lIns="68580" tIns="34290" rIns="68580" bIns="34290"/>
          <a:lstStyle/>
          <a:p>
            <a:pPr eaLnBrk="1" hangingPunct="1">
              <a:buFont typeface="Arial" charset="0"/>
              <a:buNone/>
            </a:pPr>
            <a:endParaRPr lang="zh-CN" altLang="en-US" smtClean="0">
              <a:solidFill>
                <a:srgbClr val="024C89"/>
              </a:solidFill>
              <a:latin typeface="Arial" charset="0"/>
              <a:ea typeface="宋体" charset="-122"/>
            </a:endParaRPr>
          </a:p>
        </p:txBody>
      </p:sp>
      <p:sp>
        <p:nvSpPr>
          <p:cNvPr id="29" name="矩形 75"/>
          <p:cNvSpPr>
            <a:spLocks noChangeArrowheads="1"/>
          </p:cNvSpPr>
          <p:nvPr/>
        </p:nvSpPr>
        <p:spPr bwMode="auto">
          <a:xfrm>
            <a:off x="646881" y="3854056"/>
            <a:ext cx="1333976" cy="796528"/>
          </a:xfrm>
          <a:prstGeom prst="rect">
            <a:avLst/>
          </a:prstGeom>
          <a:blipFill dpi="0" rotWithShape="1">
            <a:blip r:embed="rId4"/>
            <a:srcRect/>
            <a:stretch>
              <a:fillRect/>
            </a:stretch>
          </a:blipFill>
          <a:ln w="9525">
            <a:solidFill>
              <a:schemeClr val="tx2"/>
            </a:solidFill>
            <a:bevel/>
            <a:headEnd/>
            <a:tailEnd/>
          </a:ln>
        </p:spPr>
        <p:txBody>
          <a:bodyPr lIns="68580" tIns="34290" rIns="68580" bIns="34290"/>
          <a:lstStyle/>
          <a:p>
            <a:pPr eaLnBrk="1" hangingPunct="1">
              <a:buFont typeface="Arial" charset="0"/>
              <a:buNone/>
            </a:pPr>
            <a:endParaRPr lang="zh-CN" altLang="en-US" smtClean="0">
              <a:solidFill>
                <a:srgbClr val="024C89"/>
              </a:solidFill>
              <a:latin typeface="Arial" charset="0"/>
              <a:ea typeface="宋体" charset="-122"/>
            </a:endParaRPr>
          </a:p>
        </p:txBody>
      </p:sp>
      <p:grpSp>
        <p:nvGrpSpPr>
          <p:cNvPr id="30" name="组合 29"/>
          <p:cNvGrpSpPr/>
          <p:nvPr/>
        </p:nvGrpSpPr>
        <p:grpSpPr>
          <a:xfrm>
            <a:off x="2108438" y="842926"/>
            <a:ext cx="164833" cy="164833"/>
            <a:chOff x="304800" y="673100"/>
            <a:chExt cx="4000500" cy="4000500"/>
          </a:xfrm>
          <a:effectLst>
            <a:outerShdw blurRad="381000" dist="152400" dir="8100000" algn="tr" rotWithShape="0">
              <a:prstClr val="black">
                <a:alpha val="70000"/>
              </a:prstClr>
            </a:outerShdw>
          </a:effectLst>
        </p:grpSpPr>
        <p:sp>
          <p:nvSpPr>
            <p:cNvPr id="31" name="同心圆 3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椭圆 31"/>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2101242" y="1526506"/>
            <a:ext cx="164833" cy="164833"/>
            <a:chOff x="304800" y="673100"/>
            <a:chExt cx="4000500" cy="4000500"/>
          </a:xfrm>
          <a:effectLst>
            <a:outerShdw blurRad="381000" dist="152400" dir="8100000" algn="tr" rotWithShape="0">
              <a:prstClr val="black">
                <a:alpha val="70000"/>
              </a:prstClr>
            </a:outerShdw>
          </a:effectLst>
        </p:grpSpPr>
        <p:sp>
          <p:nvSpPr>
            <p:cNvPr id="34" name="同心圆 3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椭圆 34"/>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p:nvGrpSpPr>
        <p:grpSpPr>
          <a:xfrm>
            <a:off x="2099816" y="2150341"/>
            <a:ext cx="164833" cy="164833"/>
            <a:chOff x="304800" y="673100"/>
            <a:chExt cx="4000500" cy="4000500"/>
          </a:xfrm>
          <a:effectLst>
            <a:outerShdw blurRad="381000" dist="152400" dir="8100000" algn="tr" rotWithShape="0">
              <a:prstClr val="black">
                <a:alpha val="70000"/>
              </a:prstClr>
            </a:outerShdw>
          </a:effectLst>
        </p:grpSpPr>
        <p:sp>
          <p:nvSpPr>
            <p:cNvPr id="37" name="同心圆 3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椭圆 37"/>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a:off x="2116683" y="2802906"/>
            <a:ext cx="164833" cy="164833"/>
            <a:chOff x="304800" y="673100"/>
            <a:chExt cx="4000500" cy="4000500"/>
          </a:xfrm>
          <a:effectLst>
            <a:outerShdw blurRad="381000" dist="152400" dir="8100000" algn="tr" rotWithShape="0">
              <a:prstClr val="black">
                <a:alpha val="70000"/>
              </a:prstClr>
            </a:outerShdw>
          </a:effectLst>
        </p:grpSpPr>
        <p:sp>
          <p:nvSpPr>
            <p:cNvPr id="40" name="同心圆 3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椭圆 4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a:off x="2099815" y="3494607"/>
            <a:ext cx="164833" cy="164833"/>
            <a:chOff x="304800" y="673100"/>
            <a:chExt cx="4000500" cy="4000500"/>
          </a:xfrm>
          <a:effectLst>
            <a:outerShdw blurRad="381000" dist="152400" dir="8100000" algn="tr" rotWithShape="0">
              <a:prstClr val="black">
                <a:alpha val="70000"/>
              </a:prstClr>
            </a:outerShdw>
          </a:effectLst>
        </p:grpSpPr>
        <p:sp>
          <p:nvSpPr>
            <p:cNvPr id="43" name="同心圆 4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椭圆 4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p:nvGrpSpPr>
        <p:grpSpPr>
          <a:xfrm>
            <a:off x="2119813" y="4139927"/>
            <a:ext cx="164833" cy="164833"/>
            <a:chOff x="304800" y="673100"/>
            <a:chExt cx="4000500" cy="4000500"/>
          </a:xfrm>
          <a:effectLst>
            <a:outerShdw blurRad="381000" dist="152400" dir="8100000" algn="tr" rotWithShape="0">
              <a:prstClr val="black">
                <a:alpha val="70000"/>
              </a:prstClr>
            </a:outerShdw>
          </a:effectLst>
        </p:grpSpPr>
        <p:sp>
          <p:nvSpPr>
            <p:cNvPr id="46" name="同心圆 4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椭圆 46"/>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266271659"/>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
                                        <p:tgtEl>
                                          <p:spTgt spid="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300"/>
                                        <p:tgtEl>
                                          <p:spTgt spid="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p:tgtEl>
                                          <p:spTgt spid="6"/>
                                        </p:tgtEl>
                                        <p:attrNameLst>
                                          <p:attrName>ppt_x</p:attrName>
                                        </p:attrNameLst>
                                      </p:cBhvr>
                                      <p:tavLst>
                                        <p:tav tm="0">
                                          <p:val>
                                            <p:strVal val="#ppt_x-#ppt_w*1.125000"/>
                                          </p:val>
                                        </p:tav>
                                        <p:tav tm="100000">
                                          <p:val>
                                            <p:strVal val="#ppt_x"/>
                                          </p:val>
                                        </p:tav>
                                      </p:tavLst>
                                    </p:anim>
                                    <p:animEffect transition="in" filter="wipe(right)">
                                      <p:cBhvr>
                                        <p:cTn id="16" dur="500"/>
                                        <p:tgtEl>
                                          <p:spTgt spid="6"/>
                                        </p:tgtEl>
                                      </p:cBhvr>
                                    </p:animEffect>
                                  </p:childTnLst>
                                </p:cTn>
                              </p:par>
                            </p:childTnLst>
                          </p:cTn>
                        </p:par>
                        <p:par>
                          <p:cTn id="17" fill="hold">
                            <p:stCondLst>
                              <p:cond delay="1100"/>
                            </p:stCondLst>
                            <p:childTnLst>
                              <p:par>
                                <p:cTn id="18" presetID="2" presetClass="entr" presetSubtype="12"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additive="base">
                                        <p:cTn id="20" dur="500" fill="hold"/>
                                        <p:tgtEl>
                                          <p:spTgt spid="27"/>
                                        </p:tgtEl>
                                        <p:attrNameLst>
                                          <p:attrName>ppt_x</p:attrName>
                                        </p:attrNameLst>
                                      </p:cBhvr>
                                      <p:tavLst>
                                        <p:tav tm="0">
                                          <p:val>
                                            <p:strVal val="0-#ppt_w/2"/>
                                          </p:val>
                                        </p:tav>
                                        <p:tav tm="100000">
                                          <p:val>
                                            <p:strVal val="#ppt_x"/>
                                          </p:val>
                                        </p:tav>
                                      </p:tavLst>
                                    </p:anim>
                                    <p:anim calcmode="lin" valueType="num">
                                      <p:cBhvr additive="base">
                                        <p:cTn id="21" dur="500" fill="hold"/>
                                        <p:tgtEl>
                                          <p:spTgt spid="27"/>
                                        </p:tgtEl>
                                        <p:attrNameLst>
                                          <p:attrName>ppt_y</p:attrName>
                                        </p:attrNameLst>
                                      </p:cBhvr>
                                      <p:tavLst>
                                        <p:tav tm="0">
                                          <p:val>
                                            <p:strVal val="1+#ppt_h/2"/>
                                          </p:val>
                                        </p:tav>
                                        <p:tav tm="100000">
                                          <p:val>
                                            <p:strVal val="#ppt_y"/>
                                          </p:val>
                                        </p:tav>
                                      </p:tavLst>
                                    </p:anim>
                                  </p:childTnLst>
                                </p:cTn>
                              </p:par>
                              <p:par>
                                <p:cTn id="22" presetID="2" presetClass="entr" presetSubtype="12" fill="hold" grpId="0" nodeType="withEffect">
                                  <p:stCondLst>
                                    <p:cond delay="200"/>
                                  </p:stCondLst>
                                  <p:childTnLst>
                                    <p:set>
                                      <p:cBhvr>
                                        <p:cTn id="23" dur="1" fill="hold">
                                          <p:stCondLst>
                                            <p:cond delay="0"/>
                                          </p:stCondLst>
                                        </p:cTn>
                                        <p:tgtEl>
                                          <p:spTgt spid="28"/>
                                        </p:tgtEl>
                                        <p:attrNameLst>
                                          <p:attrName>style.visibility</p:attrName>
                                        </p:attrNameLst>
                                      </p:cBhvr>
                                      <p:to>
                                        <p:strVal val="visible"/>
                                      </p:to>
                                    </p:set>
                                    <p:anim calcmode="lin" valueType="num">
                                      <p:cBhvr additive="base">
                                        <p:cTn id="24" dur="500" fill="hold"/>
                                        <p:tgtEl>
                                          <p:spTgt spid="28"/>
                                        </p:tgtEl>
                                        <p:attrNameLst>
                                          <p:attrName>ppt_x</p:attrName>
                                        </p:attrNameLst>
                                      </p:cBhvr>
                                      <p:tavLst>
                                        <p:tav tm="0">
                                          <p:val>
                                            <p:strVal val="0-#ppt_w/2"/>
                                          </p:val>
                                        </p:tav>
                                        <p:tav tm="100000">
                                          <p:val>
                                            <p:strVal val="#ppt_x"/>
                                          </p:val>
                                        </p:tav>
                                      </p:tavLst>
                                    </p:anim>
                                    <p:anim calcmode="lin" valueType="num">
                                      <p:cBhvr additive="base">
                                        <p:cTn id="25" dur="500" fill="hold"/>
                                        <p:tgtEl>
                                          <p:spTgt spid="28"/>
                                        </p:tgtEl>
                                        <p:attrNameLst>
                                          <p:attrName>ppt_y</p:attrName>
                                        </p:attrNameLst>
                                      </p:cBhvr>
                                      <p:tavLst>
                                        <p:tav tm="0">
                                          <p:val>
                                            <p:strVal val="1+#ppt_h/2"/>
                                          </p:val>
                                        </p:tav>
                                        <p:tav tm="100000">
                                          <p:val>
                                            <p:strVal val="#ppt_y"/>
                                          </p:val>
                                        </p:tav>
                                      </p:tavLst>
                                    </p:anim>
                                  </p:childTnLst>
                                </p:cTn>
                              </p:par>
                              <p:par>
                                <p:cTn id="26" presetID="2" presetClass="entr" presetSubtype="12" fill="hold" grpId="0" nodeType="withEffect">
                                  <p:stCondLst>
                                    <p:cond delay="400"/>
                                  </p:stCondLst>
                                  <p:childTnLst>
                                    <p:set>
                                      <p:cBhvr>
                                        <p:cTn id="27" dur="1" fill="hold">
                                          <p:stCondLst>
                                            <p:cond delay="0"/>
                                          </p:stCondLst>
                                        </p:cTn>
                                        <p:tgtEl>
                                          <p:spTgt spid="29"/>
                                        </p:tgtEl>
                                        <p:attrNameLst>
                                          <p:attrName>style.visibility</p:attrName>
                                        </p:attrNameLst>
                                      </p:cBhvr>
                                      <p:to>
                                        <p:strVal val="visible"/>
                                      </p:to>
                                    </p:set>
                                    <p:anim calcmode="lin" valueType="num">
                                      <p:cBhvr additive="base">
                                        <p:cTn id="28" dur="500" fill="hold"/>
                                        <p:tgtEl>
                                          <p:spTgt spid="29"/>
                                        </p:tgtEl>
                                        <p:attrNameLst>
                                          <p:attrName>ppt_x</p:attrName>
                                        </p:attrNameLst>
                                      </p:cBhvr>
                                      <p:tavLst>
                                        <p:tav tm="0">
                                          <p:val>
                                            <p:strVal val="0-#ppt_w/2"/>
                                          </p:val>
                                        </p:tav>
                                        <p:tav tm="100000">
                                          <p:val>
                                            <p:strVal val="#ppt_x"/>
                                          </p:val>
                                        </p:tav>
                                      </p:tavLst>
                                    </p:anim>
                                    <p:anim calcmode="lin" valueType="num">
                                      <p:cBhvr additive="base">
                                        <p:cTn id="29" dur="500" fill="hold"/>
                                        <p:tgtEl>
                                          <p:spTgt spid="29"/>
                                        </p:tgtEl>
                                        <p:attrNameLst>
                                          <p:attrName>ppt_y</p:attrName>
                                        </p:attrNameLst>
                                      </p:cBhvr>
                                      <p:tavLst>
                                        <p:tav tm="0">
                                          <p:val>
                                            <p:strVal val="1+#ppt_h/2"/>
                                          </p:val>
                                        </p:tav>
                                        <p:tav tm="100000">
                                          <p:val>
                                            <p:strVal val="#ppt_y"/>
                                          </p:val>
                                        </p:tav>
                                      </p:tavLst>
                                    </p:anim>
                                  </p:childTnLst>
                                </p:cTn>
                              </p:par>
                            </p:childTnLst>
                          </p:cTn>
                        </p:par>
                        <p:par>
                          <p:cTn id="30" fill="hold">
                            <p:stCondLst>
                              <p:cond delay="2000"/>
                            </p:stCondLst>
                            <p:childTnLst>
                              <p:par>
                                <p:cTn id="31" presetID="22" presetClass="entr" presetSubtype="1"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up)">
                                      <p:cBhvr>
                                        <p:cTn id="33" dur="500"/>
                                        <p:tgtEl>
                                          <p:spTgt spid="7"/>
                                        </p:tgtEl>
                                      </p:cBhvr>
                                    </p:animEffect>
                                  </p:childTnLst>
                                </p:cTn>
                              </p:par>
                              <p:par>
                                <p:cTn id="34" presetID="53" presetClass="entr" presetSubtype="16" fill="hold" nodeType="withEffect">
                                  <p:stCondLst>
                                    <p:cond delay="400"/>
                                  </p:stCondLst>
                                  <p:childTnLst>
                                    <p:set>
                                      <p:cBhvr>
                                        <p:cTn id="35" dur="1" fill="hold">
                                          <p:stCondLst>
                                            <p:cond delay="0"/>
                                          </p:stCondLst>
                                        </p:cTn>
                                        <p:tgtEl>
                                          <p:spTgt spid="30"/>
                                        </p:tgtEl>
                                        <p:attrNameLst>
                                          <p:attrName>style.visibility</p:attrName>
                                        </p:attrNameLst>
                                      </p:cBhvr>
                                      <p:to>
                                        <p:strVal val="visible"/>
                                      </p:to>
                                    </p:set>
                                    <p:anim calcmode="lin" valueType="num">
                                      <p:cBhvr>
                                        <p:cTn id="36" dur="500" fill="hold"/>
                                        <p:tgtEl>
                                          <p:spTgt spid="30"/>
                                        </p:tgtEl>
                                        <p:attrNameLst>
                                          <p:attrName>ppt_w</p:attrName>
                                        </p:attrNameLst>
                                      </p:cBhvr>
                                      <p:tavLst>
                                        <p:tav tm="0">
                                          <p:val>
                                            <p:fltVal val="0"/>
                                          </p:val>
                                        </p:tav>
                                        <p:tav tm="100000">
                                          <p:val>
                                            <p:strVal val="#ppt_w"/>
                                          </p:val>
                                        </p:tav>
                                      </p:tavLst>
                                    </p:anim>
                                    <p:anim calcmode="lin" valueType="num">
                                      <p:cBhvr>
                                        <p:cTn id="37" dur="500" fill="hold"/>
                                        <p:tgtEl>
                                          <p:spTgt spid="30"/>
                                        </p:tgtEl>
                                        <p:attrNameLst>
                                          <p:attrName>ppt_h</p:attrName>
                                        </p:attrNameLst>
                                      </p:cBhvr>
                                      <p:tavLst>
                                        <p:tav tm="0">
                                          <p:val>
                                            <p:fltVal val="0"/>
                                          </p:val>
                                        </p:tav>
                                        <p:tav tm="100000">
                                          <p:val>
                                            <p:strVal val="#ppt_h"/>
                                          </p:val>
                                        </p:tav>
                                      </p:tavLst>
                                    </p:anim>
                                    <p:animEffect transition="in" filter="fade">
                                      <p:cBhvr>
                                        <p:cTn id="38" dur="500"/>
                                        <p:tgtEl>
                                          <p:spTgt spid="30"/>
                                        </p:tgtEl>
                                      </p:cBhvr>
                                    </p:animEffect>
                                  </p:childTnLst>
                                </p:cTn>
                              </p:par>
                              <p:par>
                                <p:cTn id="39" presetID="53" presetClass="entr" presetSubtype="16" fill="hold" nodeType="withEffect">
                                  <p:stCondLst>
                                    <p:cond delay="400"/>
                                  </p:stCondLst>
                                  <p:childTnLst>
                                    <p:set>
                                      <p:cBhvr>
                                        <p:cTn id="40" dur="1" fill="hold">
                                          <p:stCondLst>
                                            <p:cond delay="0"/>
                                          </p:stCondLst>
                                        </p:cTn>
                                        <p:tgtEl>
                                          <p:spTgt spid="33"/>
                                        </p:tgtEl>
                                        <p:attrNameLst>
                                          <p:attrName>style.visibility</p:attrName>
                                        </p:attrNameLst>
                                      </p:cBhvr>
                                      <p:to>
                                        <p:strVal val="visible"/>
                                      </p:to>
                                    </p:set>
                                    <p:anim calcmode="lin" valueType="num">
                                      <p:cBhvr>
                                        <p:cTn id="41" dur="500" fill="hold"/>
                                        <p:tgtEl>
                                          <p:spTgt spid="33"/>
                                        </p:tgtEl>
                                        <p:attrNameLst>
                                          <p:attrName>ppt_w</p:attrName>
                                        </p:attrNameLst>
                                      </p:cBhvr>
                                      <p:tavLst>
                                        <p:tav tm="0">
                                          <p:val>
                                            <p:fltVal val="0"/>
                                          </p:val>
                                        </p:tav>
                                        <p:tav tm="100000">
                                          <p:val>
                                            <p:strVal val="#ppt_w"/>
                                          </p:val>
                                        </p:tav>
                                      </p:tavLst>
                                    </p:anim>
                                    <p:anim calcmode="lin" valueType="num">
                                      <p:cBhvr>
                                        <p:cTn id="42" dur="500" fill="hold"/>
                                        <p:tgtEl>
                                          <p:spTgt spid="33"/>
                                        </p:tgtEl>
                                        <p:attrNameLst>
                                          <p:attrName>ppt_h</p:attrName>
                                        </p:attrNameLst>
                                      </p:cBhvr>
                                      <p:tavLst>
                                        <p:tav tm="0">
                                          <p:val>
                                            <p:fltVal val="0"/>
                                          </p:val>
                                        </p:tav>
                                        <p:tav tm="100000">
                                          <p:val>
                                            <p:strVal val="#ppt_h"/>
                                          </p:val>
                                        </p:tav>
                                      </p:tavLst>
                                    </p:anim>
                                    <p:animEffect transition="in" filter="fade">
                                      <p:cBhvr>
                                        <p:cTn id="43" dur="500"/>
                                        <p:tgtEl>
                                          <p:spTgt spid="33"/>
                                        </p:tgtEl>
                                      </p:cBhvr>
                                    </p:animEffect>
                                  </p:childTnLst>
                                </p:cTn>
                              </p:par>
                              <p:par>
                                <p:cTn id="44" presetID="53" presetClass="entr" presetSubtype="16" fill="hold" nodeType="withEffect">
                                  <p:stCondLst>
                                    <p:cond delay="400"/>
                                  </p:stCondLst>
                                  <p:childTnLst>
                                    <p:set>
                                      <p:cBhvr>
                                        <p:cTn id="45" dur="1" fill="hold">
                                          <p:stCondLst>
                                            <p:cond delay="0"/>
                                          </p:stCondLst>
                                        </p:cTn>
                                        <p:tgtEl>
                                          <p:spTgt spid="36"/>
                                        </p:tgtEl>
                                        <p:attrNameLst>
                                          <p:attrName>style.visibility</p:attrName>
                                        </p:attrNameLst>
                                      </p:cBhvr>
                                      <p:to>
                                        <p:strVal val="visible"/>
                                      </p:to>
                                    </p:set>
                                    <p:anim calcmode="lin" valueType="num">
                                      <p:cBhvr>
                                        <p:cTn id="46" dur="500" fill="hold"/>
                                        <p:tgtEl>
                                          <p:spTgt spid="36"/>
                                        </p:tgtEl>
                                        <p:attrNameLst>
                                          <p:attrName>ppt_w</p:attrName>
                                        </p:attrNameLst>
                                      </p:cBhvr>
                                      <p:tavLst>
                                        <p:tav tm="0">
                                          <p:val>
                                            <p:fltVal val="0"/>
                                          </p:val>
                                        </p:tav>
                                        <p:tav tm="100000">
                                          <p:val>
                                            <p:strVal val="#ppt_w"/>
                                          </p:val>
                                        </p:tav>
                                      </p:tavLst>
                                    </p:anim>
                                    <p:anim calcmode="lin" valueType="num">
                                      <p:cBhvr>
                                        <p:cTn id="47" dur="500" fill="hold"/>
                                        <p:tgtEl>
                                          <p:spTgt spid="36"/>
                                        </p:tgtEl>
                                        <p:attrNameLst>
                                          <p:attrName>ppt_h</p:attrName>
                                        </p:attrNameLst>
                                      </p:cBhvr>
                                      <p:tavLst>
                                        <p:tav tm="0">
                                          <p:val>
                                            <p:fltVal val="0"/>
                                          </p:val>
                                        </p:tav>
                                        <p:tav tm="100000">
                                          <p:val>
                                            <p:strVal val="#ppt_h"/>
                                          </p:val>
                                        </p:tav>
                                      </p:tavLst>
                                    </p:anim>
                                    <p:animEffect transition="in" filter="fade">
                                      <p:cBhvr>
                                        <p:cTn id="48" dur="500"/>
                                        <p:tgtEl>
                                          <p:spTgt spid="36"/>
                                        </p:tgtEl>
                                      </p:cBhvr>
                                    </p:animEffect>
                                  </p:childTnLst>
                                </p:cTn>
                              </p:par>
                              <p:par>
                                <p:cTn id="49" presetID="53" presetClass="entr" presetSubtype="16" fill="hold" nodeType="withEffect">
                                  <p:stCondLst>
                                    <p:cond delay="400"/>
                                  </p:stCondLst>
                                  <p:childTnLst>
                                    <p:set>
                                      <p:cBhvr>
                                        <p:cTn id="50" dur="1" fill="hold">
                                          <p:stCondLst>
                                            <p:cond delay="0"/>
                                          </p:stCondLst>
                                        </p:cTn>
                                        <p:tgtEl>
                                          <p:spTgt spid="39"/>
                                        </p:tgtEl>
                                        <p:attrNameLst>
                                          <p:attrName>style.visibility</p:attrName>
                                        </p:attrNameLst>
                                      </p:cBhvr>
                                      <p:to>
                                        <p:strVal val="visible"/>
                                      </p:to>
                                    </p:set>
                                    <p:anim calcmode="lin" valueType="num">
                                      <p:cBhvr>
                                        <p:cTn id="51" dur="500" fill="hold"/>
                                        <p:tgtEl>
                                          <p:spTgt spid="39"/>
                                        </p:tgtEl>
                                        <p:attrNameLst>
                                          <p:attrName>ppt_w</p:attrName>
                                        </p:attrNameLst>
                                      </p:cBhvr>
                                      <p:tavLst>
                                        <p:tav tm="0">
                                          <p:val>
                                            <p:fltVal val="0"/>
                                          </p:val>
                                        </p:tav>
                                        <p:tav tm="100000">
                                          <p:val>
                                            <p:strVal val="#ppt_w"/>
                                          </p:val>
                                        </p:tav>
                                      </p:tavLst>
                                    </p:anim>
                                    <p:anim calcmode="lin" valueType="num">
                                      <p:cBhvr>
                                        <p:cTn id="52" dur="500" fill="hold"/>
                                        <p:tgtEl>
                                          <p:spTgt spid="39"/>
                                        </p:tgtEl>
                                        <p:attrNameLst>
                                          <p:attrName>ppt_h</p:attrName>
                                        </p:attrNameLst>
                                      </p:cBhvr>
                                      <p:tavLst>
                                        <p:tav tm="0">
                                          <p:val>
                                            <p:fltVal val="0"/>
                                          </p:val>
                                        </p:tav>
                                        <p:tav tm="100000">
                                          <p:val>
                                            <p:strVal val="#ppt_h"/>
                                          </p:val>
                                        </p:tav>
                                      </p:tavLst>
                                    </p:anim>
                                    <p:animEffect transition="in" filter="fade">
                                      <p:cBhvr>
                                        <p:cTn id="53" dur="500"/>
                                        <p:tgtEl>
                                          <p:spTgt spid="39"/>
                                        </p:tgtEl>
                                      </p:cBhvr>
                                    </p:animEffect>
                                  </p:childTnLst>
                                </p:cTn>
                              </p:par>
                              <p:par>
                                <p:cTn id="54" presetID="53" presetClass="entr" presetSubtype="16" fill="hold" nodeType="withEffect">
                                  <p:stCondLst>
                                    <p:cond delay="400"/>
                                  </p:stCondLst>
                                  <p:childTnLst>
                                    <p:set>
                                      <p:cBhvr>
                                        <p:cTn id="55" dur="1" fill="hold">
                                          <p:stCondLst>
                                            <p:cond delay="0"/>
                                          </p:stCondLst>
                                        </p:cTn>
                                        <p:tgtEl>
                                          <p:spTgt spid="42"/>
                                        </p:tgtEl>
                                        <p:attrNameLst>
                                          <p:attrName>style.visibility</p:attrName>
                                        </p:attrNameLst>
                                      </p:cBhvr>
                                      <p:to>
                                        <p:strVal val="visible"/>
                                      </p:to>
                                    </p:set>
                                    <p:anim calcmode="lin" valueType="num">
                                      <p:cBhvr>
                                        <p:cTn id="56" dur="500" fill="hold"/>
                                        <p:tgtEl>
                                          <p:spTgt spid="42"/>
                                        </p:tgtEl>
                                        <p:attrNameLst>
                                          <p:attrName>ppt_w</p:attrName>
                                        </p:attrNameLst>
                                      </p:cBhvr>
                                      <p:tavLst>
                                        <p:tav tm="0">
                                          <p:val>
                                            <p:fltVal val="0"/>
                                          </p:val>
                                        </p:tav>
                                        <p:tav tm="100000">
                                          <p:val>
                                            <p:strVal val="#ppt_w"/>
                                          </p:val>
                                        </p:tav>
                                      </p:tavLst>
                                    </p:anim>
                                    <p:anim calcmode="lin" valueType="num">
                                      <p:cBhvr>
                                        <p:cTn id="57" dur="500" fill="hold"/>
                                        <p:tgtEl>
                                          <p:spTgt spid="42"/>
                                        </p:tgtEl>
                                        <p:attrNameLst>
                                          <p:attrName>ppt_h</p:attrName>
                                        </p:attrNameLst>
                                      </p:cBhvr>
                                      <p:tavLst>
                                        <p:tav tm="0">
                                          <p:val>
                                            <p:fltVal val="0"/>
                                          </p:val>
                                        </p:tav>
                                        <p:tav tm="100000">
                                          <p:val>
                                            <p:strVal val="#ppt_h"/>
                                          </p:val>
                                        </p:tav>
                                      </p:tavLst>
                                    </p:anim>
                                    <p:animEffect transition="in" filter="fade">
                                      <p:cBhvr>
                                        <p:cTn id="58" dur="500"/>
                                        <p:tgtEl>
                                          <p:spTgt spid="42"/>
                                        </p:tgtEl>
                                      </p:cBhvr>
                                    </p:animEffect>
                                  </p:childTnLst>
                                </p:cTn>
                              </p:par>
                              <p:par>
                                <p:cTn id="59" presetID="53" presetClass="entr" presetSubtype="16" fill="hold" nodeType="withEffect">
                                  <p:stCondLst>
                                    <p:cond delay="400"/>
                                  </p:stCondLst>
                                  <p:childTnLst>
                                    <p:set>
                                      <p:cBhvr>
                                        <p:cTn id="60" dur="1" fill="hold">
                                          <p:stCondLst>
                                            <p:cond delay="0"/>
                                          </p:stCondLst>
                                        </p:cTn>
                                        <p:tgtEl>
                                          <p:spTgt spid="45"/>
                                        </p:tgtEl>
                                        <p:attrNameLst>
                                          <p:attrName>style.visibility</p:attrName>
                                        </p:attrNameLst>
                                      </p:cBhvr>
                                      <p:to>
                                        <p:strVal val="visible"/>
                                      </p:to>
                                    </p:set>
                                    <p:anim calcmode="lin" valueType="num">
                                      <p:cBhvr>
                                        <p:cTn id="61" dur="500" fill="hold"/>
                                        <p:tgtEl>
                                          <p:spTgt spid="45"/>
                                        </p:tgtEl>
                                        <p:attrNameLst>
                                          <p:attrName>ppt_w</p:attrName>
                                        </p:attrNameLst>
                                      </p:cBhvr>
                                      <p:tavLst>
                                        <p:tav tm="0">
                                          <p:val>
                                            <p:fltVal val="0"/>
                                          </p:val>
                                        </p:tav>
                                        <p:tav tm="100000">
                                          <p:val>
                                            <p:strVal val="#ppt_w"/>
                                          </p:val>
                                        </p:tav>
                                      </p:tavLst>
                                    </p:anim>
                                    <p:anim calcmode="lin" valueType="num">
                                      <p:cBhvr>
                                        <p:cTn id="62" dur="500" fill="hold"/>
                                        <p:tgtEl>
                                          <p:spTgt spid="45"/>
                                        </p:tgtEl>
                                        <p:attrNameLst>
                                          <p:attrName>ppt_h</p:attrName>
                                        </p:attrNameLst>
                                      </p:cBhvr>
                                      <p:tavLst>
                                        <p:tav tm="0">
                                          <p:val>
                                            <p:fltVal val="0"/>
                                          </p:val>
                                        </p:tav>
                                        <p:tav tm="100000">
                                          <p:val>
                                            <p:strVal val="#ppt_h"/>
                                          </p:val>
                                        </p:tav>
                                      </p:tavLst>
                                    </p:anim>
                                    <p:animEffect transition="in" filter="fade">
                                      <p:cBhvr>
                                        <p:cTn id="63" dur="500"/>
                                        <p:tgtEl>
                                          <p:spTgt spid="45"/>
                                        </p:tgtEl>
                                      </p:cBhvr>
                                    </p:animEffect>
                                  </p:childTnLst>
                                </p:cTn>
                              </p:par>
                            </p:childTnLst>
                          </p:cTn>
                        </p:par>
                        <p:par>
                          <p:cTn id="64" fill="hold">
                            <p:stCondLst>
                              <p:cond delay="2900"/>
                            </p:stCondLst>
                            <p:childTnLst>
                              <p:par>
                                <p:cTn id="65" presetID="31" presetClass="entr" presetSubtype="0" fill="hold" grpId="0" nodeType="after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p:cTn id="67" dur="400" fill="hold"/>
                                        <p:tgtEl>
                                          <p:spTgt spid="15"/>
                                        </p:tgtEl>
                                        <p:attrNameLst>
                                          <p:attrName>ppt_w</p:attrName>
                                        </p:attrNameLst>
                                      </p:cBhvr>
                                      <p:tavLst>
                                        <p:tav tm="0">
                                          <p:val>
                                            <p:fltVal val="0"/>
                                          </p:val>
                                        </p:tav>
                                        <p:tav tm="100000">
                                          <p:val>
                                            <p:strVal val="#ppt_w"/>
                                          </p:val>
                                        </p:tav>
                                      </p:tavLst>
                                    </p:anim>
                                    <p:anim calcmode="lin" valueType="num">
                                      <p:cBhvr>
                                        <p:cTn id="68" dur="400" fill="hold"/>
                                        <p:tgtEl>
                                          <p:spTgt spid="15"/>
                                        </p:tgtEl>
                                        <p:attrNameLst>
                                          <p:attrName>ppt_h</p:attrName>
                                        </p:attrNameLst>
                                      </p:cBhvr>
                                      <p:tavLst>
                                        <p:tav tm="0">
                                          <p:val>
                                            <p:fltVal val="0"/>
                                          </p:val>
                                        </p:tav>
                                        <p:tav tm="100000">
                                          <p:val>
                                            <p:strVal val="#ppt_h"/>
                                          </p:val>
                                        </p:tav>
                                      </p:tavLst>
                                    </p:anim>
                                    <p:anim calcmode="lin" valueType="num">
                                      <p:cBhvr>
                                        <p:cTn id="69" dur="400" fill="hold"/>
                                        <p:tgtEl>
                                          <p:spTgt spid="15"/>
                                        </p:tgtEl>
                                        <p:attrNameLst>
                                          <p:attrName>style.rotation</p:attrName>
                                        </p:attrNameLst>
                                      </p:cBhvr>
                                      <p:tavLst>
                                        <p:tav tm="0">
                                          <p:val>
                                            <p:fltVal val="90"/>
                                          </p:val>
                                        </p:tav>
                                        <p:tav tm="100000">
                                          <p:val>
                                            <p:fltVal val="0"/>
                                          </p:val>
                                        </p:tav>
                                      </p:tavLst>
                                    </p:anim>
                                    <p:animEffect transition="in" filter="fade">
                                      <p:cBhvr>
                                        <p:cTn id="70" dur="400"/>
                                        <p:tgtEl>
                                          <p:spTgt spid="15"/>
                                        </p:tgtEl>
                                      </p:cBhvr>
                                    </p:animEffect>
                                  </p:childTnLst>
                                </p:cTn>
                              </p:par>
                            </p:childTnLst>
                          </p:cTn>
                        </p:par>
                        <p:par>
                          <p:cTn id="71" fill="hold">
                            <p:stCondLst>
                              <p:cond delay="3300"/>
                            </p:stCondLst>
                            <p:childTnLst>
                              <p:par>
                                <p:cTn id="72" presetID="22" presetClass="entr" presetSubtype="8" fill="hold" grpId="0" nodeType="afterEffect">
                                  <p:stCondLst>
                                    <p:cond delay="0"/>
                                  </p:stCondLst>
                                  <p:childTnLst>
                                    <p:set>
                                      <p:cBhvr>
                                        <p:cTn id="73" dur="1" fill="hold">
                                          <p:stCondLst>
                                            <p:cond delay="0"/>
                                          </p:stCondLst>
                                        </p:cTn>
                                        <p:tgtEl>
                                          <p:spTgt spid="16"/>
                                        </p:tgtEl>
                                        <p:attrNameLst>
                                          <p:attrName>style.visibility</p:attrName>
                                        </p:attrNameLst>
                                      </p:cBhvr>
                                      <p:to>
                                        <p:strVal val="visible"/>
                                      </p:to>
                                    </p:set>
                                    <p:animEffect transition="in" filter="wipe(left)">
                                      <p:cBhvr>
                                        <p:cTn id="74" dur="500"/>
                                        <p:tgtEl>
                                          <p:spTgt spid="16"/>
                                        </p:tgtEl>
                                      </p:cBhvr>
                                    </p:animEffect>
                                  </p:childTnLst>
                                </p:cTn>
                              </p:par>
                            </p:childTnLst>
                          </p:cTn>
                        </p:par>
                        <p:par>
                          <p:cTn id="75" fill="hold">
                            <p:stCondLst>
                              <p:cond delay="3800"/>
                            </p:stCondLst>
                            <p:childTnLst>
                              <p:par>
                                <p:cTn id="76" presetID="31" presetClass="entr" presetSubtype="0" fill="hold" grpId="0" nodeType="afterEffect">
                                  <p:stCondLst>
                                    <p:cond delay="0"/>
                                  </p:stCondLst>
                                  <p:childTnLst>
                                    <p:set>
                                      <p:cBhvr>
                                        <p:cTn id="77" dur="1" fill="hold">
                                          <p:stCondLst>
                                            <p:cond delay="0"/>
                                          </p:stCondLst>
                                        </p:cTn>
                                        <p:tgtEl>
                                          <p:spTgt spid="17"/>
                                        </p:tgtEl>
                                        <p:attrNameLst>
                                          <p:attrName>style.visibility</p:attrName>
                                        </p:attrNameLst>
                                      </p:cBhvr>
                                      <p:to>
                                        <p:strVal val="visible"/>
                                      </p:to>
                                    </p:set>
                                    <p:anim calcmode="lin" valueType="num">
                                      <p:cBhvr>
                                        <p:cTn id="78" dur="400" fill="hold"/>
                                        <p:tgtEl>
                                          <p:spTgt spid="17"/>
                                        </p:tgtEl>
                                        <p:attrNameLst>
                                          <p:attrName>ppt_w</p:attrName>
                                        </p:attrNameLst>
                                      </p:cBhvr>
                                      <p:tavLst>
                                        <p:tav tm="0">
                                          <p:val>
                                            <p:fltVal val="0"/>
                                          </p:val>
                                        </p:tav>
                                        <p:tav tm="100000">
                                          <p:val>
                                            <p:strVal val="#ppt_w"/>
                                          </p:val>
                                        </p:tav>
                                      </p:tavLst>
                                    </p:anim>
                                    <p:anim calcmode="lin" valueType="num">
                                      <p:cBhvr>
                                        <p:cTn id="79" dur="400" fill="hold"/>
                                        <p:tgtEl>
                                          <p:spTgt spid="17"/>
                                        </p:tgtEl>
                                        <p:attrNameLst>
                                          <p:attrName>ppt_h</p:attrName>
                                        </p:attrNameLst>
                                      </p:cBhvr>
                                      <p:tavLst>
                                        <p:tav tm="0">
                                          <p:val>
                                            <p:fltVal val="0"/>
                                          </p:val>
                                        </p:tav>
                                        <p:tav tm="100000">
                                          <p:val>
                                            <p:strVal val="#ppt_h"/>
                                          </p:val>
                                        </p:tav>
                                      </p:tavLst>
                                    </p:anim>
                                    <p:anim calcmode="lin" valueType="num">
                                      <p:cBhvr>
                                        <p:cTn id="80" dur="400" fill="hold"/>
                                        <p:tgtEl>
                                          <p:spTgt spid="17"/>
                                        </p:tgtEl>
                                        <p:attrNameLst>
                                          <p:attrName>style.rotation</p:attrName>
                                        </p:attrNameLst>
                                      </p:cBhvr>
                                      <p:tavLst>
                                        <p:tav tm="0">
                                          <p:val>
                                            <p:fltVal val="90"/>
                                          </p:val>
                                        </p:tav>
                                        <p:tav tm="100000">
                                          <p:val>
                                            <p:fltVal val="0"/>
                                          </p:val>
                                        </p:tav>
                                      </p:tavLst>
                                    </p:anim>
                                    <p:animEffect transition="in" filter="fade">
                                      <p:cBhvr>
                                        <p:cTn id="81" dur="400"/>
                                        <p:tgtEl>
                                          <p:spTgt spid="17"/>
                                        </p:tgtEl>
                                      </p:cBhvr>
                                    </p:animEffect>
                                  </p:childTnLst>
                                </p:cTn>
                              </p:par>
                            </p:childTnLst>
                          </p:cTn>
                        </p:par>
                        <p:par>
                          <p:cTn id="82" fill="hold">
                            <p:stCondLst>
                              <p:cond delay="4200"/>
                            </p:stCondLst>
                            <p:childTnLst>
                              <p:par>
                                <p:cTn id="83" presetID="22" presetClass="entr" presetSubtype="8" fill="hold" grpId="0" nodeType="afterEffect">
                                  <p:stCondLst>
                                    <p:cond delay="0"/>
                                  </p:stCondLst>
                                  <p:childTnLst>
                                    <p:set>
                                      <p:cBhvr>
                                        <p:cTn id="84" dur="1" fill="hold">
                                          <p:stCondLst>
                                            <p:cond delay="0"/>
                                          </p:stCondLst>
                                        </p:cTn>
                                        <p:tgtEl>
                                          <p:spTgt spid="22"/>
                                        </p:tgtEl>
                                        <p:attrNameLst>
                                          <p:attrName>style.visibility</p:attrName>
                                        </p:attrNameLst>
                                      </p:cBhvr>
                                      <p:to>
                                        <p:strVal val="visible"/>
                                      </p:to>
                                    </p:set>
                                    <p:animEffect transition="in" filter="wipe(left)">
                                      <p:cBhvr>
                                        <p:cTn id="85" dur="500"/>
                                        <p:tgtEl>
                                          <p:spTgt spid="22"/>
                                        </p:tgtEl>
                                      </p:cBhvr>
                                    </p:animEffect>
                                  </p:childTnLst>
                                </p:cTn>
                              </p:par>
                            </p:childTnLst>
                          </p:cTn>
                        </p:par>
                        <p:par>
                          <p:cTn id="86" fill="hold">
                            <p:stCondLst>
                              <p:cond delay="4700"/>
                            </p:stCondLst>
                            <p:childTnLst>
                              <p:par>
                                <p:cTn id="87" presetID="31" presetClass="entr" presetSubtype="0" fill="hold" grpId="0" nodeType="afterEffect">
                                  <p:stCondLst>
                                    <p:cond delay="0"/>
                                  </p:stCondLst>
                                  <p:childTnLst>
                                    <p:set>
                                      <p:cBhvr>
                                        <p:cTn id="88" dur="1" fill="hold">
                                          <p:stCondLst>
                                            <p:cond delay="0"/>
                                          </p:stCondLst>
                                        </p:cTn>
                                        <p:tgtEl>
                                          <p:spTgt spid="18"/>
                                        </p:tgtEl>
                                        <p:attrNameLst>
                                          <p:attrName>style.visibility</p:attrName>
                                        </p:attrNameLst>
                                      </p:cBhvr>
                                      <p:to>
                                        <p:strVal val="visible"/>
                                      </p:to>
                                    </p:set>
                                    <p:anim calcmode="lin" valueType="num">
                                      <p:cBhvr>
                                        <p:cTn id="89" dur="400" fill="hold"/>
                                        <p:tgtEl>
                                          <p:spTgt spid="18"/>
                                        </p:tgtEl>
                                        <p:attrNameLst>
                                          <p:attrName>ppt_w</p:attrName>
                                        </p:attrNameLst>
                                      </p:cBhvr>
                                      <p:tavLst>
                                        <p:tav tm="0">
                                          <p:val>
                                            <p:fltVal val="0"/>
                                          </p:val>
                                        </p:tav>
                                        <p:tav tm="100000">
                                          <p:val>
                                            <p:strVal val="#ppt_w"/>
                                          </p:val>
                                        </p:tav>
                                      </p:tavLst>
                                    </p:anim>
                                    <p:anim calcmode="lin" valueType="num">
                                      <p:cBhvr>
                                        <p:cTn id="90" dur="400" fill="hold"/>
                                        <p:tgtEl>
                                          <p:spTgt spid="18"/>
                                        </p:tgtEl>
                                        <p:attrNameLst>
                                          <p:attrName>ppt_h</p:attrName>
                                        </p:attrNameLst>
                                      </p:cBhvr>
                                      <p:tavLst>
                                        <p:tav tm="0">
                                          <p:val>
                                            <p:fltVal val="0"/>
                                          </p:val>
                                        </p:tav>
                                        <p:tav tm="100000">
                                          <p:val>
                                            <p:strVal val="#ppt_h"/>
                                          </p:val>
                                        </p:tav>
                                      </p:tavLst>
                                    </p:anim>
                                    <p:anim calcmode="lin" valueType="num">
                                      <p:cBhvr>
                                        <p:cTn id="91" dur="400" fill="hold"/>
                                        <p:tgtEl>
                                          <p:spTgt spid="18"/>
                                        </p:tgtEl>
                                        <p:attrNameLst>
                                          <p:attrName>style.rotation</p:attrName>
                                        </p:attrNameLst>
                                      </p:cBhvr>
                                      <p:tavLst>
                                        <p:tav tm="0">
                                          <p:val>
                                            <p:fltVal val="90"/>
                                          </p:val>
                                        </p:tav>
                                        <p:tav tm="100000">
                                          <p:val>
                                            <p:fltVal val="0"/>
                                          </p:val>
                                        </p:tav>
                                      </p:tavLst>
                                    </p:anim>
                                    <p:animEffect transition="in" filter="fade">
                                      <p:cBhvr>
                                        <p:cTn id="92" dur="400"/>
                                        <p:tgtEl>
                                          <p:spTgt spid="18"/>
                                        </p:tgtEl>
                                      </p:cBhvr>
                                    </p:animEffect>
                                  </p:childTnLst>
                                </p:cTn>
                              </p:par>
                            </p:childTnLst>
                          </p:cTn>
                        </p:par>
                        <p:par>
                          <p:cTn id="93" fill="hold">
                            <p:stCondLst>
                              <p:cond delay="5100"/>
                            </p:stCondLst>
                            <p:childTnLst>
                              <p:par>
                                <p:cTn id="94" presetID="22" presetClass="entr" presetSubtype="8" fill="hold" grpId="0" nodeType="after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wipe(left)">
                                      <p:cBhvr>
                                        <p:cTn id="9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15" grpId="0" autoUpdateAnimBg="0"/>
      <p:bldP spid="16" grpId="0" autoUpdateAnimBg="0"/>
      <p:bldP spid="17" grpId="0" autoUpdateAnimBg="0"/>
      <p:bldP spid="18" grpId="0" autoUpdateAnimBg="0"/>
      <p:bldP spid="22" grpId="0" autoUpdateAnimBg="0"/>
      <p:bldP spid="25" grpId="0" autoUpdateAnimBg="0"/>
      <p:bldP spid="27" grpId="0" animBg="1" autoUpdateAnimBg="0"/>
      <p:bldP spid="28" grpId="0" animBg="1" autoUpdateAnimBg="0"/>
      <p:bldP spid="29" grpId="0" animBg="1"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515258" y="624114"/>
            <a:ext cx="8113486"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646881" y="242193"/>
            <a:ext cx="274777" cy="274777"/>
          </a:xfrm>
          <a:prstGeom prst="ellipse">
            <a:avLst/>
          </a:prstGeom>
          <a:solidFill>
            <a:srgbClr val="F5F5F5"/>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solidFill>
                <a:schemeClr val="bg1"/>
              </a:solidFill>
            </a:endParaRPr>
          </a:p>
        </p:txBody>
      </p:sp>
      <p:sp>
        <p:nvSpPr>
          <p:cNvPr id="6" name="TextBox 5"/>
          <p:cNvSpPr txBox="1"/>
          <p:nvPr/>
        </p:nvSpPr>
        <p:spPr>
          <a:xfrm>
            <a:off x="908957" y="206331"/>
            <a:ext cx="1851785" cy="400108"/>
          </a:xfrm>
          <a:prstGeom prst="rect">
            <a:avLst/>
          </a:prstGeom>
          <a:noFill/>
        </p:spPr>
        <p:txBody>
          <a:bodyPr wrap="none" lIns="91438" tIns="45719" rIns="91438" bIns="45719" rtlCol="0">
            <a:spAutoFit/>
          </a:bodyPr>
          <a:lstStyle/>
          <a:p>
            <a:r>
              <a:rPr lang="en-US" altLang="zh-CN" sz="2000" dirty="0" smtClean="0">
                <a:solidFill>
                  <a:schemeClr val="bg1"/>
                </a:solidFill>
                <a:latin typeface="方正兰亭细黑_GBK" pitchFamily="2" charset="-122"/>
                <a:ea typeface="方正兰亭细黑_GBK" pitchFamily="2" charset="-122"/>
              </a:rPr>
              <a:t>2.2 </a:t>
            </a:r>
            <a:r>
              <a:rPr lang="zh-CN" altLang="en-US" sz="2000" dirty="0" smtClean="0">
                <a:solidFill>
                  <a:schemeClr val="bg1"/>
                </a:solidFill>
                <a:latin typeface="方正兰亭细黑_GBK" pitchFamily="2" charset="-122"/>
                <a:ea typeface="方正兰亭细黑_GBK" pitchFamily="2" charset="-122"/>
              </a:rPr>
              <a:t>爬虫的类型</a:t>
            </a:r>
            <a:endParaRPr lang="zh-CN" altLang="en-US" sz="2000" dirty="0">
              <a:solidFill>
                <a:schemeClr val="bg1"/>
              </a:solidFill>
              <a:latin typeface="方正兰亭细黑_GBK" pitchFamily="2" charset="-122"/>
              <a:ea typeface="方正兰亭细黑_GBK" pitchFamily="2" charset="-122"/>
            </a:endParaRPr>
          </a:p>
        </p:txBody>
      </p:sp>
      <p:grpSp>
        <p:nvGrpSpPr>
          <p:cNvPr id="8" name="组合 7"/>
          <p:cNvGrpSpPr/>
          <p:nvPr/>
        </p:nvGrpSpPr>
        <p:grpSpPr>
          <a:xfrm>
            <a:off x="646881" y="713583"/>
            <a:ext cx="7165073" cy="4162135"/>
            <a:chOff x="1591195" y="3531392"/>
            <a:chExt cx="1721136" cy="774463"/>
          </a:xfrm>
          <a:effectLst>
            <a:outerShdw blurRad="444500" dist="254000" dir="8100000" algn="tr" rotWithShape="0">
              <a:prstClr val="black">
                <a:alpha val="50000"/>
              </a:prstClr>
            </a:outerShdw>
          </a:effectLst>
        </p:grpSpPr>
        <p:sp>
          <p:nvSpPr>
            <p:cNvPr id="9" name="圆角矩形 104"/>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fontAlgn="auto">
                <a:spcBef>
                  <a:spcPts val="0"/>
                </a:spcBef>
                <a:spcAft>
                  <a:spcPts val="0"/>
                </a:spcAft>
              </a:pPr>
              <a:endParaRPr lang="zh-CN" altLang="en-US">
                <a:solidFill>
                  <a:prstClr val="white"/>
                </a:solidFill>
              </a:endParaRPr>
            </a:p>
          </p:txBody>
        </p:sp>
        <p:sp>
          <p:nvSpPr>
            <p:cNvPr id="10"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fontAlgn="auto">
                <a:spcBef>
                  <a:spcPts val="0"/>
                </a:spcBef>
                <a:spcAft>
                  <a:spcPts val="0"/>
                </a:spcAft>
              </a:pPr>
              <a:endParaRPr lang="zh-CN" altLang="en-US">
                <a:solidFill>
                  <a:prstClr val="white"/>
                </a:solidFill>
              </a:endParaRPr>
            </a:p>
          </p:txBody>
        </p:sp>
      </p:grpSp>
      <p:sp>
        <p:nvSpPr>
          <p:cNvPr id="11" name="TextBox 10"/>
          <p:cNvSpPr txBox="1"/>
          <p:nvPr/>
        </p:nvSpPr>
        <p:spPr>
          <a:xfrm>
            <a:off x="940783" y="1909601"/>
            <a:ext cx="5921998" cy="400105"/>
          </a:xfrm>
          <a:prstGeom prst="rect">
            <a:avLst/>
          </a:prstGeom>
          <a:noFill/>
        </p:spPr>
        <p:txBody>
          <a:bodyPr wrap="none" lIns="91436" tIns="45718" rIns="91436" bIns="45718" rtlCol="0">
            <a:spAutoFit/>
          </a:bodyPr>
          <a:lstStyle/>
          <a:p>
            <a:pPr>
              <a:defRPr/>
            </a:pPr>
            <a:r>
              <a:rPr lang="en-US" altLang="zh-CN" sz="2000" b="1" dirty="0" smtClean="0">
                <a:solidFill>
                  <a:schemeClr val="tx2"/>
                </a:solidFill>
                <a:latin typeface="宋体" charset="-122"/>
              </a:rPr>
              <a:t>1</a:t>
            </a:r>
            <a:r>
              <a:rPr lang="zh-CN" altLang="zh-CN" sz="2000" b="1" dirty="0">
                <a:solidFill>
                  <a:schemeClr val="tx2"/>
                </a:solidFill>
                <a:latin typeface="宋体" charset="-122"/>
              </a:rPr>
              <a:t>通用网络爬虫（</a:t>
            </a:r>
            <a:r>
              <a:rPr lang="en-US" altLang="zh-CN" sz="2000" b="1" dirty="0">
                <a:solidFill>
                  <a:schemeClr val="tx2"/>
                </a:solidFill>
                <a:latin typeface="宋体" charset="-122"/>
              </a:rPr>
              <a:t>General Purpose Web Crawler</a:t>
            </a:r>
            <a:r>
              <a:rPr lang="zh-CN" altLang="zh-CN" sz="2000" b="1" dirty="0"/>
              <a:t>） </a:t>
            </a:r>
            <a:endParaRPr lang="en-US" altLang="zh-CN" sz="2000" b="1" dirty="0">
              <a:solidFill>
                <a:schemeClr val="tx2"/>
              </a:solidFill>
              <a:latin typeface="宋体" charset="-122"/>
            </a:endParaRPr>
          </a:p>
        </p:txBody>
      </p:sp>
      <p:sp>
        <p:nvSpPr>
          <p:cNvPr id="12" name="TextBox 11"/>
          <p:cNvSpPr txBox="1"/>
          <p:nvPr/>
        </p:nvSpPr>
        <p:spPr>
          <a:xfrm rot="10800000" flipV="1">
            <a:off x="1280856" y="846758"/>
            <a:ext cx="4823933" cy="923326"/>
          </a:xfrm>
          <a:prstGeom prst="rect">
            <a:avLst/>
          </a:prstGeom>
          <a:noFill/>
        </p:spPr>
        <p:txBody>
          <a:bodyPr wrap="square" lIns="91436" tIns="45718" rIns="91436" bIns="45718" rtlCol="0">
            <a:spAutoFit/>
          </a:bodyPr>
          <a:lstStyle/>
          <a:p>
            <a:pPr>
              <a:defRPr/>
            </a:pPr>
            <a:r>
              <a:rPr lang="zh-CN" altLang="en-US" dirty="0" smtClean="0"/>
              <a:t>    </a:t>
            </a:r>
            <a:r>
              <a:rPr lang="zh-CN" altLang="zh-CN" dirty="0" smtClean="0"/>
              <a:t>根据</a:t>
            </a:r>
            <a:r>
              <a:rPr lang="zh-CN" altLang="zh-CN" dirty="0"/>
              <a:t>不同的应用，一个成熟的爬虫系统存在着多方面的差异，大体而言，可以将爬虫分为</a:t>
            </a:r>
            <a:r>
              <a:rPr lang="zh-CN" altLang="zh-CN" dirty="0" smtClean="0"/>
              <a:t>如下</a:t>
            </a:r>
            <a:r>
              <a:rPr lang="en-US" altLang="zh-CN" dirty="0" smtClean="0"/>
              <a:t>4</a:t>
            </a:r>
            <a:r>
              <a:rPr lang="zh-CN" altLang="zh-CN" dirty="0" smtClean="0"/>
              <a:t>种</a:t>
            </a:r>
            <a:r>
              <a:rPr lang="zh-CN" altLang="zh-CN" dirty="0"/>
              <a:t>类型 </a:t>
            </a:r>
            <a:endParaRPr lang="en-US" altLang="zh-CN" b="1" dirty="0">
              <a:solidFill>
                <a:schemeClr val="tx2"/>
              </a:solidFill>
              <a:latin typeface="宋体" charset="-122"/>
            </a:endParaRPr>
          </a:p>
        </p:txBody>
      </p:sp>
      <p:cxnSp>
        <p:nvCxnSpPr>
          <p:cNvPr id="13" name="直接连接符 12"/>
          <p:cNvCxnSpPr/>
          <p:nvPr/>
        </p:nvCxnSpPr>
        <p:spPr>
          <a:xfrm flipV="1">
            <a:off x="2678808" y="1299961"/>
            <a:ext cx="0" cy="17737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10800000" flipV="1">
            <a:off x="1280856" y="2392506"/>
            <a:ext cx="5776680" cy="2308320"/>
          </a:xfrm>
          <a:prstGeom prst="rect">
            <a:avLst/>
          </a:prstGeom>
          <a:noFill/>
        </p:spPr>
        <p:txBody>
          <a:bodyPr wrap="square" lIns="91436" tIns="45718" rIns="91436" bIns="45718" rtlCol="0">
            <a:spAutoFit/>
          </a:bodyPr>
          <a:lstStyle/>
          <a:p>
            <a:pPr>
              <a:defRPr/>
            </a:pPr>
            <a:r>
              <a:rPr lang="zh-CN" altLang="zh-CN" sz="2400" dirty="0"/>
              <a:t>通用网络爬虫又称全网爬</a:t>
            </a:r>
            <a:r>
              <a:rPr lang="zh-CN" altLang="zh-CN" sz="2400" dirty="0" smtClean="0"/>
              <a:t>虫，</a:t>
            </a:r>
            <a:r>
              <a:rPr lang="zh-CN" altLang="zh-CN" sz="2400" dirty="0"/>
              <a:t>爬行对象从一些种子</a:t>
            </a:r>
            <a:r>
              <a:rPr lang="en-US" altLang="zh-CN" sz="2400" dirty="0"/>
              <a:t> URL </a:t>
            </a:r>
            <a:r>
              <a:rPr lang="zh-CN" altLang="zh-CN" sz="2400" dirty="0"/>
              <a:t>扩充到整个</a:t>
            </a:r>
            <a:r>
              <a:rPr lang="en-US" altLang="zh-CN" sz="2400" dirty="0"/>
              <a:t> Web</a:t>
            </a:r>
            <a:r>
              <a:rPr lang="zh-CN" altLang="zh-CN" sz="2400" dirty="0"/>
              <a:t>，主要为门户站点搜索引擎和大型</a:t>
            </a:r>
            <a:r>
              <a:rPr lang="en-US" altLang="zh-CN" sz="2400" dirty="0"/>
              <a:t> Web </a:t>
            </a:r>
            <a:r>
              <a:rPr lang="zh-CN" altLang="zh-CN" sz="2400" dirty="0"/>
              <a:t>服务提供商采集数据</a:t>
            </a:r>
            <a:r>
              <a:rPr lang="zh-CN" altLang="zh-CN" sz="2400" dirty="0" smtClean="0"/>
              <a:t>。</a:t>
            </a:r>
            <a:r>
              <a:rPr lang="zh-CN" altLang="zh-CN" sz="2400" dirty="0"/>
              <a:t>爬行范围和数量巨大，对于爬行速度和存储空间要求较高</a:t>
            </a:r>
            <a:r>
              <a:rPr lang="zh-CN" altLang="zh-CN" sz="2400" dirty="0" smtClean="0"/>
              <a:t>，</a:t>
            </a:r>
            <a:r>
              <a:rPr lang="zh-CN" altLang="zh-CN" sz="2400" dirty="0"/>
              <a:t>适用于为搜索引擎搜索广泛的主题 </a:t>
            </a:r>
            <a:endParaRPr lang="zh-CN" altLang="en-US" sz="2400" b="1" dirty="0">
              <a:solidFill>
                <a:schemeClr val="tx2"/>
              </a:solidFill>
              <a:latin typeface="宋体" charset="-122"/>
            </a:endParaRPr>
          </a:p>
        </p:txBody>
      </p:sp>
      <p:sp>
        <p:nvSpPr>
          <p:cNvPr id="36" name="TextBox 35"/>
          <p:cNvSpPr txBox="1"/>
          <p:nvPr/>
        </p:nvSpPr>
        <p:spPr>
          <a:xfrm>
            <a:off x="10609991" y="6382591"/>
            <a:ext cx="877155" cy="369328"/>
          </a:xfrm>
          <a:prstGeom prst="rect">
            <a:avLst/>
          </a:prstGeom>
          <a:noFill/>
        </p:spPr>
        <p:txBody>
          <a:bodyPr wrap="none" lIns="91436" tIns="45718" rIns="91436" bIns="45718" rtlCol="0">
            <a:spAutoFit/>
          </a:bodyPr>
          <a:lstStyle/>
          <a:p>
            <a:pPr defTabSz="914355" fontAlgn="auto">
              <a:spcBef>
                <a:spcPts val="0"/>
              </a:spcBef>
              <a:spcAft>
                <a:spcPts val="0"/>
              </a:spcAft>
            </a:pPr>
            <a:r>
              <a:rPr lang="zh-CN" altLang="en-US" dirty="0" smtClean="0">
                <a:solidFill>
                  <a:prstClr val="black"/>
                </a:solidFill>
                <a:latin typeface="Calibri"/>
                <a:ea typeface="宋体"/>
              </a:rPr>
              <a:t>延时符</a:t>
            </a:r>
            <a:endParaRPr lang="zh-CN" altLang="en-US" dirty="0">
              <a:solidFill>
                <a:prstClr val="black"/>
              </a:solidFill>
              <a:latin typeface="Calibri"/>
              <a:ea typeface="宋体"/>
            </a:endParaRPr>
          </a:p>
        </p:txBody>
      </p:sp>
    </p:spTree>
    <p:extLst>
      <p:ext uri="{BB962C8B-B14F-4D97-AF65-F5344CB8AC3E}">
        <p14:creationId xmlns:p14="http://schemas.microsoft.com/office/powerpoint/2010/main" val="562999030"/>
      </p:ext>
    </p:extLst>
  </p:cSld>
  <p:clrMapOvr>
    <a:masterClrMapping/>
  </p:clrMapOvr>
  <p:transition spd="slow" advClick="0" advTm="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
                                            <p:tgtEl>
                                              <p:spTgt spid="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300"/>
                                            <p:tgtEl>
                                              <p:spTgt spid="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p:tgtEl>
                                              <p:spTgt spid="6"/>
                                            </p:tgtEl>
                                            <p:attrNameLst>
                                              <p:attrName>ppt_x</p:attrName>
                                            </p:attrNameLst>
                                          </p:cBhvr>
                                          <p:tavLst>
                                            <p:tav tm="0">
                                              <p:val>
                                                <p:strVal val="#ppt_x-#ppt_w*1.125000"/>
                                              </p:val>
                                            </p:tav>
                                            <p:tav tm="100000">
                                              <p:val>
                                                <p:strVal val="#ppt_x"/>
                                              </p:val>
                                            </p:tav>
                                          </p:tavLst>
                                        </p:anim>
                                        <p:animEffect transition="in" filter="wipe(right)">
                                          <p:cBhvr>
                                            <p:cTn id="16" dur="500"/>
                                            <p:tgtEl>
                                              <p:spTgt spid="6"/>
                                            </p:tgtEl>
                                          </p:cBhvr>
                                        </p:animEffect>
                                      </p:childTnLst>
                                    </p:cTn>
                                  </p:par>
                                </p:childTnLst>
                              </p:cTn>
                            </p:par>
                            <p:par>
                              <p:cTn id="17" fill="hold">
                                <p:stCondLst>
                                  <p:cond delay="1100"/>
                                </p:stCondLst>
                                <p:childTnLst>
                                  <p:par>
                                    <p:cTn id="18" presetID="2" presetClass="entr" presetSubtype="4" fill="hold" nodeType="afterEffect" p14:presetBounceEnd="44000">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14:bounceEnd="44000">
                                          <p:cBhvr additive="base">
                                            <p:cTn id="20" dur="500" fill="hold"/>
                                            <p:tgtEl>
                                              <p:spTgt spid="8"/>
                                            </p:tgtEl>
                                            <p:attrNameLst>
                                              <p:attrName>ppt_x</p:attrName>
                                            </p:attrNameLst>
                                          </p:cBhvr>
                                          <p:tavLst>
                                            <p:tav tm="0">
                                              <p:val>
                                                <p:strVal val="#ppt_x"/>
                                              </p:val>
                                            </p:tav>
                                            <p:tav tm="100000">
                                              <p:val>
                                                <p:strVal val="#ppt_x"/>
                                              </p:val>
                                            </p:tav>
                                          </p:tavLst>
                                        </p:anim>
                                        <p:anim calcmode="lin" valueType="num" p14:bounceEnd="44000">
                                          <p:cBhvr additive="base">
                                            <p:cTn id="21" dur="500" fill="hold"/>
                                            <p:tgtEl>
                                              <p:spTgt spid="8"/>
                                            </p:tgtEl>
                                            <p:attrNameLst>
                                              <p:attrName>ppt_y</p:attrName>
                                            </p:attrNameLst>
                                          </p:cBhvr>
                                          <p:tavLst>
                                            <p:tav tm="0">
                                              <p:val>
                                                <p:strVal val="1+#ppt_h/2"/>
                                              </p:val>
                                            </p:tav>
                                            <p:tav tm="100000">
                                              <p:val>
                                                <p:strVal val="#ppt_y"/>
                                              </p:val>
                                            </p:tav>
                                          </p:tavLst>
                                        </p:anim>
                                      </p:childTnLst>
                                    </p:cTn>
                                  </p:par>
                                  <p:par>
                                    <p:cTn id="22" presetID="22" presetClass="entr" presetSubtype="4"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par>
                                    <p:cTn id="25" presetID="12" presetClass="entr" presetSubtype="8"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p:tgtEl>
                                              <p:spTgt spid="13"/>
                                            </p:tgtEl>
                                            <p:attrNameLst>
                                              <p:attrName>ppt_x</p:attrName>
                                            </p:attrNameLst>
                                          </p:cBhvr>
                                          <p:tavLst>
                                            <p:tav tm="0">
                                              <p:val>
                                                <p:strVal val="#ppt_x-#ppt_w*1.125000"/>
                                              </p:val>
                                            </p:tav>
                                            <p:tav tm="100000">
                                              <p:val>
                                                <p:strVal val="#ppt_x"/>
                                              </p:val>
                                            </p:tav>
                                          </p:tavLst>
                                        </p:anim>
                                        <p:animEffect transition="in" filter="wipe(right)">
                                          <p:cBhvr>
                                            <p:cTn id="28" dur="500"/>
                                            <p:tgtEl>
                                              <p:spTgt spid="13"/>
                                            </p:tgtEl>
                                          </p:cBhvr>
                                        </p:animEffect>
                                      </p:childTnLst>
                                    </p:cTn>
                                  </p:par>
                                  <p:par>
                                    <p:cTn id="29" presetID="12" presetClass="entr" presetSubtype="8"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p:tgtEl>
                                              <p:spTgt spid="12"/>
                                            </p:tgtEl>
                                            <p:attrNameLst>
                                              <p:attrName>ppt_x</p:attrName>
                                            </p:attrNameLst>
                                          </p:cBhvr>
                                          <p:tavLst>
                                            <p:tav tm="0">
                                              <p:val>
                                                <p:strVal val="#ppt_x-#ppt_w*1.125000"/>
                                              </p:val>
                                            </p:tav>
                                            <p:tav tm="100000">
                                              <p:val>
                                                <p:strVal val="#ppt_x"/>
                                              </p:val>
                                            </p:tav>
                                          </p:tavLst>
                                        </p:anim>
                                        <p:animEffect transition="in" filter="wipe(right)">
                                          <p:cBhvr>
                                            <p:cTn id="32" dur="500"/>
                                            <p:tgtEl>
                                              <p:spTgt spid="12"/>
                                            </p:tgtEl>
                                          </p:cBhvr>
                                        </p:animEffect>
                                      </p:childTnLst>
                                    </p:cTn>
                                  </p:par>
                                </p:childTnLst>
                              </p:cTn>
                            </p:par>
                            <p:par>
                              <p:cTn id="33" fill="hold">
                                <p:stCondLst>
                                  <p:cond delay="1600"/>
                                </p:stCondLst>
                                <p:childTnLst>
                                  <p:par>
                                    <p:cTn id="34" presetID="42" presetClass="entr" presetSubtype="0"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anim calcmode="lin" valueType="num">
                                          <p:cBhvr>
                                            <p:cTn id="37" dur="500" fill="hold"/>
                                            <p:tgtEl>
                                              <p:spTgt spid="14"/>
                                            </p:tgtEl>
                                            <p:attrNameLst>
                                              <p:attrName>ppt_x</p:attrName>
                                            </p:attrNameLst>
                                          </p:cBhvr>
                                          <p:tavLst>
                                            <p:tav tm="0">
                                              <p:val>
                                                <p:strVal val="#ppt_x"/>
                                              </p:val>
                                            </p:tav>
                                            <p:tav tm="100000">
                                              <p:val>
                                                <p:strVal val="#ppt_x"/>
                                              </p:val>
                                            </p:tav>
                                          </p:tavLst>
                                        </p:anim>
                                        <p:anim calcmode="lin" valueType="num">
                                          <p:cBhvr>
                                            <p:cTn id="38" dur="500" fill="hold"/>
                                            <p:tgtEl>
                                              <p:spTgt spid="14"/>
                                            </p:tgtEl>
                                            <p:attrNameLst>
                                              <p:attrName>ppt_y</p:attrName>
                                            </p:attrNameLst>
                                          </p:cBhvr>
                                          <p:tavLst>
                                            <p:tav tm="0">
                                              <p:val>
                                                <p:strVal val="#ppt_y+.1"/>
                                              </p:val>
                                            </p:tav>
                                            <p:tav tm="100000">
                                              <p:val>
                                                <p:strVal val="#ppt_y"/>
                                              </p:val>
                                            </p:tav>
                                          </p:tavLst>
                                        </p:anim>
                                      </p:childTnLst>
                                    </p:cTn>
                                  </p:par>
                                </p:childTnLst>
                              </p:cTn>
                            </p:par>
                            <p:par>
                              <p:cTn id="39" fill="hold">
                                <p:stCondLst>
                                  <p:cond delay="2100"/>
                                </p:stCondLst>
                                <p:childTnLst>
                                  <p:par>
                                    <p:cTn id="40" presetID="10" presetClass="entr" presetSubtype="0" fill="hold" grpId="0" nodeType="after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2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1" grpId="0"/>
          <p:bldP spid="12" grpId="0"/>
          <p:bldP spid="14" grpId="0"/>
          <p:bldP spid="3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
                                            <p:tgtEl>
                                              <p:spTgt spid="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300"/>
                                            <p:tgtEl>
                                              <p:spTgt spid="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p:tgtEl>
                                              <p:spTgt spid="6"/>
                                            </p:tgtEl>
                                            <p:attrNameLst>
                                              <p:attrName>ppt_x</p:attrName>
                                            </p:attrNameLst>
                                          </p:cBhvr>
                                          <p:tavLst>
                                            <p:tav tm="0">
                                              <p:val>
                                                <p:strVal val="#ppt_x-#ppt_w*1.125000"/>
                                              </p:val>
                                            </p:tav>
                                            <p:tav tm="100000">
                                              <p:val>
                                                <p:strVal val="#ppt_x"/>
                                              </p:val>
                                            </p:tav>
                                          </p:tavLst>
                                        </p:anim>
                                        <p:animEffect transition="in" filter="wipe(right)">
                                          <p:cBhvr>
                                            <p:cTn id="16" dur="500"/>
                                            <p:tgtEl>
                                              <p:spTgt spid="6"/>
                                            </p:tgtEl>
                                          </p:cBhvr>
                                        </p:animEffect>
                                      </p:childTnLst>
                                    </p:cTn>
                                  </p:par>
                                </p:childTnLst>
                              </p:cTn>
                            </p:par>
                            <p:par>
                              <p:cTn id="17" fill="hold">
                                <p:stCondLst>
                                  <p:cond delay="1100"/>
                                </p:stCondLst>
                                <p:childTnLst>
                                  <p:par>
                                    <p:cTn id="18" presetID="2" presetClass="entr" presetSubtype="4"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par>
                                    <p:cTn id="22" presetID="22" presetClass="entr" presetSubtype="4"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par>
                                    <p:cTn id="25" presetID="12" presetClass="entr" presetSubtype="8"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p:tgtEl>
                                              <p:spTgt spid="13"/>
                                            </p:tgtEl>
                                            <p:attrNameLst>
                                              <p:attrName>ppt_x</p:attrName>
                                            </p:attrNameLst>
                                          </p:cBhvr>
                                          <p:tavLst>
                                            <p:tav tm="0">
                                              <p:val>
                                                <p:strVal val="#ppt_x-#ppt_w*1.125000"/>
                                              </p:val>
                                            </p:tav>
                                            <p:tav tm="100000">
                                              <p:val>
                                                <p:strVal val="#ppt_x"/>
                                              </p:val>
                                            </p:tav>
                                          </p:tavLst>
                                        </p:anim>
                                        <p:animEffect transition="in" filter="wipe(right)">
                                          <p:cBhvr>
                                            <p:cTn id="28" dur="500"/>
                                            <p:tgtEl>
                                              <p:spTgt spid="13"/>
                                            </p:tgtEl>
                                          </p:cBhvr>
                                        </p:animEffect>
                                      </p:childTnLst>
                                    </p:cTn>
                                  </p:par>
                                  <p:par>
                                    <p:cTn id="29" presetID="12" presetClass="entr" presetSubtype="8"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p:tgtEl>
                                              <p:spTgt spid="12"/>
                                            </p:tgtEl>
                                            <p:attrNameLst>
                                              <p:attrName>ppt_x</p:attrName>
                                            </p:attrNameLst>
                                          </p:cBhvr>
                                          <p:tavLst>
                                            <p:tav tm="0">
                                              <p:val>
                                                <p:strVal val="#ppt_x-#ppt_w*1.125000"/>
                                              </p:val>
                                            </p:tav>
                                            <p:tav tm="100000">
                                              <p:val>
                                                <p:strVal val="#ppt_x"/>
                                              </p:val>
                                            </p:tav>
                                          </p:tavLst>
                                        </p:anim>
                                        <p:animEffect transition="in" filter="wipe(right)">
                                          <p:cBhvr>
                                            <p:cTn id="32" dur="500"/>
                                            <p:tgtEl>
                                              <p:spTgt spid="12"/>
                                            </p:tgtEl>
                                          </p:cBhvr>
                                        </p:animEffect>
                                      </p:childTnLst>
                                    </p:cTn>
                                  </p:par>
                                </p:childTnLst>
                              </p:cTn>
                            </p:par>
                            <p:par>
                              <p:cTn id="33" fill="hold">
                                <p:stCondLst>
                                  <p:cond delay="1600"/>
                                </p:stCondLst>
                                <p:childTnLst>
                                  <p:par>
                                    <p:cTn id="34" presetID="42" presetClass="entr" presetSubtype="0"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anim calcmode="lin" valueType="num">
                                          <p:cBhvr>
                                            <p:cTn id="37" dur="500" fill="hold"/>
                                            <p:tgtEl>
                                              <p:spTgt spid="14"/>
                                            </p:tgtEl>
                                            <p:attrNameLst>
                                              <p:attrName>ppt_x</p:attrName>
                                            </p:attrNameLst>
                                          </p:cBhvr>
                                          <p:tavLst>
                                            <p:tav tm="0">
                                              <p:val>
                                                <p:strVal val="#ppt_x"/>
                                              </p:val>
                                            </p:tav>
                                            <p:tav tm="100000">
                                              <p:val>
                                                <p:strVal val="#ppt_x"/>
                                              </p:val>
                                            </p:tav>
                                          </p:tavLst>
                                        </p:anim>
                                        <p:anim calcmode="lin" valueType="num">
                                          <p:cBhvr>
                                            <p:cTn id="38" dur="500" fill="hold"/>
                                            <p:tgtEl>
                                              <p:spTgt spid="14"/>
                                            </p:tgtEl>
                                            <p:attrNameLst>
                                              <p:attrName>ppt_y</p:attrName>
                                            </p:attrNameLst>
                                          </p:cBhvr>
                                          <p:tavLst>
                                            <p:tav tm="0">
                                              <p:val>
                                                <p:strVal val="#ppt_y+.1"/>
                                              </p:val>
                                            </p:tav>
                                            <p:tav tm="100000">
                                              <p:val>
                                                <p:strVal val="#ppt_y"/>
                                              </p:val>
                                            </p:tav>
                                          </p:tavLst>
                                        </p:anim>
                                      </p:childTnLst>
                                    </p:cTn>
                                  </p:par>
                                </p:childTnLst>
                              </p:cTn>
                            </p:par>
                            <p:par>
                              <p:cTn id="39" fill="hold">
                                <p:stCondLst>
                                  <p:cond delay="2100"/>
                                </p:stCondLst>
                                <p:childTnLst>
                                  <p:par>
                                    <p:cTn id="40" presetID="10" presetClass="entr" presetSubtype="0" fill="hold" grpId="0" nodeType="after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2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1" grpId="0"/>
          <p:bldP spid="12" grpId="0"/>
          <p:bldP spid="14" grpId="0"/>
          <p:bldP spid="36"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515258" y="624114"/>
            <a:ext cx="8113486"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646881" y="242193"/>
            <a:ext cx="274777" cy="274777"/>
          </a:xfrm>
          <a:prstGeom prst="ellipse">
            <a:avLst/>
          </a:prstGeom>
          <a:solidFill>
            <a:srgbClr val="F5F5F5"/>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solidFill>
                <a:schemeClr val="bg1"/>
              </a:solidFill>
            </a:endParaRPr>
          </a:p>
        </p:txBody>
      </p:sp>
      <p:sp>
        <p:nvSpPr>
          <p:cNvPr id="6" name="TextBox 5"/>
          <p:cNvSpPr txBox="1"/>
          <p:nvPr/>
        </p:nvSpPr>
        <p:spPr>
          <a:xfrm>
            <a:off x="908957" y="206331"/>
            <a:ext cx="1851785" cy="400108"/>
          </a:xfrm>
          <a:prstGeom prst="rect">
            <a:avLst/>
          </a:prstGeom>
          <a:noFill/>
        </p:spPr>
        <p:txBody>
          <a:bodyPr wrap="none" lIns="91438" tIns="45719" rIns="91438" bIns="45719" rtlCol="0">
            <a:spAutoFit/>
          </a:bodyPr>
          <a:lstStyle/>
          <a:p>
            <a:r>
              <a:rPr lang="en-US" altLang="zh-CN" sz="2000" dirty="0" smtClean="0">
                <a:solidFill>
                  <a:schemeClr val="bg1"/>
                </a:solidFill>
                <a:latin typeface="方正兰亭细黑_GBK" pitchFamily="2" charset="-122"/>
                <a:ea typeface="方正兰亭细黑_GBK" pitchFamily="2" charset="-122"/>
              </a:rPr>
              <a:t>2.2 </a:t>
            </a:r>
            <a:r>
              <a:rPr lang="zh-CN" altLang="en-US" sz="2000" dirty="0" smtClean="0">
                <a:solidFill>
                  <a:schemeClr val="bg1"/>
                </a:solidFill>
                <a:latin typeface="方正兰亭细黑_GBK" pitchFamily="2" charset="-122"/>
                <a:ea typeface="方正兰亭细黑_GBK" pitchFamily="2" charset="-122"/>
              </a:rPr>
              <a:t>爬虫的类型</a:t>
            </a:r>
            <a:endParaRPr lang="zh-CN" altLang="en-US" sz="2000" dirty="0">
              <a:solidFill>
                <a:schemeClr val="bg1"/>
              </a:solidFill>
              <a:latin typeface="方正兰亭细黑_GBK" pitchFamily="2" charset="-122"/>
              <a:ea typeface="方正兰亭细黑_GBK" pitchFamily="2" charset="-122"/>
            </a:endParaRPr>
          </a:p>
        </p:txBody>
      </p:sp>
      <p:grpSp>
        <p:nvGrpSpPr>
          <p:cNvPr id="8" name="组合 7"/>
          <p:cNvGrpSpPr/>
          <p:nvPr/>
        </p:nvGrpSpPr>
        <p:grpSpPr>
          <a:xfrm>
            <a:off x="646881" y="713583"/>
            <a:ext cx="7165073" cy="4162135"/>
            <a:chOff x="1591195" y="3531392"/>
            <a:chExt cx="1721136" cy="774463"/>
          </a:xfrm>
          <a:effectLst>
            <a:outerShdw blurRad="444500" dist="254000" dir="8100000" algn="tr" rotWithShape="0">
              <a:prstClr val="black">
                <a:alpha val="50000"/>
              </a:prstClr>
            </a:outerShdw>
          </a:effectLst>
        </p:grpSpPr>
        <p:sp>
          <p:nvSpPr>
            <p:cNvPr id="9" name="圆角矩形 104"/>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fontAlgn="auto">
                <a:spcBef>
                  <a:spcPts val="0"/>
                </a:spcBef>
                <a:spcAft>
                  <a:spcPts val="0"/>
                </a:spcAft>
              </a:pPr>
              <a:endParaRPr lang="zh-CN" altLang="en-US">
                <a:solidFill>
                  <a:prstClr val="white"/>
                </a:solidFill>
              </a:endParaRPr>
            </a:p>
          </p:txBody>
        </p:sp>
        <p:sp>
          <p:nvSpPr>
            <p:cNvPr id="10"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fontAlgn="auto">
                <a:spcBef>
                  <a:spcPts val="0"/>
                </a:spcBef>
                <a:spcAft>
                  <a:spcPts val="0"/>
                </a:spcAft>
              </a:pPr>
              <a:endParaRPr lang="zh-CN" altLang="en-US">
                <a:solidFill>
                  <a:prstClr val="white"/>
                </a:solidFill>
              </a:endParaRPr>
            </a:p>
          </p:txBody>
        </p:sp>
      </p:grpSp>
      <p:sp>
        <p:nvSpPr>
          <p:cNvPr id="11" name="TextBox 10"/>
          <p:cNvSpPr txBox="1"/>
          <p:nvPr/>
        </p:nvSpPr>
        <p:spPr>
          <a:xfrm>
            <a:off x="1177053" y="1099908"/>
            <a:ext cx="5383197" cy="461661"/>
          </a:xfrm>
          <a:prstGeom prst="rect">
            <a:avLst/>
          </a:prstGeom>
          <a:noFill/>
        </p:spPr>
        <p:txBody>
          <a:bodyPr wrap="none" lIns="91436" tIns="45718" rIns="91436" bIns="45718" rtlCol="0">
            <a:spAutoFit/>
          </a:bodyPr>
          <a:lstStyle/>
          <a:p>
            <a:pPr>
              <a:defRPr/>
            </a:pPr>
            <a:r>
              <a:rPr lang="en-US" altLang="zh-CN" sz="2400" b="1" dirty="0">
                <a:solidFill>
                  <a:schemeClr val="tx2"/>
                </a:solidFill>
              </a:rPr>
              <a:t>2</a:t>
            </a:r>
            <a:r>
              <a:rPr lang="zh-CN" altLang="zh-CN" sz="2400" b="1" dirty="0">
                <a:solidFill>
                  <a:schemeClr val="tx2"/>
                </a:solidFill>
              </a:rPr>
              <a:t>聚焦网络爬虫（</a:t>
            </a:r>
            <a:r>
              <a:rPr lang="en-US" altLang="zh-CN" sz="2400" b="1" dirty="0">
                <a:solidFill>
                  <a:schemeClr val="tx2"/>
                </a:solidFill>
              </a:rPr>
              <a:t>Focused Crawler</a:t>
            </a:r>
            <a:r>
              <a:rPr lang="zh-CN" altLang="zh-CN" sz="2400" b="1" dirty="0">
                <a:solidFill>
                  <a:schemeClr val="tx2"/>
                </a:solidFill>
              </a:rPr>
              <a:t>） </a:t>
            </a:r>
            <a:endParaRPr lang="en-US" altLang="zh-CN" sz="2400" b="1" dirty="0">
              <a:solidFill>
                <a:schemeClr val="tx2"/>
              </a:solidFill>
            </a:endParaRPr>
          </a:p>
        </p:txBody>
      </p:sp>
      <p:cxnSp>
        <p:nvCxnSpPr>
          <p:cNvPr id="13" name="直接连接符 12"/>
          <p:cNvCxnSpPr/>
          <p:nvPr/>
        </p:nvCxnSpPr>
        <p:spPr>
          <a:xfrm flipV="1">
            <a:off x="2678808" y="1299961"/>
            <a:ext cx="0" cy="17737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10800000" flipV="1">
            <a:off x="908957" y="1971783"/>
            <a:ext cx="6615002" cy="2677652"/>
          </a:xfrm>
          <a:prstGeom prst="rect">
            <a:avLst/>
          </a:prstGeom>
          <a:noFill/>
        </p:spPr>
        <p:txBody>
          <a:bodyPr wrap="square" lIns="91436" tIns="45718" rIns="91436" bIns="45718" rtlCol="0">
            <a:spAutoFit/>
          </a:bodyPr>
          <a:lstStyle/>
          <a:p>
            <a:pPr>
              <a:defRPr/>
            </a:pPr>
            <a:r>
              <a:rPr lang="zh-CN" altLang="zh-CN" sz="2400" dirty="0"/>
              <a:t>聚焦网络</a:t>
            </a:r>
            <a:r>
              <a:rPr lang="zh-CN" altLang="zh-CN" sz="2400" dirty="0" smtClean="0"/>
              <a:t>爬虫，</a:t>
            </a:r>
            <a:r>
              <a:rPr lang="zh-CN" altLang="zh-CN" sz="2400" dirty="0"/>
              <a:t>又称主题网络</a:t>
            </a:r>
            <a:r>
              <a:rPr lang="zh-CN" altLang="zh-CN" sz="2400" dirty="0" smtClean="0"/>
              <a:t>爬虫，</a:t>
            </a:r>
            <a:r>
              <a:rPr lang="zh-CN" altLang="zh-CN" sz="2400" dirty="0"/>
              <a:t>是指选择性地爬行那些与预先定义好的主题相关页面的网络</a:t>
            </a:r>
            <a:r>
              <a:rPr lang="zh-CN" altLang="zh-CN" sz="2400" dirty="0" smtClean="0"/>
              <a:t>爬虫。 </a:t>
            </a:r>
            <a:r>
              <a:rPr lang="zh-CN" altLang="zh-CN" sz="2400" dirty="0"/>
              <a:t>和通用网络爬虫相比，聚焦爬虫只需要爬行与主题相关的页面，极大地节省了硬件和网络资源，保存的页面也由于数量少而更新快，还可以很好地满足一些特定人群对特定领域信息的</a:t>
            </a:r>
            <a:r>
              <a:rPr lang="zh-CN" altLang="zh-CN" sz="2400" dirty="0" smtClean="0"/>
              <a:t>需求</a:t>
            </a:r>
            <a:r>
              <a:rPr lang="zh-CN" altLang="en-US" sz="2400" dirty="0" smtClean="0"/>
              <a:t>。</a:t>
            </a:r>
            <a:endParaRPr lang="zh-CN" altLang="en-US" sz="2400" b="1" dirty="0">
              <a:solidFill>
                <a:schemeClr val="tx2"/>
              </a:solidFill>
              <a:latin typeface="宋体" charset="-122"/>
            </a:endParaRPr>
          </a:p>
        </p:txBody>
      </p:sp>
      <p:sp>
        <p:nvSpPr>
          <p:cNvPr id="36" name="TextBox 35"/>
          <p:cNvSpPr txBox="1"/>
          <p:nvPr/>
        </p:nvSpPr>
        <p:spPr>
          <a:xfrm>
            <a:off x="10609991" y="6382591"/>
            <a:ext cx="877155" cy="369328"/>
          </a:xfrm>
          <a:prstGeom prst="rect">
            <a:avLst/>
          </a:prstGeom>
          <a:noFill/>
        </p:spPr>
        <p:txBody>
          <a:bodyPr wrap="none" lIns="91436" tIns="45718" rIns="91436" bIns="45718" rtlCol="0">
            <a:spAutoFit/>
          </a:bodyPr>
          <a:lstStyle/>
          <a:p>
            <a:pPr defTabSz="914355" fontAlgn="auto">
              <a:spcBef>
                <a:spcPts val="0"/>
              </a:spcBef>
              <a:spcAft>
                <a:spcPts val="0"/>
              </a:spcAft>
            </a:pPr>
            <a:r>
              <a:rPr lang="zh-CN" altLang="en-US" dirty="0" smtClean="0">
                <a:solidFill>
                  <a:prstClr val="black"/>
                </a:solidFill>
                <a:latin typeface="Calibri"/>
                <a:ea typeface="宋体"/>
              </a:rPr>
              <a:t>延时符</a:t>
            </a:r>
            <a:endParaRPr lang="zh-CN" altLang="en-US" dirty="0">
              <a:solidFill>
                <a:prstClr val="black"/>
              </a:solidFill>
              <a:latin typeface="Calibri"/>
              <a:ea typeface="宋体"/>
            </a:endParaRPr>
          </a:p>
        </p:txBody>
      </p:sp>
    </p:spTree>
    <p:extLst>
      <p:ext uri="{BB962C8B-B14F-4D97-AF65-F5344CB8AC3E}">
        <p14:creationId xmlns:p14="http://schemas.microsoft.com/office/powerpoint/2010/main" val="990344440"/>
      </p:ext>
    </p:extLst>
  </p:cSld>
  <p:clrMapOvr>
    <a:masterClrMapping/>
  </p:clrMapOvr>
  <p:transition spd="slow" advClick="0" advTm="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
                                            <p:tgtEl>
                                              <p:spTgt spid="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300"/>
                                            <p:tgtEl>
                                              <p:spTgt spid="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p:tgtEl>
                                              <p:spTgt spid="6"/>
                                            </p:tgtEl>
                                            <p:attrNameLst>
                                              <p:attrName>ppt_x</p:attrName>
                                            </p:attrNameLst>
                                          </p:cBhvr>
                                          <p:tavLst>
                                            <p:tav tm="0">
                                              <p:val>
                                                <p:strVal val="#ppt_x-#ppt_w*1.125000"/>
                                              </p:val>
                                            </p:tav>
                                            <p:tav tm="100000">
                                              <p:val>
                                                <p:strVal val="#ppt_x"/>
                                              </p:val>
                                            </p:tav>
                                          </p:tavLst>
                                        </p:anim>
                                        <p:animEffect transition="in" filter="wipe(right)">
                                          <p:cBhvr>
                                            <p:cTn id="16" dur="500"/>
                                            <p:tgtEl>
                                              <p:spTgt spid="6"/>
                                            </p:tgtEl>
                                          </p:cBhvr>
                                        </p:animEffect>
                                      </p:childTnLst>
                                    </p:cTn>
                                  </p:par>
                                </p:childTnLst>
                              </p:cTn>
                            </p:par>
                            <p:par>
                              <p:cTn id="17" fill="hold">
                                <p:stCondLst>
                                  <p:cond delay="1100"/>
                                </p:stCondLst>
                                <p:childTnLst>
                                  <p:par>
                                    <p:cTn id="18" presetID="2" presetClass="entr" presetSubtype="4" fill="hold" nodeType="afterEffect" p14:presetBounceEnd="44000">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14:bounceEnd="44000">
                                          <p:cBhvr additive="base">
                                            <p:cTn id="20" dur="500" fill="hold"/>
                                            <p:tgtEl>
                                              <p:spTgt spid="8"/>
                                            </p:tgtEl>
                                            <p:attrNameLst>
                                              <p:attrName>ppt_x</p:attrName>
                                            </p:attrNameLst>
                                          </p:cBhvr>
                                          <p:tavLst>
                                            <p:tav tm="0">
                                              <p:val>
                                                <p:strVal val="#ppt_x"/>
                                              </p:val>
                                            </p:tav>
                                            <p:tav tm="100000">
                                              <p:val>
                                                <p:strVal val="#ppt_x"/>
                                              </p:val>
                                            </p:tav>
                                          </p:tavLst>
                                        </p:anim>
                                        <p:anim calcmode="lin" valueType="num" p14:bounceEnd="44000">
                                          <p:cBhvr additive="base">
                                            <p:cTn id="21" dur="500" fill="hold"/>
                                            <p:tgtEl>
                                              <p:spTgt spid="8"/>
                                            </p:tgtEl>
                                            <p:attrNameLst>
                                              <p:attrName>ppt_y</p:attrName>
                                            </p:attrNameLst>
                                          </p:cBhvr>
                                          <p:tavLst>
                                            <p:tav tm="0">
                                              <p:val>
                                                <p:strVal val="1+#ppt_h/2"/>
                                              </p:val>
                                            </p:tav>
                                            <p:tav tm="100000">
                                              <p:val>
                                                <p:strVal val="#ppt_y"/>
                                              </p:val>
                                            </p:tav>
                                          </p:tavLst>
                                        </p:anim>
                                      </p:childTnLst>
                                    </p:cTn>
                                  </p:par>
                                  <p:par>
                                    <p:cTn id="22" presetID="22" presetClass="entr" presetSubtype="4"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par>
                                    <p:cTn id="25" presetID="12" presetClass="entr" presetSubtype="8"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p:tgtEl>
                                              <p:spTgt spid="13"/>
                                            </p:tgtEl>
                                            <p:attrNameLst>
                                              <p:attrName>ppt_x</p:attrName>
                                            </p:attrNameLst>
                                          </p:cBhvr>
                                          <p:tavLst>
                                            <p:tav tm="0">
                                              <p:val>
                                                <p:strVal val="#ppt_x-#ppt_w*1.125000"/>
                                              </p:val>
                                            </p:tav>
                                            <p:tav tm="100000">
                                              <p:val>
                                                <p:strVal val="#ppt_x"/>
                                              </p:val>
                                            </p:tav>
                                          </p:tavLst>
                                        </p:anim>
                                        <p:animEffect transition="in" filter="wipe(right)">
                                          <p:cBhvr>
                                            <p:cTn id="28" dur="500"/>
                                            <p:tgtEl>
                                              <p:spTgt spid="13"/>
                                            </p:tgtEl>
                                          </p:cBhvr>
                                        </p:animEffect>
                                      </p:childTnLst>
                                    </p:cTn>
                                  </p:par>
                                </p:childTnLst>
                              </p:cTn>
                            </p:par>
                            <p:par>
                              <p:cTn id="29" fill="hold">
                                <p:stCondLst>
                                  <p:cond delay="1600"/>
                                </p:stCondLst>
                                <p:childTnLst>
                                  <p:par>
                                    <p:cTn id="30" presetID="42" presetClass="entr" presetSubtype="0"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anim calcmode="lin" valueType="num">
                                          <p:cBhvr>
                                            <p:cTn id="33" dur="500" fill="hold"/>
                                            <p:tgtEl>
                                              <p:spTgt spid="14"/>
                                            </p:tgtEl>
                                            <p:attrNameLst>
                                              <p:attrName>ppt_x</p:attrName>
                                            </p:attrNameLst>
                                          </p:cBhvr>
                                          <p:tavLst>
                                            <p:tav tm="0">
                                              <p:val>
                                                <p:strVal val="#ppt_x"/>
                                              </p:val>
                                            </p:tav>
                                            <p:tav tm="100000">
                                              <p:val>
                                                <p:strVal val="#ppt_x"/>
                                              </p:val>
                                            </p:tav>
                                          </p:tavLst>
                                        </p:anim>
                                        <p:anim calcmode="lin" valueType="num">
                                          <p:cBhvr>
                                            <p:cTn id="34" dur="500" fill="hold"/>
                                            <p:tgtEl>
                                              <p:spTgt spid="14"/>
                                            </p:tgtEl>
                                            <p:attrNameLst>
                                              <p:attrName>ppt_y</p:attrName>
                                            </p:attrNameLst>
                                          </p:cBhvr>
                                          <p:tavLst>
                                            <p:tav tm="0">
                                              <p:val>
                                                <p:strVal val="#ppt_y+.1"/>
                                              </p:val>
                                            </p:tav>
                                            <p:tav tm="100000">
                                              <p:val>
                                                <p:strVal val="#ppt_y"/>
                                              </p:val>
                                            </p:tav>
                                          </p:tavLst>
                                        </p:anim>
                                      </p:childTnLst>
                                    </p:cTn>
                                  </p:par>
                                </p:childTnLst>
                              </p:cTn>
                            </p:par>
                            <p:par>
                              <p:cTn id="35" fill="hold">
                                <p:stCondLst>
                                  <p:cond delay="2100"/>
                                </p:stCondLst>
                                <p:childTnLst>
                                  <p:par>
                                    <p:cTn id="36" presetID="10" presetClass="entr" presetSubtype="0" fill="hold" grpId="0" nodeType="after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2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1" grpId="0"/>
          <p:bldP spid="14" grpId="0"/>
          <p:bldP spid="3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
                                            <p:tgtEl>
                                              <p:spTgt spid="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300"/>
                                            <p:tgtEl>
                                              <p:spTgt spid="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p:tgtEl>
                                              <p:spTgt spid="6"/>
                                            </p:tgtEl>
                                            <p:attrNameLst>
                                              <p:attrName>ppt_x</p:attrName>
                                            </p:attrNameLst>
                                          </p:cBhvr>
                                          <p:tavLst>
                                            <p:tav tm="0">
                                              <p:val>
                                                <p:strVal val="#ppt_x-#ppt_w*1.125000"/>
                                              </p:val>
                                            </p:tav>
                                            <p:tav tm="100000">
                                              <p:val>
                                                <p:strVal val="#ppt_x"/>
                                              </p:val>
                                            </p:tav>
                                          </p:tavLst>
                                        </p:anim>
                                        <p:animEffect transition="in" filter="wipe(right)">
                                          <p:cBhvr>
                                            <p:cTn id="16" dur="500"/>
                                            <p:tgtEl>
                                              <p:spTgt spid="6"/>
                                            </p:tgtEl>
                                          </p:cBhvr>
                                        </p:animEffect>
                                      </p:childTnLst>
                                    </p:cTn>
                                  </p:par>
                                </p:childTnLst>
                              </p:cTn>
                            </p:par>
                            <p:par>
                              <p:cTn id="17" fill="hold">
                                <p:stCondLst>
                                  <p:cond delay="1100"/>
                                </p:stCondLst>
                                <p:childTnLst>
                                  <p:par>
                                    <p:cTn id="18" presetID="2" presetClass="entr" presetSubtype="4"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par>
                                    <p:cTn id="22" presetID="22" presetClass="entr" presetSubtype="4"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par>
                                    <p:cTn id="25" presetID="12" presetClass="entr" presetSubtype="8"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p:tgtEl>
                                              <p:spTgt spid="13"/>
                                            </p:tgtEl>
                                            <p:attrNameLst>
                                              <p:attrName>ppt_x</p:attrName>
                                            </p:attrNameLst>
                                          </p:cBhvr>
                                          <p:tavLst>
                                            <p:tav tm="0">
                                              <p:val>
                                                <p:strVal val="#ppt_x-#ppt_w*1.125000"/>
                                              </p:val>
                                            </p:tav>
                                            <p:tav tm="100000">
                                              <p:val>
                                                <p:strVal val="#ppt_x"/>
                                              </p:val>
                                            </p:tav>
                                          </p:tavLst>
                                        </p:anim>
                                        <p:animEffect transition="in" filter="wipe(right)">
                                          <p:cBhvr>
                                            <p:cTn id="28" dur="500"/>
                                            <p:tgtEl>
                                              <p:spTgt spid="13"/>
                                            </p:tgtEl>
                                          </p:cBhvr>
                                        </p:animEffect>
                                      </p:childTnLst>
                                    </p:cTn>
                                  </p:par>
                                </p:childTnLst>
                              </p:cTn>
                            </p:par>
                            <p:par>
                              <p:cTn id="29" fill="hold">
                                <p:stCondLst>
                                  <p:cond delay="1600"/>
                                </p:stCondLst>
                                <p:childTnLst>
                                  <p:par>
                                    <p:cTn id="30" presetID="42" presetClass="entr" presetSubtype="0"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anim calcmode="lin" valueType="num">
                                          <p:cBhvr>
                                            <p:cTn id="33" dur="500" fill="hold"/>
                                            <p:tgtEl>
                                              <p:spTgt spid="14"/>
                                            </p:tgtEl>
                                            <p:attrNameLst>
                                              <p:attrName>ppt_x</p:attrName>
                                            </p:attrNameLst>
                                          </p:cBhvr>
                                          <p:tavLst>
                                            <p:tav tm="0">
                                              <p:val>
                                                <p:strVal val="#ppt_x"/>
                                              </p:val>
                                            </p:tav>
                                            <p:tav tm="100000">
                                              <p:val>
                                                <p:strVal val="#ppt_x"/>
                                              </p:val>
                                            </p:tav>
                                          </p:tavLst>
                                        </p:anim>
                                        <p:anim calcmode="lin" valueType="num">
                                          <p:cBhvr>
                                            <p:cTn id="34" dur="500" fill="hold"/>
                                            <p:tgtEl>
                                              <p:spTgt spid="14"/>
                                            </p:tgtEl>
                                            <p:attrNameLst>
                                              <p:attrName>ppt_y</p:attrName>
                                            </p:attrNameLst>
                                          </p:cBhvr>
                                          <p:tavLst>
                                            <p:tav tm="0">
                                              <p:val>
                                                <p:strVal val="#ppt_y+.1"/>
                                              </p:val>
                                            </p:tav>
                                            <p:tav tm="100000">
                                              <p:val>
                                                <p:strVal val="#ppt_y"/>
                                              </p:val>
                                            </p:tav>
                                          </p:tavLst>
                                        </p:anim>
                                      </p:childTnLst>
                                    </p:cTn>
                                  </p:par>
                                </p:childTnLst>
                              </p:cTn>
                            </p:par>
                            <p:par>
                              <p:cTn id="35" fill="hold">
                                <p:stCondLst>
                                  <p:cond delay="2100"/>
                                </p:stCondLst>
                                <p:childTnLst>
                                  <p:par>
                                    <p:cTn id="36" presetID="10" presetClass="entr" presetSubtype="0" fill="hold" grpId="0" nodeType="after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2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1" grpId="0"/>
          <p:bldP spid="14" grpId="0"/>
          <p:bldP spid="36"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515258" y="624114"/>
            <a:ext cx="8113486"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646881" y="242193"/>
            <a:ext cx="274777" cy="274777"/>
          </a:xfrm>
          <a:prstGeom prst="ellipse">
            <a:avLst/>
          </a:prstGeom>
          <a:solidFill>
            <a:srgbClr val="F5F5F5"/>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solidFill>
                <a:schemeClr val="bg1"/>
              </a:solidFill>
            </a:endParaRPr>
          </a:p>
        </p:txBody>
      </p:sp>
      <p:sp>
        <p:nvSpPr>
          <p:cNvPr id="6" name="TextBox 5"/>
          <p:cNvSpPr txBox="1"/>
          <p:nvPr/>
        </p:nvSpPr>
        <p:spPr>
          <a:xfrm>
            <a:off x="908957" y="206331"/>
            <a:ext cx="1851785" cy="400108"/>
          </a:xfrm>
          <a:prstGeom prst="rect">
            <a:avLst/>
          </a:prstGeom>
          <a:noFill/>
        </p:spPr>
        <p:txBody>
          <a:bodyPr wrap="none" lIns="91438" tIns="45719" rIns="91438" bIns="45719" rtlCol="0">
            <a:spAutoFit/>
          </a:bodyPr>
          <a:lstStyle/>
          <a:p>
            <a:r>
              <a:rPr lang="en-US" altLang="zh-CN" sz="2000" dirty="0" smtClean="0">
                <a:solidFill>
                  <a:schemeClr val="bg1"/>
                </a:solidFill>
                <a:latin typeface="方正兰亭细黑_GBK" pitchFamily="2" charset="-122"/>
                <a:ea typeface="方正兰亭细黑_GBK" pitchFamily="2" charset="-122"/>
              </a:rPr>
              <a:t>2.2 </a:t>
            </a:r>
            <a:r>
              <a:rPr lang="zh-CN" altLang="en-US" sz="2000" dirty="0" smtClean="0">
                <a:solidFill>
                  <a:schemeClr val="bg1"/>
                </a:solidFill>
                <a:latin typeface="方正兰亭细黑_GBK" pitchFamily="2" charset="-122"/>
                <a:ea typeface="方正兰亭细黑_GBK" pitchFamily="2" charset="-122"/>
              </a:rPr>
              <a:t>爬虫的类型</a:t>
            </a:r>
            <a:endParaRPr lang="zh-CN" altLang="en-US" sz="2000" dirty="0">
              <a:solidFill>
                <a:schemeClr val="bg1"/>
              </a:solidFill>
              <a:latin typeface="方正兰亭细黑_GBK" pitchFamily="2" charset="-122"/>
              <a:ea typeface="方正兰亭细黑_GBK" pitchFamily="2" charset="-122"/>
            </a:endParaRPr>
          </a:p>
        </p:txBody>
      </p:sp>
      <p:grpSp>
        <p:nvGrpSpPr>
          <p:cNvPr id="8" name="组合 7"/>
          <p:cNvGrpSpPr/>
          <p:nvPr/>
        </p:nvGrpSpPr>
        <p:grpSpPr>
          <a:xfrm>
            <a:off x="646881" y="713583"/>
            <a:ext cx="7165073" cy="4162135"/>
            <a:chOff x="1591195" y="3531392"/>
            <a:chExt cx="1721136" cy="774463"/>
          </a:xfrm>
          <a:effectLst>
            <a:outerShdw blurRad="444500" dist="254000" dir="8100000" algn="tr" rotWithShape="0">
              <a:prstClr val="black">
                <a:alpha val="50000"/>
              </a:prstClr>
            </a:outerShdw>
          </a:effectLst>
        </p:grpSpPr>
        <p:sp>
          <p:nvSpPr>
            <p:cNvPr id="9" name="圆角矩形 104"/>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fontAlgn="auto">
                <a:spcBef>
                  <a:spcPts val="0"/>
                </a:spcBef>
                <a:spcAft>
                  <a:spcPts val="0"/>
                </a:spcAft>
              </a:pPr>
              <a:endParaRPr lang="zh-CN" altLang="en-US">
                <a:solidFill>
                  <a:prstClr val="white"/>
                </a:solidFill>
              </a:endParaRPr>
            </a:p>
          </p:txBody>
        </p:sp>
        <p:sp>
          <p:nvSpPr>
            <p:cNvPr id="10"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chemeClr val="bg1"/>
                </a:gs>
                <a:gs pos="100000">
                  <a:schemeClr val="bg1">
                    <a:lumMod val="7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fontAlgn="auto">
                <a:spcBef>
                  <a:spcPts val="0"/>
                </a:spcBef>
                <a:spcAft>
                  <a:spcPts val="0"/>
                </a:spcAft>
              </a:pPr>
              <a:endParaRPr lang="zh-CN" altLang="en-US">
                <a:solidFill>
                  <a:prstClr val="white"/>
                </a:solidFill>
              </a:endParaRPr>
            </a:p>
          </p:txBody>
        </p:sp>
      </p:grpSp>
      <p:sp>
        <p:nvSpPr>
          <p:cNvPr id="11" name="TextBox 10"/>
          <p:cNvSpPr txBox="1"/>
          <p:nvPr/>
        </p:nvSpPr>
        <p:spPr>
          <a:xfrm>
            <a:off x="1116048" y="1128346"/>
            <a:ext cx="5248736" cy="830993"/>
          </a:xfrm>
          <a:prstGeom prst="rect">
            <a:avLst/>
          </a:prstGeom>
          <a:noFill/>
        </p:spPr>
        <p:txBody>
          <a:bodyPr wrap="none" lIns="91436" tIns="45718" rIns="91436" bIns="45718" rtlCol="0">
            <a:spAutoFit/>
          </a:bodyPr>
          <a:lstStyle/>
          <a:p>
            <a:pPr>
              <a:defRPr/>
            </a:pPr>
            <a:r>
              <a:rPr lang="en-US" altLang="zh-CN" sz="2000" b="1" dirty="0">
                <a:solidFill>
                  <a:schemeClr val="tx2"/>
                </a:solidFill>
              </a:rPr>
              <a:t>3</a:t>
            </a:r>
            <a:r>
              <a:rPr lang="zh-CN" altLang="zh-CN" sz="2000" b="1" dirty="0" smtClean="0">
                <a:solidFill>
                  <a:schemeClr val="tx2"/>
                </a:solidFill>
              </a:rPr>
              <a:t>增量</a:t>
            </a:r>
            <a:r>
              <a:rPr lang="zh-CN" altLang="zh-CN" sz="2000" b="1" dirty="0">
                <a:solidFill>
                  <a:schemeClr val="tx2"/>
                </a:solidFill>
              </a:rPr>
              <a:t>型爬虫（</a:t>
            </a:r>
            <a:r>
              <a:rPr lang="en-US" altLang="zh-CN" sz="2000" b="1" dirty="0">
                <a:solidFill>
                  <a:schemeClr val="tx2"/>
                </a:solidFill>
              </a:rPr>
              <a:t>Incremental Web Crawler</a:t>
            </a:r>
            <a:r>
              <a:rPr lang="zh-CN" altLang="zh-CN" sz="2000" b="1" dirty="0" smtClean="0">
                <a:solidFill>
                  <a:schemeClr val="tx2"/>
                </a:solidFill>
              </a:rPr>
              <a:t>）</a:t>
            </a:r>
            <a:endParaRPr lang="en-US" altLang="zh-CN" sz="2800" b="1" dirty="0">
              <a:solidFill>
                <a:schemeClr val="tx2"/>
              </a:solidFill>
            </a:endParaRPr>
          </a:p>
          <a:p>
            <a:pPr>
              <a:defRPr/>
            </a:pPr>
            <a:endParaRPr lang="en-US" altLang="zh-CN" sz="2800" b="1" dirty="0">
              <a:solidFill>
                <a:schemeClr val="tx2"/>
              </a:solidFill>
            </a:endParaRPr>
          </a:p>
        </p:txBody>
      </p:sp>
      <p:cxnSp>
        <p:nvCxnSpPr>
          <p:cNvPr id="13" name="直接连接符 12"/>
          <p:cNvCxnSpPr/>
          <p:nvPr/>
        </p:nvCxnSpPr>
        <p:spPr>
          <a:xfrm flipV="1">
            <a:off x="2678808" y="1299961"/>
            <a:ext cx="0" cy="17737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10800000" flipV="1">
            <a:off x="908957" y="1971782"/>
            <a:ext cx="6615002" cy="2677652"/>
          </a:xfrm>
          <a:prstGeom prst="rect">
            <a:avLst/>
          </a:prstGeom>
          <a:noFill/>
        </p:spPr>
        <p:txBody>
          <a:bodyPr wrap="square" lIns="91436" tIns="45718" rIns="91436" bIns="45718" rtlCol="0">
            <a:spAutoFit/>
          </a:bodyPr>
          <a:lstStyle/>
          <a:p>
            <a:pPr>
              <a:defRPr/>
            </a:pPr>
            <a:r>
              <a:rPr lang="zh-CN" altLang="zh-CN" sz="2400" dirty="0"/>
              <a:t>于批量型爬虫不同，会保持持续不断的抓取，对于抓取到的网页要定期更新，因为互联网的网页处于不断地变化之中，新增网页、网页删除或者网页内容的更改都很常见，而增量型爬虫要及时反映出这种变化，所以处于持续不断的抓取过程中，不是在抓取新网页，就是在更新已有的网页。通用的商业搜索引擎爬虫基本属于此类。</a:t>
            </a:r>
            <a:endParaRPr lang="zh-CN" altLang="en-US" sz="2400" b="1" dirty="0">
              <a:solidFill>
                <a:schemeClr val="tx2"/>
              </a:solidFill>
              <a:latin typeface="宋体" charset="-122"/>
            </a:endParaRPr>
          </a:p>
        </p:txBody>
      </p:sp>
      <p:sp>
        <p:nvSpPr>
          <p:cNvPr id="36" name="TextBox 35"/>
          <p:cNvSpPr txBox="1"/>
          <p:nvPr/>
        </p:nvSpPr>
        <p:spPr>
          <a:xfrm>
            <a:off x="10609991" y="6382591"/>
            <a:ext cx="877155" cy="369328"/>
          </a:xfrm>
          <a:prstGeom prst="rect">
            <a:avLst/>
          </a:prstGeom>
          <a:noFill/>
        </p:spPr>
        <p:txBody>
          <a:bodyPr wrap="none" lIns="91436" tIns="45718" rIns="91436" bIns="45718" rtlCol="0">
            <a:spAutoFit/>
          </a:bodyPr>
          <a:lstStyle/>
          <a:p>
            <a:pPr defTabSz="914355" fontAlgn="auto">
              <a:spcBef>
                <a:spcPts val="0"/>
              </a:spcBef>
              <a:spcAft>
                <a:spcPts val="0"/>
              </a:spcAft>
            </a:pPr>
            <a:r>
              <a:rPr lang="zh-CN" altLang="en-US" dirty="0" smtClean="0">
                <a:solidFill>
                  <a:prstClr val="black"/>
                </a:solidFill>
                <a:latin typeface="Calibri"/>
                <a:ea typeface="宋体"/>
              </a:rPr>
              <a:t>延时符</a:t>
            </a:r>
            <a:endParaRPr lang="zh-CN" altLang="en-US" dirty="0">
              <a:solidFill>
                <a:prstClr val="black"/>
              </a:solidFill>
              <a:latin typeface="Calibri"/>
              <a:ea typeface="宋体"/>
            </a:endParaRPr>
          </a:p>
        </p:txBody>
      </p:sp>
    </p:spTree>
    <p:extLst>
      <p:ext uri="{BB962C8B-B14F-4D97-AF65-F5344CB8AC3E}">
        <p14:creationId xmlns:p14="http://schemas.microsoft.com/office/powerpoint/2010/main" val="962279971"/>
      </p:ext>
    </p:extLst>
  </p:cSld>
  <p:clrMapOvr>
    <a:masterClrMapping/>
  </p:clrMapOvr>
  <p:transition spd="slow" advClick="0" advTm="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
                                            <p:tgtEl>
                                              <p:spTgt spid="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300"/>
                                            <p:tgtEl>
                                              <p:spTgt spid="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p:tgtEl>
                                              <p:spTgt spid="6"/>
                                            </p:tgtEl>
                                            <p:attrNameLst>
                                              <p:attrName>ppt_x</p:attrName>
                                            </p:attrNameLst>
                                          </p:cBhvr>
                                          <p:tavLst>
                                            <p:tav tm="0">
                                              <p:val>
                                                <p:strVal val="#ppt_x-#ppt_w*1.125000"/>
                                              </p:val>
                                            </p:tav>
                                            <p:tav tm="100000">
                                              <p:val>
                                                <p:strVal val="#ppt_x"/>
                                              </p:val>
                                            </p:tav>
                                          </p:tavLst>
                                        </p:anim>
                                        <p:animEffect transition="in" filter="wipe(right)">
                                          <p:cBhvr>
                                            <p:cTn id="16" dur="500"/>
                                            <p:tgtEl>
                                              <p:spTgt spid="6"/>
                                            </p:tgtEl>
                                          </p:cBhvr>
                                        </p:animEffect>
                                      </p:childTnLst>
                                    </p:cTn>
                                  </p:par>
                                </p:childTnLst>
                              </p:cTn>
                            </p:par>
                            <p:par>
                              <p:cTn id="17" fill="hold">
                                <p:stCondLst>
                                  <p:cond delay="1100"/>
                                </p:stCondLst>
                                <p:childTnLst>
                                  <p:par>
                                    <p:cTn id="18" presetID="2" presetClass="entr" presetSubtype="4" fill="hold" nodeType="afterEffect" p14:presetBounceEnd="44000">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14:bounceEnd="44000">
                                          <p:cBhvr additive="base">
                                            <p:cTn id="20" dur="500" fill="hold"/>
                                            <p:tgtEl>
                                              <p:spTgt spid="8"/>
                                            </p:tgtEl>
                                            <p:attrNameLst>
                                              <p:attrName>ppt_x</p:attrName>
                                            </p:attrNameLst>
                                          </p:cBhvr>
                                          <p:tavLst>
                                            <p:tav tm="0">
                                              <p:val>
                                                <p:strVal val="#ppt_x"/>
                                              </p:val>
                                            </p:tav>
                                            <p:tav tm="100000">
                                              <p:val>
                                                <p:strVal val="#ppt_x"/>
                                              </p:val>
                                            </p:tav>
                                          </p:tavLst>
                                        </p:anim>
                                        <p:anim calcmode="lin" valueType="num" p14:bounceEnd="44000">
                                          <p:cBhvr additive="base">
                                            <p:cTn id="21" dur="500" fill="hold"/>
                                            <p:tgtEl>
                                              <p:spTgt spid="8"/>
                                            </p:tgtEl>
                                            <p:attrNameLst>
                                              <p:attrName>ppt_y</p:attrName>
                                            </p:attrNameLst>
                                          </p:cBhvr>
                                          <p:tavLst>
                                            <p:tav tm="0">
                                              <p:val>
                                                <p:strVal val="1+#ppt_h/2"/>
                                              </p:val>
                                            </p:tav>
                                            <p:tav tm="100000">
                                              <p:val>
                                                <p:strVal val="#ppt_y"/>
                                              </p:val>
                                            </p:tav>
                                          </p:tavLst>
                                        </p:anim>
                                      </p:childTnLst>
                                    </p:cTn>
                                  </p:par>
                                  <p:par>
                                    <p:cTn id="22" presetID="22" presetClass="entr" presetSubtype="4"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par>
                                    <p:cTn id="25" presetID="12" presetClass="entr" presetSubtype="8"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p:tgtEl>
                                              <p:spTgt spid="13"/>
                                            </p:tgtEl>
                                            <p:attrNameLst>
                                              <p:attrName>ppt_x</p:attrName>
                                            </p:attrNameLst>
                                          </p:cBhvr>
                                          <p:tavLst>
                                            <p:tav tm="0">
                                              <p:val>
                                                <p:strVal val="#ppt_x-#ppt_w*1.125000"/>
                                              </p:val>
                                            </p:tav>
                                            <p:tav tm="100000">
                                              <p:val>
                                                <p:strVal val="#ppt_x"/>
                                              </p:val>
                                            </p:tav>
                                          </p:tavLst>
                                        </p:anim>
                                        <p:animEffect transition="in" filter="wipe(right)">
                                          <p:cBhvr>
                                            <p:cTn id="28" dur="500"/>
                                            <p:tgtEl>
                                              <p:spTgt spid="13"/>
                                            </p:tgtEl>
                                          </p:cBhvr>
                                        </p:animEffect>
                                      </p:childTnLst>
                                    </p:cTn>
                                  </p:par>
                                </p:childTnLst>
                              </p:cTn>
                            </p:par>
                            <p:par>
                              <p:cTn id="29" fill="hold">
                                <p:stCondLst>
                                  <p:cond delay="1600"/>
                                </p:stCondLst>
                                <p:childTnLst>
                                  <p:par>
                                    <p:cTn id="30" presetID="42" presetClass="entr" presetSubtype="0"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anim calcmode="lin" valueType="num">
                                          <p:cBhvr>
                                            <p:cTn id="33" dur="500" fill="hold"/>
                                            <p:tgtEl>
                                              <p:spTgt spid="14"/>
                                            </p:tgtEl>
                                            <p:attrNameLst>
                                              <p:attrName>ppt_x</p:attrName>
                                            </p:attrNameLst>
                                          </p:cBhvr>
                                          <p:tavLst>
                                            <p:tav tm="0">
                                              <p:val>
                                                <p:strVal val="#ppt_x"/>
                                              </p:val>
                                            </p:tav>
                                            <p:tav tm="100000">
                                              <p:val>
                                                <p:strVal val="#ppt_x"/>
                                              </p:val>
                                            </p:tav>
                                          </p:tavLst>
                                        </p:anim>
                                        <p:anim calcmode="lin" valueType="num">
                                          <p:cBhvr>
                                            <p:cTn id="34" dur="500" fill="hold"/>
                                            <p:tgtEl>
                                              <p:spTgt spid="14"/>
                                            </p:tgtEl>
                                            <p:attrNameLst>
                                              <p:attrName>ppt_y</p:attrName>
                                            </p:attrNameLst>
                                          </p:cBhvr>
                                          <p:tavLst>
                                            <p:tav tm="0">
                                              <p:val>
                                                <p:strVal val="#ppt_y+.1"/>
                                              </p:val>
                                            </p:tav>
                                            <p:tav tm="100000">
                                              <p:val>
                                                <p:strVal val="#ppt_y"/>
                                              </p:val>
                                            </p:tav>
                                          </p:tavLst>
                                        </p:anim>
                                      </p:childTnLst>
                                    </p:cTn>
                                  </p:par>
                                </p:childTnLst>
                              </p:cTn>
                            </p:par>
                            <p:par>
                              <p:cTn id="35" fill="hold">
                                <p:stCondLst>
                                  <p:cond delay="2100"/>
                                </p:stCondLst>
                                <p:childTnLst>
                                  <p:par>
                                    <p:cTn id="36" presetID="10" presetClass="entr" presetSubtype="0" fill="hold" grpId="0" nodeType="after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2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1" grpId="0"/>
          <p:bldP spid="14" grpId="0"/>
          <p:bldP spid="3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
                                            <p:tgtEl>
                                              <p:spTgt spid="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300"/>
                                            <p:tgtEl>
                                              <p:spTgt spid="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p:tgtEl>
                                              <p:spTgt spid="6"/>
                                            </p:tgtEl>
                                            <p:attrNameLst>
                                              <p:attrName>ppt_x</p:attrName>
                                            </p:attrNameLst>
                                          </p:cBhvr>
                                          <p:tavLst>
                                            <p:tav tm="0">
                                              <p:val>
                                                <p:strVal val="#ppt_x-#ppt_w*1.125000"/>
                                              </p:val>
                                            </p:tav>
                                            <p:tav tm="100000">
                                              <p:val>
                                                <p:strVal val="#ppt_x"/>
                                              </p:val>
                                            </p:tav>
                                          </p:tavLst>
                                        </p:anim>
                                        <p:animEffect transition="in" filter="wipe(right)">
                                          <p:cBhvr>
                                            <p:cTn id="16" dur="500"/>
                                            <p:tgtEl>
                                              <p:spTgt spid="6"/>
                                            </p:tgtEl>
                                          </p:cBhvr>
                                        </p:animEffect>
                                      </p:childTnLst>
                                    </p:cTn>
                                  </p:par>
                                </p:childTnLst>
                              </p:cTn>
                            </p:par>
                            <p:par>
                              <p:cTn id="17" fill="hold">
                                <p:stCondLst>
                                  <p:cond delay="1100"/>
                                </p:stCondLst>
                                <p:childTnLst>
                                  <p:par>
                                    <p:cTn id="18" presetID="2" presetClass="entr" presetSubtype="4"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par>
                                    <p:cTn id="22" presetID="22" presetClass="entr" presetSubtype="4"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par>
                                    <p:cTn id="25" presetID="12" presetClass="entr" presetSubtype="8"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p:tgtEl>
                                              <p:spTgt spid="13"/>
                                            </p:tgtEl>
                                            <p:attrNameLst>
                                              <p:attrName>ppt_x</p:attrName>
                                            </p:attrNameLst>
                                          </p:cBhvr>
                                          <p:tavLst>
                                            <p:tav tm="0">
                                              <p:val>
                                                <p:strVal val="#ppt_x-#ppt_w*1.125000"/>
                                              </p:val>
                                            </p:tav>
                                            <p:tav tm="100000">
                                              <p:val>
                                                <p:strVal val="#ppt_x"/>
                                              </p:val>
                                            </p:tav>
                                          </p:tavLst>
                                        </p:anim>
                                        <p:animEffect transition="in" filter="wipe(right)">
                                          <p:cBhvr>
                                            <p:cTn id="28" dur="500"/>
                                            <p:tgtEl>
                                              <p:spTgt spid="13"/>
                                            </p:tgtEl>
                                          </p:cBhvr>
                                        </p:animEffect>
                                      </p:childTnLst>
                                    </p:cTn>
                                  </p:par>
                                </p:childTnLst>
                              </p:cTn>
                            </p:par>
                            <p:par>
                              <p:cTn id="29" fill="hold">
                                <p:stCondLst>
                                  <p:cond delay="1600"/>
                                </p:stCondLst>
                                <p:childTnLst>
                                  <p:par>
                                    <p:cTn id="30" presetID="42" presetClass="entr" presetSubtype="0"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anim calcmode="lin" valueType="num">
                                          <p:cBhvr>
                                            <p:cTn id="33" dur="500" fill="hold"/>
                                            <p:tgtEl>
                                              <p:spTgt spid="14"/>
                                            </p:tgtEl>
                                            <p:attrNameLst>
                                              <p:attrName>ppt_x</p:attrName>
                                            </p:attrNameLst>
                                          </p:cBhvr>
                                          <p:tavLst>
                                            <p:tav tm="0">
                                              <p:val>
                                                <p:strVal val="#ppt_x"/>
                                              </p:val>
                                            </p:tav>
                                            <p:tav tm="100000">
                                              <p:val>
                                                <p:strVal val="#ppt_x"/>
                                              </p:val>
                                            </p:tav>
                                          </p:tavLst>
                                        </p:anim>
                                        <p:anim calcmode="lin" valueType="num">
                                          <p:cBhvr>
                                            <p:cTn id="34" dur="500" fill="hold"/>
                                            <p:tgtEl>
                                              <p:spTgt spid="14"/>
                                            </p:tgtEl>
                                            <p:attrNameLst>
                                              <p:attrName>ppt_y</p:attrName>
                                            </p:attrNameLst>
                                          </p:cBhvr>
                                          <p:tavLst>
                                            <p:tav tm="0">
                                              <p:val>
                                                <p:strVal val="#ppt_y+.1"/>
                                              </p:val>
                                            </p:tav>
                                            <p:tav tm="100000">
                                              <p:val>
                                                <p:strVal val="#ppt_y"/>
                                              </p:val>
                                            </p:tav>
                                          </p:tavLst>
                                        </p:anim>
                                      </p:childTnLst>
                                    </p:cTn>
                                  </p:par>
                                </p:childTnLst>
                              </p:cTn>
                            </p:par>
                            <p:par>
                              <p:cTn id="35" fill="hold">
                                <p:stCondLst>
                                  <p:cond delay="2100"/>
                                </p:stCondLst>
                                <p:childTnLst>
                                  <p:par>
                                    <p:cTn id="36" presetID="10" presetClass="entr" presetSubtype="0" fill="hold" grpId="0" nodeType="after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2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1" grpId="0"/>
          <p:bldP spid="14" grpId="0"/>
          <p:bldP spid="36"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SELECTED" val="True"/>
</p:tagLst>
</file>

<file path=ppt/tags/tag2.xml><?xml version="1.0" encoding="utf-8"?>
<p:tagLst xmlns:a="http://schemas.openxmlformats.org/drawingml/2006/main" xmlns:r="http://schemas.openxmlformats.org/officeDocument/2006/relationships" xmlns:p="http://schemas.openxmlformats.org/presentationml/2006/main">
  <p:tag name="SELECTED" val="True"/>
</p:tagLst>
</file>

<file path=ppt/theme/theme1.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自定义设计方案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_2">
  <a:themeElements>
    <a:clrScheme name="自定义设计方案_2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fontScheme name="自定义设计方案_2">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自定义设计方案_2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_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_2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_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_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_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_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_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_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_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_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_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1929</TotalTime>
  <Pages>0</Pages>
  <Words>3789</Words>
  <Characters>0</Characters>
  <Application>Microsoft Macintosh PowerPoint</Application>
  <DocSecurity>0</DocSecurity>
  <PresentationFormat>全屏显示(16:9)</PresentationFormat>
  <Lines>0</Lines>
  <Paragraphs>303</Paragraphs>
  <Slides>38</Slides>
  <Notes>6</Notes>
  <HiddenSlides>0</HiddenSlides>
  <MMClips>2</MMClips>
  <ScaleCrop>false</ScaleCrop>
  <HeadingPairs>
    <vt:vector size="6" baseType="variant">
      <vt:variant>
        <vt:lpstr>已用的字体</vt:lpstr>
      </vt:variant>
      <vt:variant>
        <vt:i4>16</vt:i4>
      </vt:variant>
      <vt:variant>
        <vt:lpstr>主题</vt:lpstr>
      </vt:variant>
      <vt:variant>
        <vt:i4>3</vt:i4>
      </vt:variant>
      <vt:variant>
        <vt:lpstr>幻灯片标题</vt:lpstr>
      </vt:variant>
      <vt:variant>
        <vt:i4>38</vt:i4>
      </vt:variant>
    </vt:vector>
  </HeadingPairs>
  <TitlesOfParts>
    <vt:vector size="57" baseType="lpstr">
      <vt:lpstr>Avant GardeBook</vt:lpstr>
      <vt:lpstr>Bebas Neue</vt:lpstr>
      <vt:lpstr>Calibri</vt:lpstr>
      <vt:lpstr>Calibri Light</vt:lpstr>
      <vt:lpstr>Impact</vt:lpstr>
      <vt:lpstr>Kozuka Gothic Pro R</vt:lpstr>
      <vt:lpstr>Mangal</vt:lpstr>
      <vt:lpstr>Open Sans</vt:lpstr>
      <vt:lpstr>方正兰亭细黑_GBK</vt:lpstr>
      <vt:lpstr>方正兰亭细黑_GBK_M</vt:lpstr>
      <vt:lpstr>方正正大黑简体</vt:lpstr>
      <vt:lpstr>华文黑体</vt:lpstr>
      <vt:lpstr>宋体</vt:lpstr>
      <vt:lpstr>微软雅黑</vt:lpstr>
      <vt:lpstr>造字工房悦黑体验版纤细体</vt:lpstr>
      <vt:lpstr>Arial</vt:lpstr>
      <vt:lpstr>自定义设计方案</vt:lpstr>
      <vt:lpstr>自定义设计方案_2</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Voxelflux</dc:creator>
  <cp:lastModifiedBy>Microsoft Office 用户</cp:lastModifiedBy>
  <cp:revision>219</cp:revision>
  <dcterms:created xsi:type="dcterms:W3CDTF">2013-09-19T08:29:00Z</dcterms:created>
  <dcterms:modified xsi:type="dcterms:W3CDTF">2018-07-13T07:02:03Z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2052-9.1.0.4895</vt:lpwstr>
  </property>
</Properties>
</file>